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7" r:id="rId11"/>
    <p:sldId id="26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C98"/>
    <a:srgbClr val="D8EECE"/>
    <a:srgbClr val="99CC00"/>
    <a:srgbClr val="99FF66"/>
    <a:srgbClr val="55C915"/>
    <a:srgbClr val="66FF66"/>
    <a:srgbClr val="CBECB2"/>
    <a:srgbClr val="BBEFBC"/>
    <a:srgbClr val="B2E0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96" autoAdjust="0"/>
  </p:normalViewPr>
  <p:slideViewPr>
    <p:cSldViewPr>
      <p:cViewPr varScale="1">
        <p:scale>
          <a:sx n="81" d="100"/>
          <a:sy n="81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EA48-DC39-4499-9E26-0DF9046059A6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2F1F4-9C7F-4029-9CD3-10C7E0A4BD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0C150-D6A7-46A6-A661-F102C05353F5}" type="datetimeFigureOut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A357-666E-473D-8206-EC0FC754698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U_\text{MNS} \,= \begin{pmatrix}</a:t>
            </a:r>
          </a:p>
          <a:p>
            <a:r>
              <a:rPr kumimoji="1" lang="en-US" altLang="ja-JP" smtClean="0"/>
              <a:t>  \frac{2}{\sqrt{6}} &amp; </a:t>
            </a:r>
          </a:p>
          <a:p>
            <a:r>
              <a:rPr kumimoji="1" lang="en-US" altLang="ja-JP" smtClean="0"/>
              <a:t>  \frac{1}{\sqrt{3}} &amp; </a:t>
            </a:r>
          </a:p>
          <a:p>
            <a:r>
              <a:rPr kumimoji="1" lang="en-US" altLang="ja-JP" smtClean="0"/>
              <a:t>  0 \\[2mm]</a:t>
            </a:r>
          </a:p>
          <a:p>
            <a:r>
              <a:rPr kumimoji="1" lang="en-US" altLang="ja-JP" smtClean="0"/>
              <a:t>  \frac{-1}{\sqrt{6}} &amp; </a:t>
            </a:r>
          </a:p>
          <a:p>
            <a:r>
              <a:rPr kumimoji="1" lang="en-US" altLang="ja-JP" smtClean="0"/>
              <a:t>  \frac{1}{\sqrt{3}} &amp; </a:t>
            </a:r>
          </a:p>
          <a:p>
            <a:r>
              <a:rPr kumimoji="1" lang="en-US" altLang="ja-JP" smtClean="0"/>
              <a:t>  \frac{-1}{\sqrt{2}} \\[2mm]</a:t>
            </a:r>
          </a:p>
          <a:p>
            <a:r>
              <a:rPr kumimoji="1" lang="en-US" altLang="ja-JP" smtClean="0"/>
              <a:t>  \frac{-1}{\sqrt{6}} &amp; </a:t>
            </a:r>
          </a:p>
          <a:p>
            <a:r>
              <a:rPr kumimoji="1" lang="en-US" altLang="ja-JP" smtClean="0"/>
              <a:t>  \frac{1}{\sqrt{3}} &amp; </a:t>
            </a:r>
          </a:p>
          <a:p>
            <a:r>
              <a:rPr kumimoji="1" lang="en-US" altLang="ja-JP" smtClean="0"/>
              <a:t>  \frac{1}{\sqrt{2}} </a:t>
            </a:r>
          </a:p>
          <a:p>
            <a:r>
              <a:rPr kumimoji="1" lang="en-US" altLang="ja-JP" smtClean="0"/>
              <a:t>\end{pmatrix} 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M_\nu \;=\; \frac{m_1}{6}</a:t>
            </a:r>
          </a:p>
          <a:p>
            <a:r>
              <a:rPr kumimoji="1" lang="en-US" altLang="ja-JP" smtClean="0"/>
              <a:t>\begin{pmatrix}</a:t>
            </a:r>
          </a:p>
          <a:p>
            <a:r>
              <a:rPr kumimoji="1" lang="en-US" altLang="ja-JP" smtClean="0"/>
              <a:t>  4 &amp; -2 &amp; -2 \\ -2 &amp; 1 &amp; 1 \\ -2 &amp; 1 &amp; 1</a:t>
            </a:r>
          </a:p>
          <a:p>
            <a:r>
              <a:rPr kumimoji="1" lang="en-US" altLang="ja-JP" smtClean="0"/>
              <a:t>\end{pmatrix} </a:t>
            </a:r>
          </a:p>
          <a:p>
            <a:r>
              <a:rPr kumimoji="1" lang="en-US" altLang="ja-JP" smtClean="0"/>
              <a:t>+\frac{m_2}{3}</a:t>
            </a:r>
          </a:p>
          <a:p>
            <a:r>
              <a:rPr kumimoji="1" lang="en-US" altLang="ja-JP" smtClean="0"/>
              <a:t>\begin{pmatrix}</a:t>
            </a:r>
          </a:p>
          <a:p>
            <a:r>
              <a:rPr kumimoji="1" lang="en-US" altLang="ja-JP" smtClean="0"/>
              <a:t>  1 &amp; 1 &amp; 1 \\ 1 &amp; 1 &amp; 1 \\ 1 &amp; 1 &amp; 1</a:t>
            </a:r>
          </a:p>
          <a:p>
            <a:r>
              <a:rPr kumimoji="1" lang="en-US" altLang="ja-JP" smtClean="0"/>
              <a:t>\end{pmatrix} </a:t>
            </a:r>
          </a:p>
          <a:p>
            <a:r>
              <a:rPr kumimoji="1" lang="en-US" altLang="ja-JP" smtClean="0"/>
              <a:t>+\frac{m_3}{2}</a:t>
            </a:r>
          </a:p>
          <a:p>
            <a:r>
              <a:rPr kumimoji="1" lang="en-US" altLang="ja-JP" smtClean="0"/>
              <a:t>\begin{pmatrix}</a:t>
            </a:r>
          </a:p>
          <a:p>
            <a:r>
              <a:rPr kumimoji="1" lang="en-US" altLang="ja-JP" smtClean="0"/>
              <a:t>  ~~ &amp; &amp; \\ &amp; 1 &amp; \!-1 \\ &amp; -1 &amp; 1</a:t>
            </a:r>
          </a:p>
          <a:p>
            <a:r>
              <a:rPr kumimoji="1" lang="en-US" altLang="ja-JP" smtClean="0"/>
              <a:t>\end{pmatrix}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\langle\,\phi\,\rangle \;\propto\; (2,-1,-1)\,, \;\; (1,\,1,\,1)\,, \:\; (0,\,1,\,-1)\,, \ldots</a:t>
            </a:r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(S_3,\;A_4\;\ldots)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\phi_i(-x_5)\,=\,\textcolor[rgb]{1,0,0.4}{Z_{ij}}\,\phi_j(x_5)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\phi_i(x_5+L)\,=\,\textcolor[rgb]{1,0,0.4}{T_{ij}}\,\phi_j(x_5)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TZ\,=\,ZT^{-1}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pt-BR" altLang="ja-JP" smtClean="0"/>
              <a:t>1,\;\;P,\;\;R,\;\;PR,\;\;R^2,\ldots,\;\;R^2PR</a:t>
            </a:r>
          </a:p>
          <a:p>
            <a:endParaRPr kumimoji="1" lang="pt-BR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\textcolor[rgb]{1,0.4,0}{P}</a:t>
            </a:r>
          </a:p>
          <a:p>
            <a:r>
              <a:rPr kumimoji="1" lang="en-US" altLang="ja-JP" smtClean="0"/>
              <a:t>\textcolor[rgb]{0.2,0.2,1}{R}</a:t>
            </a:r>
          </a:p>
          <a:p>
            <a:endParaRPr kumimoji="1" lang="en-US" altLang="ja-JP" smtClean="0"/>
          </a:p>
          <a:p>
            <a:endParaRPr kumimoji="1" lang="ja-JP" altLang="en-US" smtClean="0"/>
          </a:p>
          <a:p>
            <a:r>
              <a:rPr kumimoji="1" lang="en-US" altLang="ja-JP" smtClean="0"/>
              <a:t>T^2/Z_2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T\,, \;\, T'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Z_n</a:t>
            </a:r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\langle\phi\rangle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(Z_2)^2=1</a:t>
            </a:r>
          </a:p>
          <a:p>
            <a:r>
              <a:rPr kumimoji="1" lang="en-US" altLang="ja-JP" smtClean="0"/>
              <a:t>(Z_2T')^2=1</a:t>
            </a:r>
          </a:p>
          <a:p>
            <a:r>
              <a:rPr kumimoji="1" lang="en-US" altLang="ja-JP" smtClean="0"/>
              <a:t>(Z_2T')^2=1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(Z_3)^3=(Z_3T)^3=1</a:t>
            </a:r>
          </a:p>
          <a:p>
            <a:r>
              <a:rPr kumimoji="1" lang="en-US" altLang="ja-JP" smtClean="0"/>
              <a:t>Z_3T=T'Z_3</a:t>
            </a:r>
          </a:p>
          <a:p>
            <a:r>
              <a:rPr kumimoji="1" lang="en-US" altLang="ja-JP" smtClean="0"/>
              <a:t>TT'=T'T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(Z_4)^4=1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mtClean="0"/>
              <a:t>(Z_4^2T)^2=1</a:t>
            </a:r>
          </a:p>
          <a:p>
            <a:r>
              <a:rPr kumimoji="1" lang="en-US" altLang="ja-JP" smtClean="0"/>
              <a:t>Z_4T=T'Z_4</a:t>
            </a:r>
          </a:p>
          <a:p>
            <a:endParaRPr kumimoji="1" lang="en-US" altLang="ja-JP" smtClean="0"/>
          </a:p>
          <a:p>
            <a:r>
              <a:rPr kumimoji="1" lang="pl-PL" altLang="ja-JP" smtClean="0"/>
              <a:t>(Z_2)^2=(Z_2T)^2=(Z_2T')^2=1</a:t>
            </a:r>
            <a:endParaRPr kumimoji="1" lang="en-US" altLang="ja-JP" smtClean="0"/>
          </a:p>
          <a:p>
            <a:r>
              <a:rPr kumimoji="1" lang="en-US" altLang="ja-JP" smtClean="0"/>
              <a:t>(Z_3)^3=(Z_3T)^2=1</a:t>
            </a:r>
          </a:p>
          <a:p>
            <a:r>
              <a:rPr kumimoji="1" lang="en-US" altLang="ja-JP" smtClean="0"/>
              <a:t>Z_3T=T'Z_3</a:t>
            </a:r>
          </a:p>
          <a:p>
            <a:r>
              <a:rPr kumimoji="1" lang="en-US" altLang="ja-JP" smtClean="0"/>
              <a:t>Z_2Z_3=Z_3Z_2</a:t>
            </a:r>
          </a:p>
          <a:p>
            <a:r>
              <a:rPr kumimoji="1" lang="en-US" altLang="ja-JP" smtClean="0"/>
              <a:t>TT'=T'T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Z_2,\,T,\,T' = 1 \;\,\text{or}\;\, P</a:t>
            </a:r>
          </a:p>
          <a:p>
            <a:r>
              <a:rPr kumimoji="1" lang="en-US" altLang="ja-JP" smtClean="0"/>
              <a:t>Z_3,\,T,\,T' = 1 \;\,\text{or}\;\, R</a:t>
            </a:r>
          </a:p>
          <a:p>
            <a:r>
              <a:rPr kumimoji="1" lang="en-US" altLang="ja-JP" smtClean="0"/>
              <a:t>Z_4,\,T\;(=T') = 1 \;\,\text{or}\;\, P</a:t>
            </a:r>
          </a:p>
          <a:p>
            <a:r>
              <a:rPr kumimoji="1" lang="en-US" altLang="ja-JP" smtClean="0"/>
              <a:t>Z_2=P, \quad Z_3=T=T'=1</a:t>
            </a:r>
          </a:p>
          <a:p>
            <a:r>
              <a:rPr kumimoji="1" lang="en-US" altLang="ja-JP" smtClean="0"/>
              <a:t>Z_3=R, \quad Z_2=T=T'=1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\textcolor[rgb]{1,0,0.4}{(v,\,0,\,0)}</a:t>
            </a:r>
          </a:p>
          <a:p>
            <a:r>
              <a:rPr kumimoji="1" lang="en-US" altLang="ja-JP" smtClean="0"/>
              <a:t>\textcolor[rgb]{0.2,0.2,1}{(v,\,v,\,v)}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\textcolor[rgb]{1,0,0.4}{T^2\!/Z_2}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\begin{array}{c|cccccc|cc}</a:t>
            </a:r>
          </a:p>
          <a:p>
            <a:r>
              <a:rPr kumimoji="1" lang="en-US" altLang="ja-JP" smtClean="0"/>
              <a:t>  &amp; \ell &amp; e_1 &amp; e_2 &amp; e_3 &amp; h &amp; \eta &amp; \phi &amp; \phi' \\[1mm] \hline</a:t>
            </a:r>
          </a:p>
          <a:p>
            <a:r>
              <a:rPr kumimoji="1" lang="en-US" altLang="ja-JP" smtClean="0"/>
              <a:t>A_4 &amp; 3 &amp; 1 &amp; 1' &amp; 1'' &amp; 1 &amp; 1 &amp; 3 &amp; 3 \\[1mm]</a:t>
            </a:r>
          </a:p>
          <a:p>
            <a:r>
              <a:rPr kumimoji="1" lang="en-US" altLang="ja-JP" smtClean="0"/>
              <a:t>Z &amp; \omega &amp; \omega &amp; \omega &amp; \omega &amp; 1 &amp; \omega &amp; \omega &amp; 1</a:t>
            </a:r>
          </a:p>
          <a:p>
            <a:r>
              <a:rPr kumimoji="1" lang="en-US" altLang="ja-JP" smtClean="0"/>
              <a:t>\end{array}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{\cal L} \;&amp;=\; (y_1\bar e_1\ell\phi'</a:t>
            </a:r>
          </a:p>
          <a:p>
            <a:r>
              <a:rPr kumimoji="1" lang="en-US" altLang="ja-JP" smtClean="0"/>
              <a:t>  +y_2\bar e_2\ell\phi'+y_3\bar e_3\ell\phi') h \\[2mm]</a:t>
            </a:r>
          </a:p>
          <a:p>
            <a:r>
              <a:rPr kumimoji="1" lang="en-US" altLang="ja-JP" smtClean="0"/>
              <a:t>  &amp;\qquad\quad</a:t>
            </a:r>
          </a:p>
          <a:p>
            <a:r>
              <a:rPr kumimoji="1" lang="en-US" altLang="ja-JP" smtClean="0"/>
              <a:t>  +f_1\phi\overline{\ell^c}\ell h^2 +f_2\eta\overline{\ell^c}\ell h^2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\phi(-z) \,=\, P\,\phi(z)</a:t>
            </a:r>
          </a:p>
          <a:p>
            <a:r>
              <a:rPr kumimoji="1" lang="en-US" altLang="ja-JP" smtClean="0"/>
              <a:t>\phi'(\omega z') \,=\, R\,\phi'(z')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\langle\phi\rangle \,\,=\&gt; v\,(1,\,0,\,0)</a:t>
            </a:r>
          </a:p>
          <a:p>
            <a:r>
              <a:rPr kumimoji="1" lang="en-US" altLang="ja-JP" smtClean="0"/>
              <a:t>\langle\phi'\rangle \,=\, v'(1,\,1,\,1)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M_e \,\propto\, \begin{pmatrix}</a:t>
            </a:r>
          </a:p>
          <a:p>
            <a:r>
              <a:rPr kumimoji="1" lang="en-US" altLang="ja-JP" smtClean="0"/>
              <a:t>  y_1 &amp; y_1 &amp; y_1 \\</a:t>
            </a:r>
          </a:p>
          <a:p>
            <a:r>
              <a:rPr kumimoji="1" lang="en-US" altLang="ja-JP" smtClean="0"/>
              <a:t>  y_2 &amp; \!\!\omega^2 y_2\!\! &amp; \omega y_2 \\</a:t>
            </a:r>
          </a:p>
          <a:p>
            <a:r>
              <a:rPr kumimoji="1" lang="en-US" altLang="ja-JP" smtClean="0"/>
              <a:t>  y_3 &amp; \omega y_3 &amp; \!\omega^2 y_3</a:t>
            </a:r>
          </a:p>
          <a:p>
            <a:r>
              <a:rPr kumimoji="1" lang="en-US" altLang="ja-JP" smtClean="0"/>
              <a:t>  \end{pmatrix} \qquad</a:t>
            </a:r>
          </a:p>
          <a:p>
            <a:r>
              <a:rPr kumimoji="1" lang="en-US" altLang="ja-JP" smtClean="0"/>
              <a:t>M_\nu \,\propto\, \begin{pmatrix}</a:t>
            </a:r>
          </a:p>
          <a:p>
            <a:r>
              <a:rPr kumimoji="1" lang="en-US" altLang="ja-JP" smtClean="0"/>
              <a:t>  f_2\eta &amp; &amp; \\</a:t>
            </a:r>
          </a:p>
          <a:p>
            <a:r>
              <a:rPr kumimoji="1" lang="en-US" altLang="ja-JP" smtClean="0"/>
              <a:t>  &amp; \!\!\!f_2\eta &amp; \!f_1v \\</a:t>
            </a:r>
          </a:p>
          <a:p>
            <a:r>
              <a:rPr kumimoji="1" lang="en-US" altLang="ja-JP" smtClean="0"/>
              <a:t>  &amp; \!\!\!f_1v &amp; \!f_2\eta</a:t>
            </a:r>
          </a:p>
          <a:p>
            <a:r>
              <a:rPr kumimoji="1" lang="en-US" altLang="ja-JP" smtClean="0"/>
              <a:t>\end{pmatrix}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\begin{tabular}{c|c|c|c|c|c|c|c|c|}</a:t>
            </a:r>
          </a:p>
          <a:p>
            <a:r>
              <a:rPr kumimoji="1" lang="en-US" altLang="ja-JP" smtClean="0"/>
              <a:t>&amp; $h_{u,d}$ &amp; $\varphi_T$ &amp; $\varphi_S$ &amp; $\;\xi\;$ &amp; $\;\tilde{\xi}\;$ &amp; </a:t>
            </a:r>
          </a:p>
          <a:p>
            <a:r>
              <a:rPr kumimoji="1" lang="en-US" altLang="ja-JP" smtClean="0"/>
              <a:t>$\varphi_0^T$ &amp; $\varphi_0^S$ &amp; $\xi_0$ \\[1mm] \hline</a:t>
            </a:r>
          </a:p>
          <a:p>
            <a:r>
              <a:rPr kumimoji="1" lang="en-US" altLang="ja-JP" smtClean="0"/>
              <a:t>$A_4$ &amp; $1$ &amp; $3$ &amp; $3$ &amp; $1$ &amp; $1$ &amp; $3$ &amp; $3$ &amp; $1$ \\ \hline</a:t>
            </a:r>
          </a:p>
          <a:p>
            <a:r>
              <a:rPr kumimoji="1" lang="en-US" altLang="ja-JP" smtClean="0"/>
              <a:t>$Z_3$ &amp; $1$ &amp; $1$ &amp; $\omega$ &amp; $\omega$ &amp; $\omega$ &amp; $1$ &amp; $\omega$ &amp; $\omega$ \\ \hline</a:t>
            </a:r>
          </a:p>
          <a:p>
            <a:r>
              <a:rPr kumimoji="1" lang="en-US" altLang="ja-JP" smtClean="0"/>
              <a:t>$U(1)_R$ &amp; $0$ &amp; $0$ &amp; $0$ &amp; $0$ &amp; $0$ &amp; $2$ &amp; $2$ &amp; $2$ \\</a:t>
            </a:r>
          </a:p>
          <a:p>
            <a:r>
              <a:rPr kumimoji="1" lang="en-US" altLang="ja-JP" smtClean="0"/>
              <a:t>\end{tabular}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W &amp;\;=\; M\, \varphi_0^T \varphi_T+ g\,\varphi_0^T \varphi_T\varphi_T </a:t>
            </a:r>
          </a:p>
          <a:p>
            <a:r>
              <a:rPr kumimoji="1" lang="en-US" altLang="ja-JP" smtClean="0"/>
              <a:t>+g_1\varphi_0^S \varphi_S\varphi_S+</a:t>
            </a:r>
          </a:p>
          <a:p>
            <a:r>
              <a:rPr kumimoji="1" lang="en-US" altLang="ja-JP" smtClean="0"/>
              <a:t>g_2\,\tilde{\xi}\varphi_0^S \varphi_S+</a:t>
            </a:r>
          </a:p>
          <a:p>
            <a:r>
              <a:rPr kumimoji="1" lang="en-US" altLang="ja-JP" smtClean="0"/>
              <a:t>g_3\,\xi_0\varphi_S\varphi_S \\[2mm]</a:t>
            </a:r>
          </a:p>
          <a:p>
            <a:r>
              <a:rPr kumimoji="1" lang="en-US" altLang="ja-JP" smtClean="0"/>
              <a:t>&amp; \qquad\qquad </a:t>
            </a:r>
          </a:p>
          <a:p>
            <a:r>
              <a:rPr kumimoji="1" lang="en-US" altLang="ja-JP" smtClean="0"/>
              <a:t>+g_4\,\xi_0 \xi^2+</a:t>
            </a:r>
          </a:p>
          <a:p>
            <a:r>
              <a:rPr kumimoji="1" lang="en-US" altLang="ja-JP" smtClean="0"/>
              <a:t>g_5\,\xi_0 \xi \tilde{\xi}+</a:t>
            </a:r>
          </a:p>
          <a:p>
            <a:r>
              <a:rPr kumimoji="1" lang="en-US" altLang="ja-JP" smtClean="0"/>
              <a:t>g_6\,\xi_0 \tilde{\xi}^2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V \,=\, \sum_i\left\vert\frac{\partial W}{\partial \phi_i}\right\vert^2</a:t>
            </a:r>
          </a:p>
          <a:p>
            <a:r>
              <a:rPr kumimoji="1" lang="en-US" altLang="ja-JP" smtClean="0"/>
              <a:t>+m_i^2 \vert \phi_i\vert^2+\cdots</a:t>
            </a:r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en-US" altLang="ja-JP" smtClean="0"/>
              <a:t>\varphi_T \,=\, (v_T,0,0) </a:t>
            </a:r>
          </a:p>
          <a:p>
            <a:r>
              <a:rPr kumimoji="1" lang="en-US" altLang="ja-JP" smtClean="0"/>
              <a:t>\varphi_S\,=\,(v_S,v_S,v_S)</a:t>
            </a:r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Z_2=P, \quad T=T'=1</a:t>
            </a:r>
          </a:p>
          <a:p>
            <a:r>
              <a:rPr kumimoji="1" lang="en-US" altLang="ja-JP" smtClean="0"/>
              <a:t>Z_3=R, \quad T=T'=1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Z_2=1, \quad T=T'=P</a:t>
            </a:r>
          </a:p>
          <a:p>
            <a:r>
              <a:rPr kumimoji="1" lang="en-US" altLang="ja-JP" smtClean="0"/>
              <a:t>Z_3=1, \quad T=T'=R</a:t>
            </a:r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0A357-666E-473D-8206-EC0FC754698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3060701"/>
          </a:xfrm>
          <a:prstGeom prst="rect">
            <a:avLst/>
          </a:prstGeom>
          <a:solidFill>
            <a:srgbClr val="66FF66">
              <a:alpha val="40000"/>
            </a:srgb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1323848"/>
            <a:ext cx="8077200" cy="1673352"/>
          </a:xfrm>
          <a:prstGeom prst="rect">
            <a:avLst/>
          </a:prstGeom>
        </p:spPr>
        <p:txBody>
          <a:bodyPr vert="horz" wrap="none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0">
                <a:latin typeface="+mn-lt"/>
              </a:defRPr>
            </a:lvl1pPr>
            <a:extLst/>
          </a:lstStyle>
          <a:p>
            <a:r>
              <a:rPr kumimoji="0" lang="ja-JP" altLang="en-US" smtClean="0"/>
              <a:t>マスタタイトルの書式設定</a:t>
            </a:r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3058234"/>
            <a:ext cx="9144000" cy="45720"/>
          </a:xfrm>
          <a:prstGeom prst="rect">
            <a:avLst/>
          </a:prstGeom>
          <a:solidFill>
            <a:schemeClr val="bg1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>
          <a:xfrm>
            <a:off x="357158" y="357166"/>
            <a:ext cx="7683500" cy="698500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B91C-623C-4D28-8D7E-93DD45EB6B1B}" type="datetime1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ltGray">
          <a:xfrm>
            <a:off x="0" y="1"/>
            <a:ext cx="9143999" cy="1130300"/>
          </a:xfrm>
          <a:prstGeom prst="rect">
            <a:avLst/>
          </a:prstGeom>
          <a:solidFill>
            <a:srgbClr val="66FF66">
              <a:alpha val="40000"/>
            </a:srgb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1092995"/>
            <a:ext cx="9144000" cy="45720"/>
          </a:xfrm>
          <a:prstGeom prst="rect">
            <a:avLst/>
          </a:prstGeom>
          <a:solidFill>
            <a:schemeClr val="tx1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9900" y="1546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3D10D8-7278-4F9B-B5D4-BE21BD2AD278}" type="datetime1">
              <a:rPr kumimoji="1" lang="ja-JP" altLang="en-US" smtClean="0"/>
              <a:pPr/>
              <a:t>2010/1/20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7" y="6476999"/>
            <a:ext cx="5350706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 userDrawn="1"/>
        </p:nvSpPr>
        <p:spPr>
          <a:xfrm>
            <a:off x="357158" y="357166"/>
            <a:ext cx="7683500" cy="698500"/>
          </a:xfrm>
          <a:prstGeom prst="rect">
            <a:avLst/>
          </a:prstGeom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8384526" y="6564351"/>
            <a:ext cx="673261" cy="23342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09FAF000-E0DD-4D69-9B51-8AA1C59677E0}" type="slidenum">
              <a:rPr kumimoji="1" lang="en-US" altLang="ja-JP" sz="1400" smtClean="0"/>
              <a:pPr algn="r"/>
              <a:t>&lt;#&gt;</a:t>
            </a:fld>
            <a:r>
              <a:rPr kumimoji="1" lang="en-US" altLang="ja-JP" sz="400" smtClean="0"/>
              <a:t> </a:t>
            </a:r>
            <a:r>
              <a:rPr kumimoji="1" lang="en-US" altLang="ja-JP" sz="1400" smtClean="0"/>
              <a:t>/</a:t>
            </a:r>
            <a:r>
              <a:rPr kumimoji="1" lang="en-US" altLang="ja-JP" sz="400" smtClean="0"/>
              <a:t> </a:t>
            </a:r>
            <a:r>
              <a:rPr kumimoji="1" lang="en-US" altLang="ja-JP" sz="1400" smtClean="0"/>
              <a:t>10</a:t>
            </a:r>
            <a:endParaRPr kumimoji="1" lang="ja-JP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hyperlink" Target="http://maru.bonyari.jp/texclip/texclip.php?s=\begin%7balign*%7d%0d%0aT%5e2/Z_2%0d%0a\end%7balign*%7d" TargetMode="External"/><Relationship Id="rId3" Type="http://schemas.openxmlformats.org/officeDocument/2006/relationships/hyperlink" Target="http://maru.bonyari.jp/texclip/texclip.php?s=\begin%7balign*%7d%0d%0aZ_2=P,%20\quad%20T=T'=1%0d%0a\end%7balign*%7d" TargetMode="External"/><Relationship Id="rId7" Type="http://schemas.openxmlformats.org/officeDocument/2006/relationships/hyperlink" Target="http://maru.bonyari.jp/texclip/texclip.php?s=\begin%7balign*%7d%0d%0aZ_3=1,%20\quad%20T=T'=R%0d%0a\end%7balign*%7d" TargetMode="Externa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hyperlink" Target="http://maru.bonyari.jp/texclip/texclip.php?s=\begin%7balign*%7d%0d%0aT%5e2/Z_3%0d%0a\end%7balign*%7d" TargetMode="External"/><Relationship Id="rId5" Type="http://schemas.openxmlformats.org/officeDocument/2006/relationships/hyperlink" Target="http://maru.bonyari.jp/texclip/texclip.php?s=\begin%7balign*%7d%0d%0aZ_3=R,%20\quad%20T=T'=1%0d%0a\end%7balign*%7d" TargetMode="External"/><Relationship Id="rId10" Type="http://schemas.openxmlformats.org/officeDocument/2006/relationships/image" Target="../media/image67.png"/><Relationship Id="rId4" Type="http://schemas.openxmlformats.org/officeDocument/2006/relationships/image" Target="../media/image64.png"/><Relationship Id="rId9" Type="http://schemas.openxmlformats.org/officeDocument/2006/relationships/hyperlink" Target="http://maru.bonyari.jp/texclip/texclip.php?s=\begin%7balign*%7d%0d%0aZ_2=1,%20\quad%20T=T'=P%0d%0a\end%7balign*%7d" TargetMode="External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\langle\,\phi\,\rangle%20\;\propto\;%20(2,-1,-1)\,,%20\;\;%20(1,\,1,\,1)\,,%20\:\;%20(0,\,1,\,-1)\,,%20\ldots%0d%0a\end%7balign*%7d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\begin%7balign*%7d%0d%0a\nu%0d%0a\end%7balign*%7d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maru.bonyari.jp/texclip/texclip.php?s=\begin%7balign*%7d%0d%0aU_\text%7bMNS%7d%20\,=%20\begin%7bpmatrix%7d%0d%0a%20%20\frac%7b2%7d%7b\sqrt%7b6%7d%7d%20&amp;%20%0d%0a%20%20\frac%7b1%7d%7b\sqrt%7b3%7d%7d%20&amp;%20%0d%0a%20%200%20\\%5b2mm%5d%0d%0a%20%20\frac%7b-1%7d%7b\sqrt%7b6%7d%7d%20&amp;%20%0d%0a%20%20\frac%7b1%7d%7b\sqrt%7b3%7d%7d%20&amp;%20%0d%0a%20%20\frac%7b-1%7d%7b\sqrt%7b2%7d%7d%20\\%5b2mm%5d%0d%0a%20%20\frac%7b-1%7d%7b\sqrt%7b6%7d%7d%20&amp;%20%0d%0a%20%20\frac%7b1%7d%7b\sqrt%7b3%7d%7d%20&amp;%20%0d%0a%20%20\frac%7b1%7d%7b\sqrt%7b2%7d%7d%20%0d%0a\end%7bpmatrix%7d%20%0d%0a\end%7balign*%7d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L%0d%0a\end%7balign*%7d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\begin%7balign*%7d%0d%0ax_5=0%0d%0a\end%7balign*%7d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hyperlink" Target="http://maru.bonyari.jp/texclip/texclip.php?s=\begin%7balign*%7d%0d%0aS%5e1/Z_2%0d%0a\end%7balign*%7d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T%5e2/Z_3%0d%0a\end%7balign*%7d" TargetMode="External"/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hyperlink" Target="http://maru.bonyari.jp/texclip/texclip.php?s=\begin%7balign*%7d%0d%0a\textcolor%5brgb%5d%7b1,0.4,0%7d%7bP%7d%0d%0a\end%7balign*%7d" TargetMode="External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6" Type="http://schemas.openxmlformats.org/officeDocument/2006/relationships/hyperlink" Target="http://maru.bonyari.jp/texclip/texclip.php?s=\begin%7balign*%7d%0d%0aP%20\,=\,%20\begin%7bpmatrix%7d%201%20&amp;%20&amp;%20\\%20&amp;%20\!\!-1\!\!%20&amp;%20\\%20&amp;%20&amp;%20\!-1%20\end%7bpmatrix%7d%20\qquad%0d%0aR%20\,=\,%20\begin%7bpmatrix%7d%20&amp;%201%20&amp;%20\\%20&amp;%20&amp;%201%20\\%201%20&amp;%20&amp;%20\end%7bpmatrix%7d%0d%0a\end%7balign*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\begin%7balign*%7d%0d%0aT%5e2/Z_2%0d%0a\end%7balign*%7d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10" Type="http://schemas.openxmlformats.org/officeDocument/2006/relationships/hyperlink" Target="http://maru.bonyari.jp/texclip/texclip.php?s=\begin%7balign*%7d%0d%0aT%5e2/Z_6%0d%0a\end%7balign*%7d" TargetMode="External"/><Relationship Id="rId4" Type="http://schemas.openxmlformats.org/officeDocument/2006/relationships/hyperlink" Target="http://maru.bonyari.jp/texclip/texclip.php?s=\begin%7balign*%7d%0d%0aT%5e2/Z_4%0d%0a\end%7balign*%7d" TargetMode="External"/><Relationship Id="rId9" Type="http://schemas.openxmlformats.org/officeDocument/2006/relationships/image" Target="../media/image16.png"/><Relationship Id="rId14" Type="http://schemas.openxmlformats.org/officeDocument/2006/relationships/hyperlink" Target="http://maru.bonyari.jp/texclip/texclip.php?s=\begin%7balign*%7d%0d%0a\textcolor%5brgb%5d%7b0.2,0.2,1%7d%7bR%7d%0d%0a\end%7balign*%7d" TargetMode="Externa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://maru.bonyari.jp/texclip/texclip.php?s=\begin%7balign*%7d%0d%0aT%5e2/Z_6%0d%0a\end%7balign*%7d" TargetMode="External"/><Relationship Id="rId18" Type="http://schemas.openxmlformats.org/officeDocument/2006/relationships/image" Target="../media/image24.png"/><Relationship Id="rId26" Type="http://schemas.openxmlformats.org/officeDocument/2006/relationships/image" Target="../media/image28.png"/><Relationship Id="rId39" Type="http://schemas.openxmlformats.org/officeDocument/2006/relationships/hyperlink" Target="http://maru.bonyari.jp/texclip/texclip.php?s=\begin%7balign*%7d%0d%0aZ_2Z_3=Z_3Z_2%0d%0a\end%7balign*%7d" TargetMode="External"/><Relationship Id="rId21" Type="http://schemas.openxmlformats.org/officeDocument/2006/relationships/hyperlink" Target="http://maru.bonyari.jp/texclip/texclip.php?s=\begin%7balign*%7d%0d%0a(Z_2T)%5e2=1%0d%0a\end%7balign*%7d" TargetMode="External"/><Relationship Id="rId34" Type="http://schemas.openxmlformats.org/officeDocument/2006/relationships/image" Target="../media/image32.png"/><Relationship Id="rId42" Type="http://schemas.openxmlformats.org/officeDocument/2006/relationships/image" Target="../media/image36.png"/><Relationship Id="rId47" Type="http://schemas.openxmlformats.org/officeDocument/2006/relationships/hyperlink" Target="http://maru.bonyari.jp/texclip/texclip.php?s=\begin%7balign*%7d%0d%0aZ_3,\,T,\,T'%0d%0a\end%7balign*%7d" TargetMode="External"/><Relationship Id="rId50" Type="http://schemas.openxmlformats.org/officeDocument/2006/relationships/image" Target="../media/image40.png"/><Relationship Id="rId55" Type="http://schemas.openxmlformats.org/officeDocument/2006/relationships/hyperlink" Target="http://maru.bonyari.jp/texclip/texclip.php?s=\begin%7balign*%7d%0d%0aZ_2=T=T'=1%0d%0a\end%7balign*%7d" TargetMode="External"/><Relationship Id="rId63" Type="http://schemas.openxmlformats.org/officeDocument/2006/relationships/hyperlink" Target="http://maru.bonyari.jp/texclip/texclip.php?s=\begin%7balign*%7d%0d%0a\phi%0d%0a\end%7balign*%7d" TargetMode="External"/><Relationship Id="rId7" Type="http://schemas.openxmlformats.org/officeDocument/2006/relationships/hyperlink" Target="http://maru.bonyari.jp/texclip/texclip.php?s=\begin%7balign*%7d%0d%0aT%5e2/Z_3%0d%0a\end%7balign*%7d" TargetMode="Externa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29" Type="http://schemas.openxmlformats.org/officeDocument/2006/relationships/hyperlink" Target="http://maru.bonyari.jp/texclip/texclip.php?s=\begin%7balign*%7d%0d%0a(Z_3)%5e3=(Z_3T)%5e3=1%0d%0a\end%7balign*%7d" TargetMode="External"/><Relationship Id="rId41" Type="http://schemas.openxmlformats.org/officeDocument/2006/relationships/hyperlink" Target="http://maru.bonyari.jp/texclip/texclip.php?s=\begin%7balign*%7d%0d%0aZ_2,\,T,\,T'%0d%0a\end%7balign*%7d" TargetMode="External"/><Relationship Id="rId54" Type="http://schemas.openxmlformats.org/officeDocument/2006/relationships/image" Target="../media/image42.png"/><Relationship Id="rId6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hyperlink" Target="http://maru.bonyari.jp/texclip/texclip.php?s=\begin%7balign*%7d%0d%0aT%5e2/Z_2%0d%0a\end%7balign*%7d" TargetMode="External"/><Relationship Id="rId24" Type="http://schemas.openxmlformats.org/officeDocument/2006/relationships/image" Target="../media/image27.png"/><Relationship Id="rId32" Type="http://schemas.openxmlformats.org/officeDocument/2006/relationships/image" Target="../media/image31.png"/><Relationship Id="rId37" Type="http://schemas.openxmlformats.org/officeDocument/2006/relationships/hyperlink" Target="http://maru.bonyari.jp/texclip/texclip.php?s=\begin%7balign*%7d%0d%0a(Z_3)%5e3=(Z_3T)%5e2=1%0d%0a\end%7balign*%7d" TargetMode="External"/><Relationship Id="rId40" Type="http://schemas.openxmlformats.org/officeDocument/2006/relationships/image" Target="../media/image35.png"/><Relationship Id="rId45" Type="http://schemas.openxmlformats.org/officeDocument/2006/relationships/hyperlink" Target="http://maru.bonyari.jp/texclip/texclip.php?s=\begin%7balign*%7d%0d%0a%20=%201%20\;\,\text%7bor%7d\;\,%20R%0d%0a\end%7balign*%7d" TargetMode="External"/><Relationship Id="rId53" Type="http://schemas.openxmlformats.org/officeDocument/2006/relationships/hyperlink" Target="http://maru.bonyari.jp/texclip/texclip.php?s=\begin%7balign*%7d%0d%0aZ_3=T=T'=1%0d%0a\end%7balign*%7d" TargetMode="External"/><Relationship Id="rId58" Type="http://schemas.openxmlformats.org/officeDocument/2006/relationships/image" Target="../media/image44.png"/><Relationship Id="rId66" Type="http://schemas.openxmlformats.org/officeDocument/2006/relationships/image" Target="../media/image48.png"/><Relationship Id="rId5" Type="http://schemas.openxmlformats.org/officeDocument/2006/relationships/hyperlink" Target="http://maru.bonyari.jp/texclip/texclip.php?s=\begin%7balign*%7d%0d%0aZ_n%0d%0a\end%7balign*%7d" TargetMode="External"/><Relationship Id="rId15" Type="http://schemas.openxmlformats.org/officeDocument/2006/relationships/hyperlink" Target="http://maru.bonyari.jp/texclip/texclip.php?s=\begin%7balign*%7d%0d%0a\langle\phi\rangle%0d%0a\end%7balign*%7d" TargetMode="External"/><Relationship Id="rId23" Type="http://schemas.openxmlformats.org/officeDocument/2006/relationships/hyperlink" Target="http://maru.bonyari.jp/texclip/texclip.php?s=\begin%7balign*%7d%0d%0a(Z_4%5e2T)%5e2=1%0d%0a\end%7balign*%7d" TargetMode="External"/><Relationship Id="rId28" Type="http://schemas.openxmlformats.org/officeDocument/2006/relationships/image" Target="../media/image29.png"/><Relationship Id="rId36" Type="http://schemas.openxmlformats.org/officeDocument/2006/relationships/image" Target="../media/image33.png"/><Relationship Id="rId49" Type="http://schemas.openxmlformats.org/officeDocument/2006/relationships/hyperlink" Target="http://maru.bonyari.jp/texclip/texclip.php?s=\begin%7balign*%7d%0d%0aZ_4,\,T\;(=T')%20%0d%0a\end%7balign*%7d" TargetMode="External"/><Relationship Id="rId57" Type="http://schemas.openxmlformats.org/officeDocument/2006/relationships/hyperlink" Target="http://maru.bonyari.jp/texclip/texclip.php?s=\begin%7balign*%7d%0d%0aZ_3=R%0d%0a\end%7balign*%7d" TargetMode="External"/><Relationship Id="rId61" Type="http://schemas.openxmlformats.org/officeDocument/2006/relationships/hyperlink" Target="http://maru.bonyari.jp/texclip/texclip.php?s=\begin%7balign*%7d%0d%0a\textcolor%5brgb%5d%7b0.2,0.2,1%7d%7b(v,\,v,\,v)%7d%0d%0a\end%7balign*%7d" TargetMode="External"/><Relationship Id="rId10" Type="http://schemas.openxmlformats.org/officeDocument/2006/relationships/image" Target="../media/image14.png"/><Relationship Id="rId19" Type="http://schemas.openxmlformats.org/officeDocument/2006/relationships/hyperlink" Target="http://maru.bonyari.jp/texclip/texclip.php?s=\begin%7balign*%7d%0d%0a(Z_4)%5e4=1%0d%0a\end%7balign*%7d" TargetMode="External"/><Relationship Id="rId31" Type="http://schemas.openxmlformats.org/officeDocument/2006/relationships/hyperlink" Target="http://maru.bonyari.jp/texclip/texclip.php?s=\begin%7balign*%7d%0d%0aZ_3T=T'Z_3%0d%0a\end%7balign*%7d" TargetMode="External"/><Relationship Id="rId44" Type="http://schemas.openxmlformats.org/officeDocument/2006/relationships/image" Target="../media/image37.png"/><Relationship Id="rId52" Type="http://schemas.openxmlformats.org/officeDocument/2006/relationships/image" Target="../media/image41.png"/><Relationship Id="rId60" Type="http://schemas.openxmlformats.org/officeDocument/2006/relationships/image" Target="../media/image45.png"/><Relationship Id="rId65" Type="http://schemas.openxmlformats.org/officeDocument/2006/relationships/hyperlink" Target="http://maru.bonyari.jp/texclip/texclip.php?s=\begin%7balign*%7d%0d%0aA_4%0d%0a\end%7balign*%7d" TargetMode="External"/><Relationship Id="rId4" Type="http://schemas.openxmlformats.org/officeDocument/2006/relationships/image" Target="../media/image21.png"/><Relationship Id="rId9" Type="http://schemas.openxmlformats.org/officeDocument/2006/relationships/hyperlink" Target="http://maru.bonyari.jp/texclip/texclip.php?s=\begin%7balign*%7d%0d%0aT%5e2/Z_4%0d%0a\end%7balign*%7d" TargetMode="External"/><Relationship Id="rId14" Type="http://schemas.openxmlformats.org/officeDocument/2006/relationships/image" Target="../media/image17.png"/><Relationship Id="rId22" Type="http://schemas.openxmlformats.org/officeDocument/2006/relationships/image" Target="../media/image26.png"/><Relationship Id="rId27" Type="http://schemas.openxmlformats.org/officeDocument/2006/relationships/hyperlink" Target="http://maru.bonyari.jp/texclip/texclip.php?s=\begin%7balign*%7d%0d%0a(Z_2T')%5e2=1%0d%0a\end%7balign*%7d" TargetMode="External"/><Relationship Id="rId30" Type="http://schemas.openxmlformats.org/officeDocument/2006/relationships/image" Target="../media/image30.png"/><Relationship Id="rId35" Type="http://schemas.openxmlformats.org/officeDocument/2006/relationships/hyperlink" Target="http://maru.bonyari.jp/texclip/texclip.php?s=\begin%7balign*%7d%0d%0a(Z_2)%5e2=(Z_2T)%5e2=(Z_2T')%5e2=1%0d%0a\end%7balign*%7d" TargetMode="External"/><Relationship Id="rId43" Type="http://schemas.openxmlformats.org/officeDocument/2006/relationships/hyperlink" Target="http://maru.bonyari.jp/texclip/texclip.php?s=\begin%7balign*%7d%0d%0a%20=%201%20\;\,\text%7bor%7d\;\,%20P%0d%0a\end%7balign*%7d" TargetMode="External"/><Relationship Id="rId48" Type="http://schemas.openxmlformats.org/officeDocument/2006/relationships/image" Target="../media/image39.png"/><Relationship Id="rId56" Type="http://schemas.openxmlformats.org/officeDocument/2006/relationships/image" Target="../media/image43.png"/><Relationship Id="rId64" Type="http://schemas.openxmlformats.org/officeDocument/2006/relationships/image" Target="../media/image47.png"/><Relationship Id="rId8" Type="http://schemas.openxmlformats.org/officeDocument/2006/relationships/image" Target="../media/image16.png"/><Relationship Id="rId51" Type="http://schemas.openxmlformats.org/officeDocument/2006/relationships/hyperlink" Target="http://maru.bonyari.jp/texclip/texclip.php?s=\begin%7balign*%7d%0d%0aZ_2=P%0d%0a\end%7balign*%7d" TargetMode="External"/><Relationship Id="rId3" Type="http://schemas.openxmlformats.org/officeDocument/2006/relationships/hyperlink" Target="http://maru.bonyari.jp/texclip/texclip.php?s=\begin%7balign*%7d%0d%0aT\,,%20\;\,%20T'%0d%0a\end%7balign*%7d" TargetMode="External"/><Relationship Id="rId12" Type="http://schemas.openxmlformats.org/officeDocument/2006/relationships/image" Target="../media/image15.png"/><Relationship Id="rId17" Type="http://schemas.openxmlformats.org/officeDocument/2006/relationships/hyperlink" Target="http://maru.bonyari.jp/texclip/texclip.php?s=\begin%7balign*%7d%0d%0a(Z_2)%5e2=1%0d%0a\end%7balign*%7d" TargetMode="External"/><Relationship Id="rId25" Type="http://schemas.openxmlformats.org/officeDocument/2006/relationships/hyperlink" Target="http://maru.bonyari.jp/texclip/texclip.php?s=\begin%7balign*%7d%0d%0aZ_4T=T'Z_4%0d%0a\end%7balign*%7d" TargetMode="External"/><Relationship Id="rId33" Type="http://schemas.openxmlformats.org/officeDocument/2006/relationships/hyperlink" Target="http://maru.bonyari.jp/texclip/=T" TargetMode="External"/><Relationship Id="rId38" Type="http://schemas.openxmlformats.org/officeDocument/2006/relationships/image" Target="../media/image34.png"/><Relationship Id="rId46" Type="http://schemas.openxmlformats.org/officeDocument/2006/relationships/image" Target="../media/image38.png"/><Relationship Id="rId59" Type="http://schemas.openxmlformats.org/officeDocument/2006/relationships/hyperlink" Target="http://maru.bonyari.jp/texclip/texclip.php?s=\begin%7balign*%7d%0d%0a\textcolor%5brgb%5d%7b1,0,0.4%7d%7b(v,\,0,\,0)%7d%0d%0a\end%7balign*%7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hyperlink" Target="http://maru.bonyari.jp/texclip/texclip.php?s=\begin%7balign*%7d%0d%0aM_e%20\,\propto\,%20\begin%7bpmatrix%7d%0d%0a%20%20y_1%20&amp;%20y_1%20&amp;%20y_1%20\\%0d%0a%20%20y_2%20&amp;%20\!\!\omega%5e2%20y_2\!\!%20&amp;%20\omega%20y_2%20\\%0d%0a%20%20y_3%20&amp;%20\omega%20y_3%20&amp;%20\!\omega%5e2%20y_3%0d%0a%20%20\end%7bpmatrix%7d%20\qquad%0d%0aM_\nu%20\,\propto\,%20\begin%7bpmatrix%7d%0d%0a%20%20f_2\eta%20&amp;%20&amp;%20\\%0d%0a%20%20&amp;%20\!\!\!f_2\eta%20&amp;%20\!f_1v%20\\%0d%0a%20%20&amp;%20\!\!\!f_1v%20&amp;%20\!f_2\eta%0d%0a\end%7bpmatrix%7d%0d%0a\end%7balign*%7d" TargetMode="External"/><Relationship Id="rId18" Type="http://schemas.openxmlformats.org/officeDocument/2006/relationships/image" Target="../media/image58.png"/><Relationship Id="rId3" Type="http://schemas.openxmlformats.org/officeDocument/2006/relationships/image" Target="../media/image49.png"/><Relationship Id="rId7" Type="http://schemas.openxmlformats.org/officeDocument/2006/relationships/hyperlink" Target="http://maru.bonyari.jp/texclip/texclip.php?s=\begin%7balign*%7d%0d%0a\phi(-z)%20\,=\,%20P\,\phi(z)%20%0d%0a\end%7balign*%7d" TargetMode="External"/><Relationship Id="rId12" Type="http://schemas.openxmlformats.org/officeDocument/2006/relationships/image" Target="../media/image55.png"/><Relationship Id="rId17" Type="http://schemas.openxmlformats.org/officeDocument/2006/relationships/hyperlink" Target="http://maru.bonyari.jp/texclip/texclip.php?s=\begin%7balign*%7d%0d%0a(\omega%5e3=1)%0d%0a\end%7balign*%7d" TargetMode="Externa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hyperlink" Target="http://maru.bonyari.jp/texclip/rangle%20/,=/,%20v" TargetMode="External"/><Relationship Id="rId5" Type="http://schemas.openxmlformats.org/officeDocument/2006/relationships/image" Target="../media/image51.png"/><Relationship Id="rId15" Type="http://schemas.openxmlformats.org/officeDocument/2006/relationships/hyperlink" Target="http://maru.bonyari.jp/texclip/texclip.php?s=\begin%7balign*%7d%0d%0a\langle\phi\rangle%20\,\,=\%3e%20v\,(1,\,0,\,0)%0d%0a\end%7balign*%7d" TargetMode="External"/><Relationship Id="rId10" Type="http://schemas.openxmlformats.org/officeDocument/2006/relationships/image" Target="../media/image54.png"/><Relationship Id="rId4" Type="http://schemas.openxmlformats.org/officeDocument/2006/relationships/image" Target="../media/image50.png"/><Relationship Id="rId9" Type="http://schemas.openxmlformats.org/officeDocument/2006/relationships/hyperlink" Target="http://maru.bonyari.jp/texclip/(/omega%20z')%20/,=/,%20R/,/phi'(z" TargetMode="External"/><Relationship Id="rId1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hyperlink" Target="http://maru.bonyari.jp/texclip/texclip.php?s=\begin%7balign*%7d%0d%0a\begin%7btabular%7d%7bc|c|c|c|c|c|c|c|c|%7d%0d%0a&amp;%20$h_%7bu,d%7d$%20&amp;%20$\varphi_T$%20&amp;%20$\varphi_S$%20&amp;%20$\;\xi\;$%20&amp;%20$\;\tilde%7b\xi%7d\;$%20&amp;%20%0d%0a$\varphi_0%5eT$%20&amp;%20$\varphi_0%5eS$%20&amp;%20$\xi_0$%20\\%5b1mm%5d%20\hline%0d%0a$A_4$%20&amp;%20$1$%20&amp;%20$3$%20&amp;%20$3$%20&amp;%20$1$%20&amp;%20$1$%20&amp;%20$3$%20&amp;%20$3$%20&amp;%20$1$%20\\%20\hline%0d%0a$Z_3$%20&amp;%20$1$%20&amp;%20$1$%20&amp;%20$\omega$%20&amp;%20$\omega$%20&amp;%20$\omega$%20&amp;%20$1$%20&amp;%20$\omega$%20&amp;%20$\omega$%20\\%20\hline%0d%0a$U(1)_R$%20&amp;%20$0$%20&amp;%20$0$%20&amp;%20$0$%20&amp;%20$0$%20&amp;%20$0$%20&amp;%20$2$%20&amp;%20$2$%20&amp;%20$2$%20\\%0d%0a\end%7btabular%7d%0d%0a\end%7balign*%7d" TargetMode="External"/><Relationship Id="rId7" Type="http://schemas.openxmlformats.org/officeDocument/2006/relationships/hyperlink" Target="http://maru.bonyari.jp/texclip/texclip.php?s=\begin%7balign*%7d%0d%0aV%20\,=\,%20\sum_i\left\vert\frac%7b\partial%20W%7d%7b\partial%20\phi_i%7d\right\vert%5e2%0d%0a+m_i%5e2%20\vert%20\phi_i\vert%5e2+\cdots%0d%0a\end%7balign*%7d" TargetMode="External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hyperlink" Target="http://maru.bonyari.jp/texclip/texclip.php?s=\begin%7balign*%7d%0d%0a\varphi_S\,=\,(v_S,v_S,v_S)%0d%0a\end%7balign*%7d" TargetMode="External"/><Relationship Id="rId5" Type="http://schemas.openxmlformats.org/officeDocument/2006/relationships/hyperlink" Target="http://maru.bonyari.jp/texclip/texclip.php?s=\begin%7balign*%7d%0d%0aW%20&amp;\;=\;%20M\,%20\varphi_0%5eT%20\varphi_T+%20g\,\varphi_0%5eT%20\varphi_T\varphi_T%20%0d%0a+g_1\varphi_0%5eS%20\varphi_S\varphi_S+%0d%0ag_2\,\tilde%7b\xi%7d\varphi_0%5eS%20\varphi_S+%0d%0ag_3\,\xi_0\varphi_S\varphi_S%20\\%5b2mm%5d%0d%0a&amp;%20\qquad\qquad%20%0d%0a+g_4\,\xi_0%20\xi%5e2+%0d%0ag_5\,\xi_0%20\xi%20\tilde%7b\xi%7d+%0d%0ag_6\,\xi_0%20\tilde%7b\xi%7d%5e2%0d%0a\end%7balign*%7d" TargetMode="External"/><Relationship Id="rId10" Type="http://schemas.openxmlformats.org/officeDocument/2006/relationships/image" Target="../media/image62.png"/><Relationship Id="rId4" Type="http://schemas.openxmlformats.org/officeDocument/2006/relationships/image" Target="../media/image59.png"/><Relationship Id="rId9" Type="http://schemas.openxmlformats.org/officeDocument/2006/relationships/hyperlink" Target="http://maru.bonyari.jp/texclip/texclip.php?s=\begin%7balign*%7d%0d%0a\varphi_T%20\,=\,%20(v_T,0,0)%20%0d%0a\end%7balign*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1069" y="1336610"/>
            <a:ext cx="8077200" cy="1516334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kumimoji="1"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Flavor Symmetry </a:t>
            </a:r>
            <a:r>
              <a:rPr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B</a:t>
            </a:r>
            <a:r>
              <a:rPr kumimoji="1"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reaking </a:t>
            </a:r>
            <a:br>
              <a:rPr kumimoji="1"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</a:br>
            <a:r>
              <a:rPr kumimoji="1"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on </a:t>
            </a:r>
            <a:r>
              <a:rPr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O</a:t>
            </a:r>
            <a:r>
              <a:rPr kumimoji="1" lang="en-US" altLang="ja-JP" sz="4000" b="1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  <a:cs typeface="Tahoma" pitchFamily="34" charset="0"/>
              </a:rPr>
              <a:t>rbifolds</a:t>
            </a:r>
            <a:endParaRPr kumimoji="1" lang="ja-JP" altLang="en-US" sz="4000" b="1">
              <a:solidFill>
                <a:schemeClr val="bg1"/>
              </a:solidFill>
              <a:latin typeface="Gulim" pitchFamily="34" charset="-127"/>
              <a:ea typeface="Gulim" pitchFamily="34" charset="-127"/>
              <a:cs typeface="Tahoma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3924304"/>
            <a:ext cx="2420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smtClean="0">
                <a:solidFill>
                  <a:schemeClr val="bg1"/>
                </a:solidFill>
                <a:latin typeface="+mn-ea"/>
                <a:cs typeface="Arial" pitchFamily="34" charset="0"/>
              </a:rPr>
              <a:t>吉岡 興一  </a:t>
            </a:r>
            <a:r>
              <a:rPr kumimoji="1" lang="en-US" altLang="ja-JP" sz="2000" smtClean="0">
                <a:solidFill>
                  <a:schemeClr val="bg1"/>
                </a:solidFill>
                <a:latin typeface="+mn-ea"/>
                <a:cs typeface="Arial" pitchFamily="34" charset="0"/>
              </a:rPr>
              <a:t>(</a:t>
            </a:r>
            <a:r>
              <a:rPr kumimoji="1" lang="ja-JP" altLang="en-US" sz="2000" smtClean="0">
                <a:solidFill>
                  <a:schemeClr val="bg1"/>
                </a:solidFill>
                <a:latin typeface="+mn-ea"/>
                <a:cs typeface="Arial" pitchFamily="34" charset="0"/>
              </a:rPr>
              <a:t>京大理</a:t>
            </a:r>
            <a:r>
              <a:rPr kumimoji="1" lang="en-US" altLang="ja-JP" sz="2000" smtClean="0">
                <a:solidFill>
                  <a:schemeClr val="bg1"/>
                </a:solidFill>
                <a:latin typeface="+mn-ea"/>
                <a:cs typeface="Arial" pitchFamily="34" charset="0"/>
              </a:rPr>
              <a:t>)</a:t>
            </a:r>
            <a:endParaRPr kumimoji="1" lang="ja-JP" altLang="en-US" sz="200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2593" y="4876829"/>
            <a:ext cx="51122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Phys.Rev. D78 (2008) 115006</a:t>
            </a:r>
          </a:p>
          <a:p>
            <a:pPr algn="ctr">
              <a:lnSpc>
                <a:spcPct val="150000"/>
              </a:lnSpc>
            </a:pPr>
            <a:r>
              <a:rPr lang="en-US" altLang="ja-JP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with </a:t>
            </a:r>
            <a:r>
              <a:rPr lang="ja-JP" altLang="en-US" sz="2000" smtClean="0">
                <a:solidFill>
                  <a:schemeClr val="bg1"/>
                </a:solidFill>
                <a:latin typeface="+mn-ea"/>
              </a:rPr>
              <a:t>小林 達夫</a:t>
            </a:r>
            <a:r>
              <a:rPr lang="ja-JP" altLang="en-US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lang="en-US" altLang="ja-JP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(</a:t>
            </a:r>
            <a:r>
              <a:rPr lang="ja-JP" altLang="en-US" sz="2000" smtClean="0">
                <a:solidFill>
                  <a:schemeClr val="bg1"/>
                </a:solidFill>
                <a:latin typeface="+mn-ea"/>
              </a:rPr>
              <a:t>京大理</a:t>
            </a:r>
            <a:r>
              <a:rPr lang="en-US" altLang="ja-JP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)</a:t>
            </a:r>
            <a:r>
              <a:rPr lang="ja-JP" altLang="en-US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、</a:t>
            </a:r>
            <a:r>
              <a:rPr lang="ja-JP" altLang="en-US" sz="2000" smtClean="0">
                <a:solidFill>
                  <a:schemeClr val="bg1"/>
                </a:solidFill>
                <a:latin typeface="+mn-ea"/>
              </a:rPr>
              <a:t>大村 雄司</a:t>
            </a:r>
            <a:r>
              <a:rPr lang="ja-JP" altLang="en-US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lang="en-US" altLang="ja-JP" sz="2000" smtClean="0">
                <a:solidFill>
                  <a:schemeClr val="bg1"/>
                </a:solidFill>
                <a:latin typeface="Gulim" pitchFamily="34" charset="-127"/>
                <a:ea typeface="Gulim" pitchFamily="34" charset="-127"/>
              </a:rPr>
              <a:t>(KIAS)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角丸四角形 123"/>
          <p:cNvSpPr/>
          <p:nvPr/>
        </p:nvSpPr>
        <p:spPr>
          <a:xfrm>
            <a:off x="3127186" y="4293973"/>
            <a:ext cx="364524" cy="846438"/>
          </a:xfrm>
          <a:prstGeom prst="roundRect">
            <a:avLst/>
          </a:prstGeom>
          <a:solidFill>
            <a:schemeClr val="accent3">
              <a:alpha val="25000"/>
            </a:schemeClr>
          </a:soli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角丸四角形 124"/>
          <p:cNvSpPr/>
          <p:nvPr/>
        </p:nvSpPr>
        <p:spPr>
          <a:xfrm>
            <a:off x="1339196" y="1471604"/>
            <a:ext cx="364524" cy="846438"/>
          </a:xfrm>
          <a:prstGeom prst="roundRect">
            <a:avLst/>
          </a:prstGeom>
          <a:solidFill>
            <a:schemeClr val="accent3">
              <a:alpha val="25000"/>
            </a:schemeClr>
          </a:soli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3869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smtClean="0">
                <a:latin typeface="Gulim" pitchFamily="34" charset="-127"/>
                <a:ea typeface="Gulim" pitchFamily="34" charset="-127"/>
              </a:rPr>
              <a:t>Alignment</a:t>
            </a:r>
            <a:r>
              <a:rPr lang="en-US" altLang="ja-JP" sz="3200" smtClean="0"/>
              <a:t> </a:t>
            </a:r>
            <a:r>
              <a:rPr lang="ja-JP" altLang="en-US" sz="3200" smtClean="0"/>
              <a:t>の安定性</a:t>
            </a:r>
            <a:endParaRPr kumimoji="1" lang="ja-JP" altLang="en-US" sz="3200"/>
          </a:p>
        </p:txBody>
      </p:sp>
      <p:pic>
        <p:nvPicPr>
          <p:cNvPr id="5122" name="Picture 2" descr="\begin{align*}&#10;Z_2=P, \quad T=T'=1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542414"/>
            <a:ext cx="2645532" cy="286372"/>
          </a:xfrm>
          <a:prstGeom prst="rect">
            <a:avLst/>
          </a:prstGeom>
          <a:noFill/>
        </p:spPr>
      </p:pic>
      <p:pic>
        <p:nvPicPr>
          <p:cNvPr id="3" name="Picture 4" descr="\begin{align*}&#10;Z_3=R, \quad T=T'=1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3541" y="1958788"/>
            <a:ext cx="2672806" cy="286372"/>
          </a:xfrm>
          <a:prstGeom prst="rect">
            <a:avLst/>
          </a:prstGeom>
          <a:noFill/>
        </p:spPr>
      </p:pic>
      <p:pic>
        <p:nvPicPr>
          <p:cNvPr id="5126" name="Picture 6" descr="\begin{align*}&#10;Z_3=1, \quad T=T'=R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5671" y="4781436"/>
            <a:ext cx="2693261" cy="286372"/>
          </a:xfrm>
          <a:prstGeom prst="rect">
            <a:avLst/>
          </a:prstGeom>
          <a:noFill/>
        </p:spPr>
      </p:pic>
      <p:pic>
        <p:nvPicPr>
          <p:cNvPr id="5128" name="Picture 8" descr="\begin{align*}&#10;Z_2=1, \quad T=T'=P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5670" y="4376643"/>
            <a:ext cx="2686443" cy="286373"/>
          </a:xfrm>
          <a:prstGeom prst="rect">
            <a:avLst/>
          </a:prstGeom>
          <a:noFill/>
        </p:spPr>
      </p:pic>
      <p:sp>
        <p:nvSpPr>
          <p:cNvPr id="65" name="テキスト ボックス 64"/>
          <p:cNvSpPr txBox="1"/>
          <p:nvPr/>
        </p:nvSpPr>
        <p:spPr>
          <a:xfrm>
            <a:off x="1168281" y="2462682"/>
            <a:ext cx="4075155" cy="1459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60000"/>
              <a:buFont typeface="Wingdings" pitchFamily="2" charset="2"/>
              <a:buChar char="l"/>
            </a:pPr>
            <a:r>
              <a:rPr kumimoji="1" lang="en-US" altLang="ja-JP" smtClean="0"/>
              <a:t> 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Flavor sym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は、どの 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fixed point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上</a:t>
            </a:r>
            <a:endParaRPr kumimoji="1" lang="en-US" altLang="ja-JP" smtClean="0"/>
          </a:p>
          <a:p>
            <a:pPr>
              <a:lnSpc>
                <a:spcPts val="3000"/>
              </a:lnSpc>
              <a:buSzPct val="60000"/>
            </a:pPr>
            <a:r>
              <a:rPr lang="ja-JP" altLang="en-US" smtClean="0"/>
              <a:t>  </a:t>
            </a:r>
            <a:r>
              <a:rPr kumimoji="1" lang="ja-JP" altLang="en-US" smtClean="0"/>
              <a:t>でも</a:t>
            </a:r>
            <a:r>
              <a:rPr lang="ja-JP" altLang="en-US" smtClean="0"/>
              <a:t>破れている</a:t>
            </a:r>
            <a:endParaRPr lang="en-US" altLang="ja-JP" smtClean="0"/>
          </a:p>
          <a:p>
            <a:pPr>
              <a:lnSpc>
                <a:spcPts val="3000"/>
              </a:lnSpc>
              <a:buSzPct val="60000"/>
              <a:buFont typeface="Wingdings" pitchFamily="2" charset="2"/>
              <a:buChar char="l"/>
            </a:pPr>
            <a:r>
              <a:rPr kumimoji="1" lang="en-US" altLang="ja-JP" smtClean="0"/>
              <a:t> 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Alignment (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Tri-Bimaximal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mtClean="0">
                <a:latin typeface="+mn-ea"/>
              </a:rPr>
              <a:t>混合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) </a:t>
            </a:r>
            <a:r>
              <a:rPr kumimoji="1" lang="ja-JP" altLang="en-US" smtClean="0"/>
              <a:t>は</a:t>
            </a:r>
            <a:endParaRPr kumimoji="1" lang="en-US" altLang="ja-JP" smtClean="0"/>
          </a:p>
          <a:p>
            <a:pPr>
              <a:lnSpc>
                <a:spcPts val="2500"/>
              </a:lnSpc>
              <a:buSzPct val="60000"/>
            </a:pPr>
            <a:r>
              <a:rPr lang="ja-JP" altLang="en-US" smtClean="0"/>
              <a:t>  大きく乱される</a:t>
            </a:r>
            <a:endParaRPr kumimoji="1" lang="en-US" altLang="ja-JP" smtClean="0"/>
          </a:p>
        </p:txBody>
      </p:sp>
      <p:grpSp>
        <p:nvGrpSpPr>
          <p:cNvPr id="96" name="グループ化 95"/>
          <p:cNvGrpSpPr/>
          <p:nvPr/>
        </p:nvGrpSpPr>
        <p:grpSpPr>
          <a:xfrm>
            <a:off x="5841441" y="1566512"/>
            <a:ext cx="2986297" cy="2141329"/>
            <a:chOff x="1527349" y="2551251"/>
            <a:chExt cx="2986297" cy="2141329"/>
          </a:xfrm>
        </p:grpSpPr>
        <p:sp>
          <p:nvSpPr>
            <p:cNvPr id="69" name="平行四辺形 68"/>
            <p:cNvSpPr/>
            <p:nvPr/>
          </p:nvSpPr>
          <p:spPr>
            <a:xfrm flipH="1">
              <a:off x="1935355" y="3498489"/>
              <a:ext cx="2088410" cy="626552"/>
            </a:xfrm>
            <a:prstGeom prst="parallelogram">
              <a:avLst>
                <a:gd name="adj" fmla="val 70232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 w="254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形吹き出し 23"/>
            <p:cNvSpPr/>
            <p:nvPr/>
          </p:nvSpPr>
          <p:spPr>
            <a:xfrm>
              <a:off x="1527349" y="4318345"/>
              <a:ext cx="642457" cy="374235"/>
            </a:xfrm>
            <a:prstGeom prst="wedgeEllipseCallout">
              <a:avLst>
                <a:gd name="adj1" fmla="val 62492"/>
                <a:gd name="adj2" fmla="val -79975"/>
              </a:avLst>
            </a:prstGeom>
            <a:solidFill>
              <a:schemeClr val="accent1">
                <a:alpha val="20000"/>
              </a:schemeClr>
            </a:solidFill>
            <a:ln w="22225"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600" smtClean="0"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rPr>
                <a:t>SM</a:t>
              </a:r>
              <a:endParaRPr kumimoji="1" lang="ja-JP" altLang="en-US" sz="1600">
                <a:solidFill>
                  <a:schemeClr val="tx1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3135627" y="4067402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1877368" y="3442691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2723640" y="3440033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3530214" y="3442692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3963351" y="4064437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 rot="20580000">
              <a:off x="1660006" y="321844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 rot="20580000">
              <a:off x="2507953" y="321046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solidFill>
                    <a:schemeClr val="bg1">
                      <a:lumMod val="65000"/>
                    </a:schemeClr>
                  </a:solidFill>
                  <a:latin typeface="+mn-ea"/>
                </a:rPr>
                <a:t>×</a:t>
              </a:r>
              <a:endParaRPr kumimoji="1" lang="ja-JP" altLang="en-US" sz="2800">
                <a:solidFill>
                  <a:schemeClr val="bg1">
                    <a:lumMod val="65000"/>
                  </a:schemeClr>
                </a:solidFill>
                <a:latin typeface="+mn-ea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 rot="20580000">
              <a:off x="3316025" y="321578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 rot="20580000">
              <a:off x="3749302" y="383513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 rot="20580000">
              <a:off x="2917305" y="384310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pic>
          <p:nvPicPr>
            <p:cNvPr id="94" name="Picture 6" descr="\begin{align*}&#10;T^2/Z_3&#10;\end{align*}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192556" y="2689285"/>
              <a:ext cx="546823" cy="235787"/>
            </a:xfrm>
            <a:prstGeom prst="rect">
              <a:avLst/>
            </a:prstGeom>
            <a:noFill/>
          </p:spPr>
        </p:pic>
        <p:pic>
          <p:nvPicPr>
            <p:cNvPr id="95" name="Picture 4" descr="\begin{align*}&#10;T^2/Z_2&#10;\end{align*}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966823" y="3557430"/>
              <a:ext cx="546823" cy="235787"/>
            </a:xfrm>
            <a:prstGeom prst="rect">
              <a:avLst/>
            </a:prstGeom>
            <a:noFill/>
          </p:spPr>
        </p:pic>
        <p:sp>
          <p:nvSpPr>
            <p:cNvPr id="78" name="平行四辺形 77"/>
            <p:cNvSpPr/>
            <p:nvPr/>
          </p:nvSpPr>
          <p:spPr>
            <a:xfrm rot="9000000">
              <a:off x="2102145" y="3106636"/>
              <a:ext cx="1301722" cy="755540"/>
            </a:xfrm>
            <a:prstGeom prst="parallelogram">
              <a:avLst>
                <a:gd name="adj" fmla="val 55345"/>
              </a:avLst>
            </a:prstGeom>
            <a:solidFill>
              <a:schemeClr val="bg2">
                <a:lumMod val="90000"/>
                <a:alpha val="60000"/>
              </a:schemeClr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 rot="3600000" flipH="1">
              <a:off x="3069029" y="2770896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テキスト ボックス 85"/>
            <p:cNvSpPr txBox="1"/>
            <p:nvPr/>
          </p:nvSpPr>
          <p:spPr>
            <a:xfrm rot="20580000">
              <a:off x="2850851" y="255125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82" name="円/楕円 81"/>
            <p:cNvSpPr/>
            <p:nvPr/>
          </p:nvSpPr>
          <p:spPr>
            <a:xfrm rot="3600000" flipH="1">
              <a:off x="2307893" y="3212894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テキスト ボックス 84"/>
            <p:cNvSpPr txBox="1"/>
            <p:nvPr/>
          </p:nvSpPr>
          <p:spPr>
            <a:xfrm rot="20580000">
              <a:off x="2093280" y="298452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81" name="円/楕円 80"/>
            <p:cNvSpPr/>
            <p:nvPr/>
          </p:nvSpPr>
          <p:spPr>
            <a:xfrm rot="3600000" flipH="1">
              <a:off x="3085072" y="3632883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 rot="20580000">
              <a:off x="2874774" y="340717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2319160" y="4073164"/>
              <a:ext cx="116108" cy="11610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 cmpd="sng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 rot="20580000">
              <a:off x="2103913" y="385108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5841441" y="4520105"/>
            <a:ext cx="2552110" cy="1919212"/>
            <a:chOff x="5712487" y="4379429"/>
            <a:chExt cx="2552110" cy="1919212"/>
          </a:xfrm>
        </p:grpSpPr>
        <p:sp>
          <p:nvSpPr>
            <p:cNvPr id="98" name="平行四辺形 97"/>
            <p:cNvSpPr/>
            <p:nvPr/>
          </p:nvSpPr>
          <p:spPr>
            <a:xfrm flipH="1">
              <a:off x="6120493" y="5104550"/>
              <a:ext cx="2088410" cy="626552"/>
            </a:xfrm>
            <a:prstGeom prst="parallelogram">
              <a:avLst>
                <a:gd name="adj" fmla="val 70232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 w="254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円形吹き出し 98"/>
            <p:cNvSpPr/>
            <p:nvPr/>
          </p:nvSpPr>
          <p:spPr>
            <a:xfrm>
              <a:off x="5712487" y="5924406"/>
              <a:ext cx="642457" cy="374235"/>
            </a:xfrm>
            <a:prstGeom prst="wedgeEllipseCallout">
              <a:avLst>
                <a:gd name="adj1" fmla="val 62492"/>
                <a:gd name="adj2" fmla="val -79975"/>
              </a:avLst>
            </a:prstGeom>
            <a:solidFill>
              <a:schemeClr val="accent1">
                <a:alpha val="20000"/>
              </a:schemeClr>
            </a:solidFill>
            <a:ln w="22225" cmpd="sng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600" smtClean="0">
                  <a:solidFill>
                    <a:schemeClr val="tx1"/>
                  </a:solidFill>
                  <a:latin typeface="Gulim" pitchFamily="34" charset="-127"/>
                  <a:ea typeface="Gulim" pitchFamily="34" charset="-127"/>
                </a:rPr>
                <a:t>SM</a:t>
              </a:r>
              <a:endParaRPr kumimoji="1" lang="ja-JP" altLang="en-US" sz="1600">
                <a:solidFill>
                  <a:schemeClr val="tx1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7320765" y="5673463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6062506" y="5048752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6908778" y="5046094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平行四辺形 111"/>
            <p:cNvSpPr/>
            <p:nvPr/>
          </p:nvSpPr>
          <p:spPr>
            <a:xfrm rot="9000000">
              <a:off x="6287283" y="4712697"/>
              <a:ext cx="1301722" cy="755540"/>
            </a:xfrm>
            <a:prstGeom prst="parallelogram">
              <a:avLst>
                <a:gd name="adj" fmla="val 55345"/>
              </a:avLst>
            </a:prstGeom>
            <a:solidFill>
              <a:schemeClr val="bg2">
                <a:lumMod val="90000"/>
                <a:alpha val="60000"/>
              </a:schemeClr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7715352" y="5048753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8148489" y="5670498"/>
              <a:ext cx="116108" cy="11610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 rot="20580000">
              <a:off x="5845144" y="482450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 rot="20580000">
              <a:off x="7501163" y="482184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 rot="20580000">
              <a:off x="7102443" y="544916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113" name="円/楕円 112"/>
            <p:cNvSpPr/>
            <p:nvPr/>
          </p:nvSpPr>
          <p:spPr>
            <a:xfrm rot="3600000" flipH="1">
              <a:off x="7254167" y="4376957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 rot="3600000" flipH="1">
              <a:off x="6493031" y="4818955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 rot="20580000">
              <a:off x="6278418" y="459058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117" name="円/楕円 116"/>
            <p:cNvSpPr/>
            <p:nvPr/>
          </p:nvSpPr>
          <p:spPr>
            <a:xfrm rot="3600000" flipH="1">
              <a:off x="7270210" y="5238944"/>
              <a:ext cx="117367" cy="12231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 rot="20580000">
              <a:off x="7059912" y="501323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smtClean="0">
                  <a:latin typeface="+mn-ea"/>
                </a:rPr>
                <a:t>×</a:t>
              </a:r>
              <a:endParaRPr kumimoji="1" lang="ja-JP" altLang="en-US" sz="2800">
                <a:latin typeface="+mn-ea"/>
              </a:endParaRPr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6504298" y="5679225"/>
              <a:ext cx="116108" cy="11610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 cmpd="sng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1" name="テキスト ボックス 120"/>
          <p:cNvSpPr txBox="1"/>
          <p:nvPr/>
        </p:nvSpPr>
        <p:spPr>
          <a:xfrm>
            <a:off x="1168281" y="5233804"/>
            <a:ext cx="4041491" cy="1459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60000"/>
              <a:buFont typeface="Wingdings" pitchFamily="2" charset="2"/>
              <a:buChar char="l"/>
            </a:pPr>
            <a:r>
              <a:rPr kumimoji="1" lang="en-US" altLang="ja-JP" smtClean="0"/>
              <a:t> 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Flavor sym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は  </a:t>
            </a:r>
            <a:r>
              <a:rPr kumimoji="1" lang="en-US" altLang="ja-JP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"hidden sector" </a:t>
            </a:r>
            <a:r>
              <a:rPr kumimoji="1" lang="ja-JP" altLang="en-US" smtClean="0">
                <a:solidFill>
                  <a:schemeClr val="accent2"/>
                </a:solidFill>
                <a:latin typeface="+mn-ea"/>
              </a:rPr>
              <a:t>で</a:t>
            </a:r>
            <a:endParaRPr kumimoji="1" lang="en-US" altLang="ja-JP" smtClean="0">
              <a:solidFill>
                <a:schemeClr val="accent2"/>
              </a:solidFill>
              <a:latin typeface="+mn-ea"/>
            </a:endParaRPr>
          </a:p>
          <a:p>
            <a:pPr>
              <a:lnSpc>
                <a:spcPts val="3000"/>
              </a:lnSpc>
              <a:buSzPct val="60000"/>
            </a:pPr>
            <a:r>
              <a:rPr lang="ja-JP" altLang="en-US" smtClean="0"/>
              <a:t>  破れている</a:t>
            </a:r>
            <a:endParaRPr lang="en-US" altLang="ja-JP" smtClean="0"/>
          </a:p>
          <a:p>
            <a:pPr>
              <a:lnSpc>
                <a:spcPts val="3000"/>
              </a:lnSpc>
              <a:buSzPct val="60000"/>
              <a:buFont typeface="Wingdings" pitchFamily="2" charset="2"/>
              <a:buChar char="l"/>
            </a:pPr>
            <a:r>
              <a:rPr kumimoji="1" lang="en-US" altLang="ja-JP" smtClean="0"/>
              <a:t> 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Alignment (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Tri-Bimaximal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mtClean="0">
                <a:latin typeface="+mn-ea"/>
              </a:rPr>
              <a:t>混合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) </a:t>
            </a:r>
            <a:r>
              <a:rPr kumimoji="1" lang="ja-JP" altLang="en-US" smtClean="0"/>
              <a:t>は</a:t>
            </a:r>
            <a:endParaRPr kumimoji="1" lang="en-US" altLang="ja-JP" smtClean="0"/>
          </a:p>
          <a:p>
            <a:pPr>
              <a:lnSpc>
                <a:spcPts val="2500"/>
              </a:lnSpc>
              <a:buSzPct val="60000"/>
            </a:pPr>
            <a:r>
              <a:rPr lang="ja-JP" altLang="en-US" smtClean="0"/>
              <a:t>  </a:t>
            </a:r>
            <a:r>
              <a:rPr lang="en-US" altLang="ja-JP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locality </a:t>
            </a:r>
            <a:r>
              <a:rPr lang="ja-JP" altLang="en-US" smtClean="0">
                <a:solidFill>
                  <a:schemeClr val="accent2"/>
                </a:solidFill>
              </a:rPr>
              <a:t>で</a:t>
            </a:r>
            <a:r>
              <a:rPr lang="ja-JP" altLang="en-US" smtClean="0"/>
              <a:t>守られる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626310" y="1642845"/>
            <a:ext cx="8229600" cy="4898632"/>
          </a:xfrm>
        </p:spPr>
        <p:txBody>
          <a:bodyPr/>
          <a:lstStyle/>
          <a:p>
            <a:pPr>
              <a:buSzPct val="70000"/>
              <a:buFont typeface="Wingdings" pitchFamily="2" charset="2"/>
              <a:buChar char="l"/>
            </a:pPr>
            <a:r>
              <a:rPr kumimoji="1" lang="ja-JP" altLang="en-US" sz="2800" smtClean="0"/>
              <a:t>ニュートリノ世代混合は </a:t>
            </a: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flavor alignment</a:t>
            </a:r>
            <a:r>
              <a:rPr kumimoji="1" lang="en-US" altLang="ja-JP" sz="2800" smtClean="0"/>
              <a:t> </a:t>
            </a:r>
            <a:r>
              <a:rPr kumimoji="1" lang="ja-JP" altLang="en-US" sz="2800" smtClean="0"/>
              <a:t>を</a:t>
            </a:r>
            <a:endParaRPr lang="en-US" altLang="ja-JP" sz="2800" smtClean="0"/>
          </a:p>
          <a:p>
            <a:pPr>
              <a:buSzPct val="70000"/>
              <a:buNone/>
            </a:pPr>
            <a:r>
              <a:rPr kumimoji="1" lang="ja-JP" altLang="en-US" sz="2800" smtClean="0"/>
              <a:t>　示唆している</a:t>
            </a:r>
            <a:endParaRPr lang="en-US" altLang="ja-JP" sz="2800" smtClean="0"/>
          </a:p>
          <a:p>
            <a:endParaRPr kumimoji="1" lang="en-US" altLang="ja-JP" sz="2800" smtClean="0"/>
          </a:p>
          <a:p>
            <a:pPr>
              <a:buSzPct val="70000"/>
              <a:buFont typeface="Wingdings" pitchFamily="2" charset="2"/>
              <a:buChar char="l"/>
            </a:pPr>
            <a:r>
              <a:rPr kumimoji="1" lang="ja-JP" altLang="en-US" sz="2800" smtClean="0"/>
              <a:t>世代をつなぐ対称性とその破れが重要</a:t>
            </a:r>
            <a:endParaRPr kumimoji="1" lang="en-US" altLang="ja-JP" sz="2800" smtClean="0"/>
          </a:p>
          <a:p>
            <a:endParaRPr lang="en-US" altLang="ja-JP" smtClean="0"/>
          </a:p>
          <a:p>
            <a:pPr>
              <a:buSzPct val="70000"/>
              <a:buFont typeface="Wingdings" pitchFamily="2" charset="2"/>
              <a:buChar char="l"/>
            </a:pPr>
            <a:r>
              <a:rPr lang="ja-JP" altLang="en-US" sz="2800" smtClean="0"/>
              <a:t>高次元における破れと</a:t>
            </a: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 flavor alignment</a:t>
            </a:r>
            <a:endParaRPr lang="en-US" altLang="ja-JP" sz="2000" smtClean="0"/>
          </a:p>
          <a:p>
            <a:pPr lvl="2">
              <a:lnSpc>
                <a:spcPct val="180000"/>
              </a:lnSpc>
              <a:buSzPct val="80000"/>
              <a:buFont typeface="Wingdings" pitchFamily="2" charset="2"/>
              <a:buChar char="l"/>
            </a:pPr>
            <a:r>
              <a:rPr lang="ja-JP" altLang="en-US" sz="2000" smtClean="0"/>
              <a:t> </a:t>
            </a: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Orbifold </a:t>
            </a:r>
            <a:r>
              <a:rPr lang="ja-JP" altLang="en-US" sz="2000" smtClean="0"/>
              <a:t>上の境界条件</a:t>
            </a:r>
            <a:endParaRPr lang="en-US" altLang="ja-JP" sz="2000" smtClean="0"/>
          </a:p>
          <a:p>
            <a:pPr lvl="2">
              <a:lnSpc>
                <a:spcPct val="130000"/>
              </a:lnSpc>
              <a:buSzPct val="80000"/>
              <a:buFont typeface="Wingdings" pitchFamily="2" charset="2"/>
              <a:buChar char="l"/>
            </a:pPr>
            <a:r>
              <a:rPr lang="ja-JP" altLang="en-US" sz="2000" smtClean="0"/>
              <a:t> 無矛盾条件より、破れ方 </a:t>
            </a: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(alignment)</a:t>
            </a:r>
            <a:r>
              <a:rPr lang="en-US" altLang="ja-JP" sz="2000" smtClean="0">
                <a:latin typeface="+mn-ea"/>
              </a:rPr>
              <a:t> </a:t>
            </a:r>
            <a:r>
              <a:rPr lang="ja-JP" altLang="en-US" sz="2000" smtClean="0"/>
              <a:t>はごく少数</a:t>
            </a:r>
            <a:endParaRPr lang="en-US" altLang="ja-JP" sz="2000" smtClean="0"/>
          </a:p>
          <a:p>
            <a:pPr lvl="2">
              <a:lnSpc>
                <a:spcPct val="130000"/>
              </a:lnSpc>
              <a:buSzPct val="80000"/>
              <a:buFont typeface="Wingdings" pitchFamily="2" charset="2"/>
              <a:buChar char="l"/>
            </a:pPr>
            <a:r>
              <a:rPr lang="ja-JP" altLang="en-US" sz="2000" smtClean="0"/>
              <a:t> ポテンシャル構築や解析が不要</a:t>
            </a:r>
            <a:endParaRPr lang="en-US" altLang="ja-JP" sz="2000" smtClean="0"/>
          </a:p>
          <a:p>
            <a:pPr lvl="2">
              <a:lnSpc>
                <a:spcPct val="130000"/>
              </a:lnSpc>
              <a:buSzPct val="80000"/>
              <a:buFont typeface="Wingdings" pitchFamily="2" charset="2"/>
              <a:buChar char="l"/>
            </a:pP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z="2000" smtClean="0"/>
              <a:t>補正の抑制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まとめ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1239907" y="5690078"/>
            <a:ext cx="27174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70000"/>
              <a:buFont typeface="Wingdings" pitchFamily="2" charset="2"/>
              <a:buChar char="l"/>
            </a:pPr>
            <a:r>
              <a:rPr lang="en-US" altLang="ja-JP" sz="2000" smtClean="0"/>
              <a:t> </a:t>
            </a: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5</a:t>
            </a:r>
            <a:r>
              <a:rPr lang="ja-JP" altLang="en-US" sz="2000" smtClean="0"/>
              <a:t>次元     の性質</a:t>
            </a:r>
            <a:endParaRPr lang="en-US" altLang="ja-JP" sz="1400" smtClean="0">
              <a:latin typeface="Gulim" pitchFamily="34" charset="-127"/>
              <a:ea typeface="Gulim" pitchFamily="34" charset="-127"/>
            </a:endParaRPr>
          </a:p>
          <a:p>
            <a:pPr>
              <a:lnSpc>
                <a:spcPts val="4500"/>
              </a:lnSpc>
              <a:buSzPct val="70000"/>
              <a:buFont typeface="Wingdings" pitchFamily="2" charset="2"/>
              <a:buChar char="l"/>
            </a:pPr>
            <a:r>
              <a:rPr kumimoji="1" lang="en-US" altLang="ja-JP" sz="2000" smtClean="0">
                <a:solidFill>
                  <a:schemeClr val="accent2"/>
                </a:solidFill>
                <a:ea typeface="Gulim" pitchFamily="34" charset="-127"/>
              </a:rPr>
              <a:t> </a:t>
            </a:r>
            <a:r>
              <a:rPr lang="ja-JP" altLang="en-US" sz="2000" smtClean="0">
                <a:solidFill>
                  <a:schemeClr val="accent2"/>
                </a:solidFill>
              </a:rPr>
              <a:t>スカラー真空期待値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706582" y="4863835"/>
            <a:ext cx="3133898" cy="642778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 1"/>
          <p:cNvSpPr txBox="1">
            <a:spLocks/>
          </p:cNvSpPr>
          <p:nvPr/>
        </p:nvSpPr>
        <p:spPr>
          <a:xfrm>
            <a:off x="730599" y="4843368"/>
            <a:ext cx="3102261" cy="715036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Flavor alignment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06582" y="1607128"/>
            <a:ext cx="2189018" cy="642778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706582" y="3239763"/>
            <a:ext cx="2189018" cy="642778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733135" y="1615863"/>
            <a:ext cx="2162465" cy="670137"/>
          </a:xfrm>
        </p:spPr>
        <p:txBody>
          <a:bodyPr wrap="none">
            <a:noAutofit/>
          </a:bodyPr>
          <a:lstStyle/>
          <a:p>
            <a:pPr>
              <a:buNone/>
            </a:pPr>
            <a:r>
              <a:rPr kumimoji="1" lang="ja-JP" altLang="en-US" sz="2800" smtClean="0"/>
              <a:t>　実験結果</a:t>
            </a:r>
            <a:endParaRPr kumimoji="1" lang="ja-JP" altLang="en-US" sz="280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動機と目標</a:t>
            </a:r>
            <a:endParaRPr kumimoji="1" lang="ja-JP" altLang="en-US" sz="32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6124" y="1484934"/>
            <a:ext cx="2399863" cy="856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000" b="1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Tri-Bimaximal</a:t>
            </a:r>
            <a:r>
              <a:rPr kumimoji="1" lang="en-US" altLang="ja-JP" sz="20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kumimoji="1" lang="ja-JP" altLang="en-US" sz="2000" smtClean="0">
                <a:latin typeface="+mn-ea"/>
              </a:rPr>
              <a:t>型</a:t>
            </a:r>
            <a:r>
              <a:rPr lang="ja-JP" altLang="en-US" sz="2000" smtClean="0">
                <a:latin typeface="+mn-ea"/>
              </a:rPr>
              <a:t>の</a:t>
            </a:r>
            <a:endParaRPr lang="en-US" altLang="ja-JP" sz="2000" smtClean="0">
              <a:latin typeface="+mn-ea"/>
            </a:endParaRPr>
          </a:p>
          <a:p>
            <a:r>
              <a:rPr lang="ja-JP" altLang="en-US" sz="2000" smtClean="0">
                <a:latin typeface="+mn-ea"/>
              </a:rPr>
              <a:t>世代混合</a:t>
            </a:r>
            <a:endParaRPr kumimoji="1" lang="ja-JP" altLang="en-US" sz="2000"/>
          </a:p>
        </p:txBody>
      </p:sp>
      <p:sp>
        <p:nvSpPr>
          <p:cNvPr id="6" name="コンテンツ プレースホルダ 1"/>
          <p:cNvSpPr txBox="1">
            <a:spLocks/>
          </p:cNvSpPr>
          <p:nvPr/>
        </p:nvSpPr>
        <p:spPr>
          <a:xfrm>
            <a:off x="737269" y="3244988"/>
            <a:ext cx="2211671" cy="654824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ja-JP" altLang="en-US" sz="2800" smtClean="0"/>
              <a:t>　質量行列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1519303" y="2472712"/>
            <a:ext cx="354990" cy="560007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317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519303" y="4096129"/>
            <a:ext cx="354990" cy="560007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317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2" descr="\begin{align*}&#10;M_\nu \;=\; \frac{m_1}{6}&#10;\begin{pmatrix}&#10;  4 &amp; -2 &amp; -2 \\ -2 &amp; 1 &amp; 1 \\ -2 &amp; 1 &amp; 1&#10;\end{pmatrix} &#10;+\frac{m_2}{3}&#10;\begin{pmatrix}&#10;  1 &amp; 1 &amp; 1 \\ 1 &amp; 1 &amp; 1 \\ 1 &amp; 1 &amp; 1&#10;\end{pmatrix} &#10;+\frac{m_3}{2}&#10;\begin{pmatrix}&#10;  ~~ &amp; &amp; \\ &amp; 1 &amp; \!-1 \\ &amp; -1 &amp; 1&#10;\end{pmatrix}&#10;\end{align*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7560" y="3266765"/>
            <a:ext cx="5628415" cy="670582"/>
          </a:xfrm>
          <a:prstGeom prst="rect">
            <a:avLst/>
          </a:prstGeom>
          <a:noFill/>
        </p:spPr>
      </p:pic>
      <p:pic>
        <p:nvPicPr>
          <p:cNvPr id="15364" name="Picture 4" descr="\begin{align*}&#10;U_\text{MNS} \,= \begin{pmatrix}&#10;  \frac{2}{\sqrt{6}} &amp; &#10;  \frac{1}{\sqrt{3}} &amp; &#10;  0 \\[2mm]&#10;  \frac{-1}{\sqrt{6}} &amp; &#10;  \frac{1}{\sqrt{3}} &amp; &#10;  \frac{-1}{\sqrt{2}} \\[2mm]&#10;  \frac{-1}{\sqrt{6}} &amp; &#10;  \frac{1}{\sqrt{3}} &amp; &#10;  \frac{1}{\sqrt{2}} &#10;\end{pmatrix} 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39030" y="1547987"/>
            <a:ext cx="1845476" cy="812325"/>
          </a:xfrm>
          <a:prstGeom prst="rect">
            <a:avLst/>
          </a:prstGeom>
          <a:noFill/>
        </p:spPr>
      </p:pic>
      <p:pic>
        <p:nvPicPr>
          <p:cNvPr id="23" name="Picture 6" descr="\begin{align*}&#10;\nu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6652" y="1849751"/>
            <a:ext cx="218727" cy="196854"/>
          </a:xfrm>
          <a:prstGeom prst="rect">
            <a:avLst/>
          </a:prstGeom>
          <a:noFill/>
        </p:spPr>
      </p:pic>
      <p:pic>
        <p:nvPicPr>
          <p:cNvPr id="15366" name="Picture 6" descr="\begin{align*}&#10;\nu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6652" y="3490006"/>
            <a:ext cx="218727" cy="196854"/>
          </a:xfrm>
          <a:prstGeom prst="rect">
            <a:avLst/>
          </a:prstGeom>
          <a:noFill/>
        </p:spPr>
      </p:pic>
      <p:pic>
        <p:nvPicPr>
          <p:cNvPr id="21" name="Picture 6" descr="\begin{align*}&#10;\nu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36699" y="5834463"/>
            <a:ext cx="179016" cy="161114"/>
          </a:xfrm>
          <a:prstGeom prst="rect">
            <a:avLst/>
          </a:prstGeom>
          <a:noFill/>
        </p:spPr>
      </p:pic>
      <p:pic>
        <p:nvPicPr>
          <p:cNvPr id="14338" name="Picture 2" descr="\begin{align*}&#10;\langle\,\phi\,\rangle \;\propto\; (2,-1,-1)\,, \;\; (1,\,1,\,1)\,, \:\; (0,\,1,\,-1)\,, \ldots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08831" y="6280854"/>
            <a:ext cx="4417544" cy="218480"/>
          </a:xfrm>
          <a:prstGeom prst="rect">
            <a:avLst/>
          </a:prstGeom>
          <a:noFill/>
        </p:spPr>
      </p:pic>
      <p:sp>
        <p:nvSpPr>
          <p:cNvPr id="26" name="正方形/長方形 25"/>
          <p:cNvSpPr/>
          <p:nvPr/>
        </p:nvSpPr>
        <p:spPr>
          <a:xfrm>
            <a:off x="3576262" y="5752608"/>
            <a:ext cx="3641806" cy="30777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1200" smtClean="0">
                <a:latin typeface="Gulim" pitchFamily="34" charset="-127"/>
                <a:ea typeface="Gulim" pitchFamily="34" charset="-127"/>
              </a:rPr>
              <a:t>( Haba-Watanabe-KY,  PRL 97 (2006) 041601 )</a:t>
            </a:r>
            <a:endParaRPr lang="ja-JP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706582" y="4005947"/>
            <a:ext cx="5870064" cy="678873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 1"/>
          <p:cNvSpPr txBox="1">
            <a:spLocks/>
          </p:cNvSpPr>
          <p:nvPr/>
        </p:nvSpPr>
        <p:spPr>
          <a:xfrm>
            <a:off x="733136" y="4014684"/>
            <a:ext cx="5949018" cy="643286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Flavor sym breaking </a:t>
            </a:r>
            <a:r>
              <a:rPr lang="en-US" altLang="ja-JP" sz="28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on Orbifolds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78728" y="2078915"/>
            <a:ext cx="4822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/>
              <a:t>標準模型  ＋  </a:t>
            </a:r>
            <a:r>
              <a:rPr kumimoji="1" lang="ja-JP" altLang="en-US" sz="2000" smtClean="0">
                <a:solidFill>
                  <a:schemeClr val="accent2"/>
                </a:solidFill>
              </a:rPr>
              <a:t>スカラー  </a:t>
            </a:r>
            <a:r>
              <a:rPr lang="ja-JP" altLang="en-US" sz="2000" smtClean="0"/>
              <a:t>＋  </a:t>
            </a:r>
            <a:r>
              <a:rPr lang="en-US" altLang="ja-JP" sz="20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Flavor  sym</a:t>
            </a:r>
            <a:endParaRPr kumimoji="1" lang="en-US" altLang="ja-JP" sz="2000" smtClean="0">
              <a:solidFill>
                <a:schemeClr val="accent2"/>
              </a:solidFill>
            </a:endParaRPr>
          </a:p>
        </p:txBody>
      </p:sp>
      <p:pic>
        <p:nvPicPr>
          <p:cNvPr id="10242" name="Picture 2" descr="\begin{align*}&#10;(S_3,\;A_4\;\ldots)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5792" y="2686555"/>
            <a:ext cx="1378489" cy="262875"/>
          </a:xfrm>
          <a:prstGeom prst="rect">
            <a:avLst/>
          </a:prstGeom>
          <a:noFill/>
        </p:spPr>
      </p:pic>
      <p:grpSp>
        <p:nvGrpSpPr>
          <p:cNvPr id="22" name="グループ化 21"/>
          <p:cNvGrpSpPr/>
          <p:nvPr/>
        </p:nvGrpSpPr>
        <p:grpSpPr>
          <a:xfrm>
            <a:off x="706582" y="1838240"/>
            <a:ext cx="3110675" cy="1136072"/>
            <a:chOff x="706582" y="1650671"/>
            <a:chExt cx="3110675" cy="1136072"/>
          </a:xfrm>
        </p:grpSpPr>
        <p:sp>
          <p:nvSpPr>
            <p:cNvPr id="7" name="角丸四角形 6"/>
            <p:cNvSpPr/>
            <p:nvPr/>
          </p:nvSpPr>
          <p:spPr>
            <a:xfrm>
              <a:off x="706582" y="1650671"/>
              <a:ext cx="3110675" cy="1092530"/>
            </a:xfrm>
            <a:prstGeom prst="roundRect">
              <a:avLst/>
            </a:prstGeom>
            <a:solidFill>
              <a:schemeClr val="bg2">
                <a:lumMod val="90000"/>
                <a:alpha val="30000"/>
              </a:schemeClr>
            </a:solidFill>
            <a:ln w="25400" cmpd="sng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コンテンツ プレースホルダ 1"/>
            <p:cNvSpPr txBox="1">
              <a:spLocks/>
            </p:cNvSpPr>
            <p:nvPr/>
          </p:nvSpPr>
          <p:spPr>
            <a:xfrm>
              <a:off x="733136" y="1659406"/>
              <a:ext cx="2968007" cy="1127337"/>
            </a:xfrm>
            <a:prstGeom prst="rect">
              <a:avLst/>
            </a:prstGeom>
          </p:spPr>
          <p:txBody>
            <a:bodyPr vert="horz" wrap="none" lIns="54864" tIns="91440" rtlCol="0">
              <a:noAutofit/>
            </a:bodyPr>
            <a:lstStyle/>
            <a:p>
              <a:pPr marL="438912" marR="0" lvl="0" indent="-3200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ulim" pitchFamily="34" charset="-127"/>
                  <a:ea typeface="Gulim" pitchFamily="34" charset="-127"/>
                </a:rPr>
                <a:t>Flavor</a:t>
              </a:r>
              <a:r>
                <a:rPr kumimoji="1" lang="en-US" altLang="ja-JP" sz="2800" b="0" i="0" u="none" strike="noStrike" kern="1200" cap="none" spc="0" normalizeH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ulim" pitchFamily="34" charset="-127"/>
                  <a:ea typeface="Gulim" pitchFamily="34" charset="-127"/>
                </a:rPr>
                <a:t> symmetry</a:t>
              </a:r>
            </a:p>
            <a:p>
              <a:pPr marL="438912" indent="-320040" algn="ctr">
                <a:lnSpc>
                  <a:spcPts val="4000"/>
                </a:lnSpc>
                <a:buClr>
                  <a:schemeClr val="accent1"/>
                </a:buClr>
                <a:buSzPct val="80000"/>
                <a:defRPr/>
              </a:pPr>
              <a:r>
                <a:rPr lang="en-US" altLang="ja-JP" sz="2000" smtClean="0">
                  <a:latin typeface="Gulim" pitchFamily="34" charset="-127"/>
                  <a:ea typeface="Gulim" pitchFamily="34" charset="-127"/>
                </a:rPr>
                <a:t>(non-Abelian)</a:t>
              </a:r>
            </a:p>
          </p:txBody>
        </p:sp>
      </p:grpSp>
      <p:sp>
        <p:nvSpPr>
          <p:cNvPr id="21" name="下矢印 20"/>
          <p:cNvSpPr/>
          <p:nvPr/>
        </p:nvSpPr>
        <p:spPr>
          <a:xfrm>
            <a:off x="1749075" y="3186862"/>
            <a:ext cx="354990" cy="560007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317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0480" y="42949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やること</a:t>
            </a:r>
            <a:endParaRPr kumimoji="1" lang="ja-JP" altLang="en-US" sz="32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83689" y="4913157"/>
            <a:ext cx="52421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  <a:buSzPct val="70000"/>
              <a:buFont typeface="Wingdings" pitchFamily="2" charset="2"/>
              <a:buChar char="l"/>
            </a:pPr>
            <a:r>
              <a:rPr lang="ja-JP" altLang="en-US" sz="2000" smtClean="0">
                <a:latin typeface="Gulim" pitchFamily="34" charset="-127"/>
                <a:ea typeface="Gulim" pitchFamily="34" charset="-127"/>
              </a:rPr>
              <a:t>  </a:t>
            </a: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Flavor alignment </a:t>
            </a:r>
            <a:r>
              <a:rPr lang="ja-JP" altLang="en-US" sz="2000" smtClean="0"/>
              <a:t>の実現</a:t>
            </a:r>
            <a:endParaRPr lang="en-US" altLang="ja-JP" sz="2000" smtClean="0"/>
          </a:p>
          <a:p>
            <a:pPr>
              <a:lnSpc>
                <a:spcPts val="4000"/>
              </a:lnSpc>
              <a:buSzPct val="70000"/>
              <a:buFont typeface="Wingdings" pitchFamily="2" charset="2"/>
              <a:buChar char="l"/>
            </a:pP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  Alignment </a:t>
            </a:r>
            <a:r>
              <a:rPr lang="ja-JP" altLang="en-US" sz="2000" smtClean="0"/>
              <a:t>の安定性 （</a:t>
            </a:r>
            <a:r>
              <a:rPr lang="ja-JP" altLang="en-US" smtClean="0"/>
              <a:t>＝ </a:t>
            </a:r>
            <a:r>
              <a:rPr lang="ja-JP" altLang="en-US" sz="2000" smtClean="0"/>
              <a:t>補正項の抑制）</a:t>
            </a:r>
          </a:p>
          <a:p>
            <a:pPr>
              <a:lnSpc>
                <a:spcPts val="4000"/>
              </a:lnSpc>
              <a:buSzPct val="70000"/>
              <a:buFont typeface="Wingdings" pitchFamily="2" charset="2"/>
              <a:buChar char="l"/>
            </a:pPr>
            <a:r>
              <a:rPr lang="ja-JP" altLang="en-US" sz="2000" smtClean="0">
                <a:latin typeface="Gulim" pitchFamily="34" charset="-127"/>
                <a:ea typeface="Gulim" pitchFamily="34" charset="-127"/>
              </a:rPr>
              <a:t>  </a:t>
            </a:r>
            <a:r>
              <a:rPr lang="ja-JP" altLang="en-US" sz="2000" smtClean="0"/>
              <a:t>複雑な </a:t>
            </a:r>
            <a:r>
              <a:rPr lang="en-US" altLang="ja-JP" sz="1600" smtClean="0">
                <a:latin typeface="Gulim" pitchFamily="34" charset="-127"/>
                <a:ea typeface="Gulim" pitchFamily="34" charset="-127"/>
              </a:rPr>
              <a:t>(</a:t>
            </a:r>
            <a:r>
              <a:rPr lang="ja-JP" altLang="en-US" sz="1600" smtClean="0"/>
              <a:t>人為的な</a:t>
            </a:r>
            <a:r>
              <a:rPr lang="en-US" altLang="ja-JP" sz="1600" smtClean="0">
                <a:latin typeface="Gulim" pitchFamily="34" charset="-127"/>
                <a:ea typeface="Gulim" pitchFamily="34" charset="-127"/>
              </a:rPr>
              <a:t>)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z="2000" smtClean="0"/>
              <a:t>ポテンシャル構築は不要</a:t>
            </a:r>
            <a:endParaRPr lang="en-US" altLang="ja-JP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706582" y="3232729"/>
            <a:ext cx="1827068" cy="642778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3332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高次元 </a:t>
            </a:r>
            <a:r>
              <a:rPr lang="en-US" altLang="ja-JP" sz="3200" smtClean="0">
                <a:latin typeface="Gulim" pitchFamily="34" charset="-127"/>
                <a:ea typeface="Gulim" pitchFamily="34" charset="-127"/>
              </a:rPr>
              <a:t>(orbifold)</a:t>
            </a:r>
            <a:endParaRPr kumimoji="1" lang="ja-JP" altLang="en-US" sz="32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9931" y="1791562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/>
              <a:t>有限な余剰空間：</a:t>
            </a:r>
            <a:endParaRPr kumimoji="1" lang="ja-JP" altLang="en-US" sz="2000"/>
          </a:p>
        </p:txBody>
      </p:sp>
      <p:cxnSp>
        <p:nvCxnSpPr>
          <p:cNvPr id="8" name="直線コネクタ 7"/>
          <p:cNvCxnSpPr/>
          <p:nvPr/>
        </p:nvCxnSpPr>
        <p:spPr>
          <a:xfrm>
            <a:off x="3262195" y="2001870"/>
            <a:ext cx="820739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平行四辺形 8"/>
          <p:cNvSpPr/>
          <p:nvPr/>
        </p:nvSpPr>
        <p:spPr>
          <a:xfrm>
            <a:off x="4620591" y="1775225"/>
            <a:ext cx="977993" cy="594725"/>
          </a:xfrm>
          <a:prstGeom prst="parallelogram">
            <a:avLst>
              <a:gd name="adj" fmla="val 53889"/>
            </a:avLst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H="1">
            <a:off x="6155372" y="1534151"/>
            <a:ext cx="446044" cy="6635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6496789" y="1532774"/>
            <a:ext cx="107381" cy="10022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6601416" y="1530021"/>
            <a:ext cx="528645" cy="737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6158125" y="2194956"/>
            <a:ext cx="338663" cy="3441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V="1">
            <a:off x="6492659" y="2269297"/>
            <a:ext cx="638779" cy="26982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6160879" y="2192203"/>
            <a:ext cx="973312" cy="757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53926" y="1523691"/>
            <a:ext cx="604653" cy="74839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altLang="ja-JP" sz="4400" smtClean="0"/>
              <a:t>…</a:t>
            </a:r>
            <a:endParaRPr kumimoji="1" lang="ja-JP" altLang="en-US" sz="4400"/>
          </a:p>
        </p:txBody>
      </p:sp>
      <p:sp>
        <p:nvSpPr>
          <p:cNvPr id="21" name="コンテンツ プレースホルダ 1"/>
          <p:cNvSpPr>
            <a:spLocks noGrp="1"/>
          </p:cNvSpPr>
          <p:nvPr>
            <p:ph idx="1"/>
          </p:nvPr>
        </p:nvSpPr>
        <p:spPr>
          <a:xfrm>
            <a:off x="740756" y="3240012"/>
            <a:ext cx="1821469" cy="643467"/>
          </a:xfrm>
        </p:spPr>
        <p:txBody>
          <a:bodyPr wrap="none">
            <a:noAutofit/>
          </a:bodyPr>
          <a:lstStyle/>
          <a:p>
            <a:pPr>
              <a:buNone/>
            </a:pPr>
            <a:r>
              <a:rPr kumimoji="1" lang="ja-JP" altLang="en-US" sz="2800" smtClean="0"/>
              <a:t>境界条件</a:t>
            </a:r>
            <a:endParaRPr kumimoji="1" lang="ja-JP" altLang="en-US" sz="2800"/>
          </a:p>
        </p:txBody>
      </p:sp>
      <p:grpSp>
        <p:nvGrpSpPr>
          <p:cNvPr id="38" name="グループ化 37"/>
          <p:cNvGrpSpPr/>
          <p:nvPr/>
        </p:nvGrpSpPr>
        <p:grpSpPr>
          <a:xfrm>
            <a:off x="706581" y="5061179"/>
            <a:ext cx="3322493" cy="642778"/>
            <a:chOff x="706581" y="5740525"/>
            <a:chExt cx="3322493" cy="642778"/>
          </a:xfrm>
        </p:grpSpPr>
        <p:sp>
          <p:nvSpPr>
            <p:cNvPr id="31" name="角丸四角形 30"/>
            <p:cNvSpPr/>
            <p:nvPr/>
          </p:nvSpPr>
          <p:spPr>
            <a:xfrm>
              <a:off x="706581" y="5740525"/>
              <a:ext cx="3322493" cy="642778"/>
            </a:xfrm>
            <a:prstGeom prst="roundRect">
              <a:avLst/>
            </a:prstGeom>
            <a:solidFill>
              <a:schemeClr val="bg2">
                <a:lumMod val="90000"/>
                <a:alpha val="30000"/>
              </a:schemeClr>
            </a:solidFill>
            <a:ln w="25400" cmpd="sng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コンテンツ プレースホルダ 1"/>
            <p:cNvSpPr txBox="1">
              <a:spLocks/>
            </p:cNvSpPr>
            <p:nvPr/>
          </p:nvSpPr>
          <p:spPr>
            <a:xfrm>
              <a:off x="731231" y="5755601"/>
              <a:ext cx="3250219" cy="626149"/>
            </a:xfrm>
            <a:prstGeom prst="rect">
              <a:avLst/>
            </a:prstGeom>
          </p:spPr>
          <p:txBody>
            <a:bodyPr vert="horz" wrap="none" lIns="54864" tIns="91440" rtlCol="0">
              <a:noAutofit/>
            </a:bodyPr>
            <a:lstStyle/>
            <a:p>
              <a:pPr marL="438912" marR="0" lvl="0" indent="-32004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tabLst/>
                <a:defRPr/>
              </a:pPr>
              <a:r>
                <a:rPr lang="ja-JP" altLang="en-US" sz="2800" smtClean="0"/>
                <a:t>ス</a:t>
              </a:r>
              <a:r>
                <a:rPr kumimoji="1" lang="ja-JP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ペクトラム  </a:t>
              </a:r>
              <a:r>
                <a:rPr kumimoji="1" lang="en-US" altLang="ja-JP" sz="2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ulim" pitchFamily="34" charset="-127"/>
                  <a:ea typeface="Gulim" pitchFamily="34" charset="-127"/>
                </a:rPr>
                <a:t>etc</a:t>
              </a: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itchFamily="34" charset="-127"/>
                <a:ea typeface="Gulim" pitchFamily="34" charset="-127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3166770" y="3355901"/>
            <a:ext cx="751748" cy="400110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ctr"/>
            <a:r>
              <a:rPr lang="ja-JP" altLang="en-US" sz="2000" smtClean="0"/>
              <a:t>（例）</a:t>
            </a:r>
            <a:endParaRPr kumimoji="1" lang="ja-JP" altLang="en-US" sz="2000"/>
          </a:p>
        </p:txBody>
      </p:sp>
      <p:grpSp>
        <p:nvGrpSpPr>
          <p:cNvPr id="35" name="グループ化 34"/>
          <p:cNvGrpSpPr/>
          <p:nvPr/>
        </p:nvGrpSpPr>
        <p:grpSpPr>
          <a:xfrm>
            <a:off x="1955851" y="6192196"/>
            <a:ext cx="5750292" cy="400110"/>
            <a:chOff x="4036609" y="6315166"/>
            <a:chExt cx="5750292" cy="40011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4036609" y="6315166"/>
              <a:ext cx="5750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smtClean="0"/>
                <a:t>ただし　　　　　　　　</a:t>
              </a:r>
              <a:r>
                <a:rPr lang="ja-JP" altLang="en-US" sz="2000" smtClean="0"/>
                <a:t>等</a:t>
              </a:r>
              <a:r>
                <a:rPr kumimoji="1" lang="ja-JP" altLang="en-US" sz="2000" smtClean="0"/>
                <a:t>の </a:t>
              </a:r>
              <a:r>
                <a:rPr kumimoji="1" lang="ja-JP" altLang="en-US" sz="2000" smtClean="0">
                  <a:solidFill>
                    <a:schemeClr val="accent2"/>
                  </a:solidFill>
                </a:rPr>
                <a:t>無矛盾条件 </a:t>
              </a:r>
              <a:r>
                <a:rPr kumimoji="1" lang="ja-JP" altLang="en-US" sz="2000" smtClean="0"/>
                <a:t>がある</a:t>
              </a:r>
              <a:endParaRPr kumimoji="1" lang="ja-JP" altLang="en-US" sz="2000"/>
            </a:p>
          </p:txBody>
        </p:sp>
        <p:pic>
          <p:nvPicPr>
            <p:cNvPr id="8198" name="Picture 6" descr="\begin{align*}&#10;TZ\,=\,ZT^{-1}&#10;\end{align*}&#10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19380" y="6373167"/>
              <a:ext cx="1603394" cy="256821"/>
            </a:xfrm>
            <a:prstGeom prst="rect">
              <a:avLst/>
            </a:prstGeom>
            <a:noFill/>
          </p:spPr>
        </p:pic>
      </p:grpSp>
      <p:sp>
        <p:nvSpPr>
          <p:cNvPr id="29" name="テキスト ボックス 28"/>
          <p:cNvSpPr txBox="1"/>
          <p:nvPr/>
        </p:nvSpPr>
        <p:spPr>
          <a:xfrm>
            <a:off x="5244525" y="4485657"/>
            <a:ext cx="3432834" cy="400110"/>
          </a:xfrm>
          <a:prstGeom prst="rect">
            <a:avLst/>
          </a:prstGeom>
          <a:noFill/>
        </p:spPr>
        <p:txBody>
          <a:bodyPr wrap="none" rIns="0" rtlCol="0">
            <a:noAutofit/>
          </a:bodyPr>
          <a:lstStyle/>
          <a:p>
            <a:r>
              <a:rPr kumimoji="1" lang="ja-JP" altLang="en-US" smtClean="0">
                <a:latin typeface="Gulim" pitchFamily="34" charset="-127"/>
                <a:ea typeface="Gulim" pitchFamily="34" charset="-127"/>
              </a:rPr>
              <a:t>（      </a:t>
            </a:r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Kaluza-Klein </a:t>
            </a:r>
            <a:r>
              <a:rPr lang="ja-JP" altLang="en-US" smtClean="0"/>
              <a:t>モード展開 ）</a:t>
            </a:r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1455998" y="4203721"/>
            <a:ext cx="354990" cy="560007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317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3832362" y="4151044"/>
            <a:ext cx="713171" cy="188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5400000">
            <a:off x="3761390" y="4152248"/>
            <a:ext cx="117651" cy="83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5400000">
            <a:off x="4494484" y="4152248"/>
            <a:ext cx="117651" cy="83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6" descr="\begin{align*}&#10;\phi_i(-x_5)\,=\,\textcolor[rgb]{1,0,0.5}{Z_{ij}}\,\phi_j(x_5)&#10;\end{align*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9519" y="3452513"/>
            <a:ext cx="2612560" cy="288051"/>
          </a:xfrm>
          <a:prstGeom prst="rect">
            <a:avLst/>
          </a:prstGeom>
          <a:noFill/>
        </p:spPr>
      </p:pic>
      <p:pic>
        <p:nvPicPr>
          <p:cNvPr id="11272" name="Picture 8" descr="\begin{align*}&#10;\phi_i(x_5+L)\,=\,\textcolor[rgb]{1,0,0.4}{T_{ij}}\,\phi_j(x_5)&#10;\end{align*}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9769" y="3945555"/>
            <a:ext cx="2900611" cy="288051"/>
          </a:xfrm>
          <a:prstGeom prst="rect">
            <a:avLst/>
          </a:prstGeom>
          <a:noFill/>
        </p:spPr>
      </p:pic>
      <p:pic>
        <p:nvPicPr>
          <p:cNvPr id="11266" name="Picture 2" descr="\begin{align*}&#10;x_5=0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71308" y="4352034"/>
            <a:ext cx="561610" cy="164610"/>
          </a:xfrm>
          <a:prstGeom prst="rect">
            <a:avLst/>
          </a:prstGeom>
          <a:noFill/>
        </p:spPr>
      </p:pic>
      <p:pic>
        <p:nvPicPr>
          <p:cNvPr id="11268" name="Picture 4" descr="\begin{align*}&#10;L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182" y="4353334"/>
            <a:ext cx="118416" cy="132080"/>
          </a:xfrm>
          <a:prstGeom prst="rect">
            <a:avLst/>
          </a:prstGeom>
          <a:noFill/>
        </p:spPr>
      </p:pic>
      <p:pic>
        <p:nvPicPr>
          <p:cNvPr id="37" name="Picture 6" descr="\begin{align*}&#10;S^1/Z_2&#10;\end{align*}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93492" y="3412818"/>
            <a:ext cx="701929" cy="308324"/>
          </a:xfrm>
          <a:prstGeom prst="rect">
            <a:avLst/>
          </a:prstGeom>
          <a:noFill/>
        </p:spPr>
      </p:pic>
      <p:cxnSp>
        <p:nvCxnSpPr>
          <p:cNvPr id="40" name="直線矢印コネクタ 39"/>
          <p:cNvCxnSpPr/>
          <p:nvPr/>
        </p:nvCxnSpPr>
        <p:spPr>
          <a:xfrm>
            <a:off x="5639953" y="4684465"/>
            <a:ext cx="263104" cy="454"/>
          </a:xfrm>
          <a:prstGeom prst="straightConnector1">
            <a:avLst/>
          </a:prstGeom>
          <a:ln w="19050">
            <a:solidFill>
              <a:schemeClr val="tx1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816874" y="4122280"/>
            <a:ext cx="5797731" cy="1218463"/>
          </a:xfrm>
          <a:prstGeom prst="roundRect">
            <a:avLst/>
          </a:prstGeom>
          <a:solidFill>
            <a:schemeClr val="accent3">
              <a:alpha val="25000"/>
            </a:schemeClr>
          </a:solidFill>
          <a:ln w="25400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4238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>
                <a:latin typeface="+mn-ea"/>
              </a:rPr>
              <a:t>境界条件と </a:t>
            </a:r>
            <a:r>
              <a:rPr lang="en-US" altLang="ja-JP" sz="3200" smtClean="0">
                <a:latin typeface="Gulim" pitchFamily="34" charset="-127"/>
                <a:ea typeface="Gulim" pitchFamily="34" charset="-127"/>
              </a:rPr>
              <a:t>alignment</a:t>
            </a:r>
            <a:endParaRPr kumimoji="1" lang="ja-JP" altLang="en-US" sz="32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327" y="1594476"/>
            <a:ext cx="483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多</a:t>
            </a:r>
            <a:r>
              <a:rPr kumimoji="1" lang="ja-JP" altLang="en-US" sz="2000" smtClean="0"/>
              <a:t>成分スカラー</a:t>
            </a:r>
            <a:r>
              <a:rPr lang="ja-JP" altLang="en-US" sz="2000" smtClean="0"/>
              <a:t>　</a:t>
            </a: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(flavor sym breaking)</a:t>
            </a:r>
            <a:endParaRPr kumimoji="1" lang="ja-JP" altLang="en-US" sz="20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7719" y="2392507"/>
            <a:ext cx="2141933" cy="11695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buSzPct val="60000"/>
              <a:buFont typeface="Wingdings" pitchFamily="2" charset="2"/>
              <a:buChar char="l"/>
            </a:pPr>
            <a:r>
              <a:rPr kumimoji="1" lang="en-US" altLang="ja-JP" sz="2000" smtClean="0">
                <a:latin typeface="Gulim" pitchFamily="34" charset="-127"/>
                <a:ea typeface="Gulim" pitchFamily="34" charset="-127"/>
              </a:rPr>
              <a:t> Neumann</a:t>
            </a:r>
            <a:r>
              <a:rPr kumimoji="1" lang="en-US" altLang="ja-JP" sz="2000" smtClean="0"/>
              <a:t> </a:t>
            </a:r>
            <a:r>
              <a:rPr kumimoji="1" lang="ja-JP" altLang="en-US" sz="2000" smtClean="0"/>
              <a:t>条件</a:t>
            </a:r>
            <a:endParaRPr lang="en-US" altLang="ja-JP" sz="2000" smtClean="0"/>
          </a:p>
          <a:p>
            <a:pPr>
              <a:lnSpc>
                <a:spcPct val="150000"/>
              </a:lnSpc>
              <a:buSzPct val="60000"/>
              <a:buFont typeface="Wingdings" pitchFamily="2" charset="2"/>
              <a:buChar char="l"/>
            </a:pPr>
            <a:endParaRPr lang="en-US" altLang="ja-JP" sz="2000" smtClean="0">
              <a:latin typeface="Gulim" pitchFamily="34" charset="-127"/>
              <a:ea typeface="Gulim" pitchFamily="34" charset="-127"/>
            </a:endParaRPr>
          </a:p>
          <a:p>
            <a:pPr>
              <a:buSzPct val="60000"/>
              <a:buFont typeface="Wingdings" pitchFamily="2" charset="2"/>
              <a:buChar char="l"/>
            </a:pPr>
            <a:r>
              <a:rPr lang="en-US" altLang="ja-JP" sz="2000" smtClean="0">
                <a:latin typeface="Gulim" pitchFamily="34" charset="-127"/>
                <a:ea typeface="Gulim" pitchFamily="34" charset="-127"/>
              </a:rPr>
              <a:t> Dirichlet</a:t>
            </a:r>
            <a:r>
              <a:rPr lang="en-US" altLang="ja-JP" sz="2000" smtClean="0"/>
              <a:t> </a:t>
            </a:r>
            <a:r>
              <a:rPr lang="ja-JP" altLang="en-US" sz="2000" smtClean="0"/>
              <a:t>条件</a:t>
            </a:r>
            <a:endParaRPr lang="en-US" altLang="ja-JP" sz="200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579911" y="2284210"/>
            <a:ext cx="2562467" cy="78347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zero mode 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+</a:t>
            </a:r>
          </a:p>
          <a:p>
            <a:pPr>
              <a:lnSpc>
                <a:spcPct val="150000"/>
              </a:lnSpc>
            </a:pPr>
            <a:r>
              <a:rPr lang="en-US" altLang="ja-JP" smtClean="0">
                <a:latin typeface="Gulim" pitchFamily="34" charset="-127"/>
                <a:ea typeface="Gulim" pitchFamily="34" charset="-127"/>
              </a:rPr>
              <a:t>massive KK modes</a:t>
            </a:r>
            <a:endParaRPr lang="ja-JP" altLang="en-US" smtClean="0">
              <a:solidFill>
                <a:schemeClr val="accent2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7263" y="291841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smtClean="0"/>
              <a:t>期待値 </a:t>
            </a:r>
            <a:r>
              <a:rPr lang="ja-JP" altLang="en-US" sz="2000" smtClean="0"/>
              <a:t>＝ </a:t>
            </a:r>
            <a:r>
              <a:rPr kumimoji="1" lang="en-US" altLang="ja-JP" sz="2000" smtClean="0"/>
              <a:t>0</a:t>
            </a:r>
            <a:endParaRPr kumimoji="1" lang="ja-JP" altLang="en-US" sz="2000"/>
          </a:p>
        </p:txBody>
      </p:sp>
      <p:grpSp>
        <p:nvGrpSpPr>
          <p:cNvPr id="27" name="グループ化 26"/>
          <p:cNvGrpSpPr/>
          <p:nvPr/>
        </p:nvGrpSpPr>
        <p:grpSpPr>
          <a:xfrm>
            <a:off x="7179109" y="2300271"/>
            <a:ext cx="1553630" cy="400110"/>
            <a:chOff x="7482747" y="3311492"/>
            <a:chExt cx="1553630" cy="4001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7482747" y="3311492"/>
              <a:ext cx="1553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smtClean="0">
                  <a:solidFill>
                    <a:schemeClr val="accent2"/>
                  </a:solidFill>
                </a:rPr>
                <a:t>期待値 </a:t>
              </a:r>
              <a:r>
                <a:rPr lang="ja-JP" altLang="en-US" sz="2000" smtClean="0">
                  <a:solidFill>
                    <a:schemeClr val="accent2"/>
                  </a:solidFill>
                </a:rPr>
                <a:t>＝ </a:t>
              </a:r>
              <a:r>
                <a:rPr kumimoji="1" lang="en-US" altLang="ja-JP" sz="2000" smtClean="0">
                  <a:solidFill>
                    <a:schemeClr val="accent2"/>
                  </a:solidFill>
                </a:rPr>
                <a:t>0</a:t>
              </a:r>
              <a:endParaRPr kumimoji="1" lang="ja-JP" altLang="en-US" sz="2000">
                <a:solidFill>
                  <a:schemeClr val="accent2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rot="5400000">
              <a:off x="8412067" y="3474785"/>
              <a:ext cx="243840" cy="91440"/>
            </a:xfrm>
            <a:prstGeom prst="line">
              <a:avLst/>
            </a:prstGeom>
            <a:ln w="158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テキスト ボックス 17"/>
          <p:cNvSpPr txBox="1"/>
          <p:nvPr/>
        </p:nvSpPr>
        <p:spPr>
          <a:xfrm>
            <a:off x="2012362" y="4276985"/>
            <a:ext cx="5561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mtClean="0">
                <a:solidFill>
                  <a:schemeClr val="accent2"/>
                </a:solidFill>
              </a:rPr>
              <a:t>１</a:t>
            </a:r>
            <a:r>
              <a:rPr lang="ja-JP" altLang="en-US" sz="2000" smtClean="0">
                <a:solidFill>
                  <a:schemeClr val="accent2"/>
                </a:solidFill>
              </a:rPr>
              <a:t>成分</a:t>
            </a:r>
            <a:r>
              <a:rPr kumimoji="1" lang="ja-JP" altLang="en-US" sz="2000" smtClean="0">
                <a:solidFill>
                  <a:schemeClr val="accent2"/>
                </a:solidFill>
              </a:rPr>
              <a:t>のみ</a:t>
            </a:r>
            <a:r>
              <a:rPr kumimoji="1" lang="ja-JP" altLang="en-US" sz="1600" smtClean="0">
                <a:latin typeface="Gulim" pitchFamily="34" charset="-127"/>
                <a:ea typeface="Gulim" pitchFamily="34" charset="-127"/>
              </a:rPr>
              <a:t> </a:t>
            </a:r>
            <a:r>
              <a:rPr kumimoji="1" lang="ja-JP" altLang="en-US" sz="16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ja-JP" sz="20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zero mode</a:t>
            </a:r>
            <a:r>
              <a:rPr kumimoji="1" lang="en-US" altLang="ja-JP" sz="2000" smtClean="0"/>
              <a:t> </a:t>
            </a:r>
            <a:r>
              <a:rPr kumimoji="1" lang="ja-JP" altLang="en-US" sz="2000" smtClean="0"/>
              <a:t>を持つような境界条件</a:t>
            </a:r>
            <a:endParaRPr kumimoji="1" lang="ja-JP" altLang="en-US" sz="20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19819" y="4776082"/>
            <a:ext cx="2161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Flavor alignment</a:t>
            </a:r>
            <a:endParaRPr kumimoji="1" lang="ja-JP" altLang="en-US" sz="2000">
              <a:solidFill>
                <a:schemeClr val="accent2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65881" y="5740754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また、無矛盾条件を満たすこと</a:t>
            </a:r>
            <a:endParaRPr kumimoji="1" lang="ja-JP" altLang="en-US" sz="2000"/>
          </a:p>
        </p:txBody>
      </p:sp>
      <p:sp>
        <p:nvSpPr>
          <p:cNvPr id="24" name="フリーフォーム 23"/>
          <p:cNvSpPr/>
          <p:nvPr/>
        </p:nvSpPr>
        <p:spPr>
          <a:xfrm rot="233636">
            <a:off x="3581691" y="6222808"/>
            <a:ext cx="615068" cy="344703"/>
          </a:xfrm>
          <a:custGeom>
            <a:avLst/>
            <a:gdLst>
              <a:gd name="connsiteX0" fmla="*/ 822960 w 822960"/>
              <a:gd name="connsiteY0" fmla="*/ 289560 h 304800"/>
              <a:gd name="connsiteX1" fmla="*/ 396240 w 822960"/>
              <a:gd name="connsiteY1" fmla="*/ 289560 h 304800"/>
              <a:gd name="connsiteX2" fmla="*/ 137160 w 822960"/>
              <a:gd name="connsiteY2" fmla="*/ 198120 h 304800"/>
              <a:gd name="connsiteX3" fmla="*/ 0 w 822960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304800">
                <a:moveTo>
                  <a:pt x="822960" y="289560"/>
                </a:moveTo>
                <a:cubicBezTo>
                  <a:pt x="666750" y="297180"/>
                  <a:pt x="510540" y="304800"/>
                  <a:pt x="396240" y="289560"/>
                </a:cubicBezTo>
                <a:cubicBezTo>
                  <a:pt x="281940" y="274320"/>
                  <a:pt x="203200" y="246380"/>
                  <a:pt x="137160" y="198120"/>
                </a:cubicBezTo>
                <a:cubicBezTo>
                  <a:pt x="71120" y="149860"/>
                  <a:pt x="35560" y="74930"/>
                  <a:pt x="0" y="0"/>
                </a:cubicBezTo>
              </a:path>
            </a:pathLst>
          </a:custGeom>
          <a:ln w="15875" cmpd="sng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46564" y="6384132"/>
            <a:ext cx="375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>
                <a:latin typeface="Gulim" pitchFamily="34" charset="-127"/>
                <a:ea typeface="Gulim" pitchFamily="34" charset="-127"/>
              </a:rPr>
              <a:t>Flavor</a:t>
            </a:r>
            <a:r>
              <a:rPr lang="en-US" altLang="ja-JP" sz="120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mtClean="0"/>
              <a:t>群や </a:t>
            </a:r>
            <a:r>
              <a:rPr lang="en-US" altLang="ja-JP" smtClean="0">
                <a:latin typeface="Gulim" pitchFamily="34" charset="-127"/>
                <a:ea typeface="Gulim" pitchFamily="34" charset="-127"/>
              </a:rPr>
              <a:t>Orbifold</a:t>
            </a:r>
            <a:r>
              <a:rPr lang="en-US" altLang="ja-JP" smtClean="0"/>
              <a:t> </a:t>
            </a:r>
            <a:r>
              <a:rPr lang="ja-JP" altLang="en-US" smtClean="0"/>
              <a:t>の種類</a:t>
            </a:r>
            <a:r>
              <a:rPr kumimoji="1" lang="ja-JP" altLang="en-US" smtClean="0"/>
              <a:t>による</a:t>
            </a:r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16200000">
            <a:off x="3833776" y="2379406"/>
            <a:ext cx="276988" cy="478129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中かっこ 25"/>
          <p:cNvSpPr/>
          <p:nvPr/>
        </p:nvSpPr>
        <p:spPr>
          <a:xfrm flipH="1">
            <a:off x="7005019" y="2742663"/>
            <a:ext cx="165811" cy="780057"/>
          </a:xfrm>
          <a:prstGeom prst="leftBrace">
            <a:avLst>
              <a:gd name="adj1" fmla="val 57414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 rot="16200000">
            <a:off x="3250243" y="4780215"/>
            <a:ext cx="250133" cy="431773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3">
              <a:lumMod val="60000"/>
              <a:lumOff val="40000"/>
            </a:schemeClr>
          </a:solidFill>
          <a:ln w="1587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573947" y="3171694"/>
            <a:ext cx="2236510" cy="359694"/>
          </a:xfrm>
          <a:prstGeom prst="rect">
            <a:avLst/>
          </a:prstGeom>
        </p:spPr>
        <p:txBody>
          <a:bodyPr wrap="none" tIns="0" bIns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ja-JP" smtClean="0">
                <a:latin typeface="Gulim" pitchFamily="34" charset="-127"/>
                <a:ea typeface="Gulim" pitchFamily="34" charset="-127"/>
              </a:rPr>
              <a:t>massive KK modes</a:t>
            </a:r>
          </a:p>
        </p:txBody>
      </p:sp>
      <p:sp>
        <p:nvSpPr>
          <p:cNvPr id="31" name="下矢印 30"/>
          <p:cNvSpPr/>
          <p:nvPr/>
        </p:nvSpPr>
        <p:spPr>
          <a:xfrm rot="16200000">
            <a:off x="3833777" y="3111793"/>
            <a:ext cx="276988" cy="478129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833479" y="1998733"/>
            <a:ext cx="1836569" cy="3803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角丸四角形 48"/>
          <p:cNvSpPr/>
          <p:nvPr/>
        </p:nvSpPr>
        <p:spPr>
          <a:xfrm>
            <a:off x="706581" y="1714243"/>
            <a:ext cx="1262896" cy="658091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コンテンツ プレースホルダ 1"/>
          <p:cNvSpPr txBox="1">
            <a:spLocks/>
          </p:cNvSpPr>
          <p:nvPr/>
        </p:nvSpPr>
        <p:spPr>
          <a:xfrm>
            <a:off x="733136" y="1722979"/>
            <a:ext cx="1259787" cy="670137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A</a:t>
            </a:r>
            <a:r>
              <a:rPr lang="en-US" altLang="ja-JP" sz="3600" baseline="-16000" smtClean="0">
                <a:latin typeface="Gulim" pitchFamily="34" charset="-127"/>
                <a:ea typeface="Gulim" pitchFamily="34" charset="-127"/>
              </a:rPr>
              <a:t>4</a:t>
            </a: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 </a:t>
            </a:r>
            <a:r>
              <a:rPr lang="ja-JP" altLang="en-US" sz="2800" smtClean="0">
                <a:latin typeface="+mn-ea"/>
              </a:rPr>
              <a:t>群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480" y="429490"/>
            <a:ext cx="5880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具体例 ：  </a:t>
            </a:r>
            <a:r>
              <a:rPr lang="en-US" altLang="ja-JP" sz="3200" smtClean="0">
                <a:latin typeface="Gulim" pitchFamily="34" charset="-127"/>
                <a:ea typeface="Gulim" pitchFamily="34" charset="-127"/>
              </a:rPr>
              <a:t>A</a:t>
            </a:r>
            <a:r>
              <a:rPr lang="en-US" altLang="ja-JP" sz="4000" baseline="-16000" smtClean="0">
                <a:latin typeface="Gulim" pitchFamily="34" charset="-127"/>
                <a:ea typeface="Gulim" pitchFamily="34" charset="-127"/>
              </a:rPr>
              <a:t>4</a:t>
            </a:r>
            <a:r>
              <a:rPr lang="en-US" altLang="ja-JP" sz="3200" smtClean="0">
                <a:latin typeface="Gulim" pitchFamily="34" charset="-127"/>
                <a:ea typeface="Gulim" pitchFamily="34" charset="-127"/>
              </a:rPr>
              <a:t> flavor symmetry</a:t>
            </a:r>
            <a:endParaRPr kumimoji="1" lang="ja-JP" altLang="en-US" sz="3200">
              <a:latin typeface="Gulim" pitchFamily="34" charset="-127"/>
              <a:ea typeface="Gulim" pitchFamily="34" charset="-127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3081913" y="5228375"/>
            <a:ext cx="963370" cy="563919"/>
            <a:chOff x="3081913" y="5228375"/>
            <a:chExt cx="963370" cy="563919"/>
          </a:xfrm>
        </p:grpSpPr>
        <p:sp>
          <p:nvSpPr>
            <p:cNvPr id="11" name="平行四辺形 10"/>
            <p:cNvSpPr/>
            <p:nvPr/>
          </p:nvSpPr>
          <p:spPr>
            <a:xfrm flipH="1">
              <a:off x="3126970" y="5269316"/>
              <a:ext cx="881739" cy="482780"/>
            </a:xfrm>
            <a:prstGeom prst="parallelogram">
              <a:avLst>
                <a:gd name="adj" fmla="val 0"/>
              </a:avLst>
            </a:prstGeom>
            <a:noFill/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081913" y="5712470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534205" y="5712470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084808" y="5228375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532487" y="5228375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3965459" y="5228375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959453" y="5712470"/>
              <a:ext cx="79824" cy="798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4606186" y="5230487"/>
            <a:ext cx="892798" cy="570038"/>
            <a:chOff x="4606186" y="5230487"/>
            <a:chExt cx="892798" cy="570038"/>
          </a:xfrm>
        </p:grpSpPr>
        <p:sp>
          <p:nvSpPr>
            <p:cNvPr id="21" name="平行四辺形 20"/>
            <p:cNvSpPr/>
            <p:nvPr/>
          </p:nvSpPr>
          <p:spPr>
            <a:xfrm rot="10800000">
              <a:off x="4646131" y="5270085"/>
              <a:ext cx="820265" cy="488018"/>
            </a:xfrm>
            <a:prstGeom prst="parallelogram">
              <a:avLst>
                <a:gd name="adj" fmla="val 55345"/>
              </a:avLst>
            </a:prstGeom>
            <a:noFill/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 rot="5400000" flipH="1">
              <a:off x="4606186" y="5719835"/>
              <a:ext cx="80690" cy="8069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 rot="5400000" flipH="1">
              <a:off x="5147592" y="5719835"/>
              <a:ext cx="80690" cy="8069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 rot="5400000" flipH="1">
              <a:off x="4876888" y="5230487"/>
              <a:ext cx="80690" cy="8069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 rot="5400000" flipH="1">
              <a:off x="5418294" y="5230487"/>
              <a:ext cx="80690" cy="8069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 cmpd="sng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角丸四角形 42"/>
          <p:cNvSpPr/>
          <p:nvPr/>
        </p:nvSpPr>
        <p:spPr>
          <a:xfrm>
            <a:off x="706582" y="4263139"/>
            <a:ext cx="1783956" cy="658091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コンテンツ プレースホルダ 1"/>
          <p:cNvSpPr txBox="1">
            <a:spLocks/>
          </p:cNvSpPr>
          <p:nvPr/>
        </p:nvSpPr>
        <p:spPr>
          <a:xfrm>
            <a:off x="733136" y="4271875"/>
            <a:ext cx="1709276" cy="670137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altLang="ja-JP" sz="2800" smtClean="0">
                <a:latin typeface="Gulim" pitchFamily="34" charset="-127"/>
                <a:ea typeface="Gulim" pitchFamily="34" charset="-127"/>
              </a:rPr>
              <a:t>Orbifold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5965" y="2749540"/>
            <a:ext cx="1864613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3</a:t>
            </a:r>
            <a:r>
              <a:rPr kumimoji="1" lang="ja-JP" altLang="en-US" smtClean="0"/>
              <a:t>次元表現　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つ</a:t>
            </a:r>
            <a:endParaRPr kumimoji="1" lang="en-US" altLang="ja-JP" smtClean="0"/>
          </a:p>
          <a:p>
            <a:pPr>
              <a:lnSpc>
                <a:spcPct val="180000"/>
              </a:lnSpc>
            </a:pPr>
            <a:r>
              <a:rPr lang="en-US" altLang="ja-JP" smtClean="0"/>
              <a:t>1</a:t>
            </a:r>
            <a:r>
              <a:rPr lang="ja-JP" altLang="en-US" smtClean="0"/>
              <a:t>次元表現　</a:t>
            </a:r>
            <a:r>
              <a:rPr lang="en-US" altLang="ja-JP" smtClean="0"/>
              <a:t>3</a:t>
            </a:r>
            <a:r>
              <a:rPr lang="ja-JP" altLang="en-US" smtClean="0"/>
              <a:t>つ</a:t>
            </a:r>
            <a:endParaRPr kumimoji="1" lang="ja-JP" altLang="en-US"/>
          </a:p>
        </p:txBody>
      </p:sp>
      <p:pic>
        <p:nvPicPr>
          <p:cNvPr id="51" name="Picture 2" descr="\begin{align*}&#10;1,\;\;P,\;\;R,\;\;PR,\;\;R^2,\ldots,\;\;R^2PR&#10;\end{align*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4719" y="1873092"/>
            <a:ext cx="4200953" cy="321502"/>
          </a:xfrm>
          <a:prstGeom prst="rect">
            <a:avLst/>
          </a:prstGeom>
          <a:noFill/>
        </p:spPr>
      </p:pic>
      <p:pic>
        <p:nvPicPr>
          <p:cNvPr id="6146" name="Picture 2" descr="\begin{align*}&#10;T^2/Z_4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00255" y="4473747"/>
            <a:ext cx="817249" cy="349188"/>
          </a:xfrm>
          <a:prstGeom prst="rect">
            <a:avLst/>
          </a:prstGeom>
          <a:noFill/>
        </p:spPr>
      </p:pic>
      <p:pic>
        <p:nvPicPr>
          <p:cNvPr id="6148" name="Picture 4" descr="\begin{align*}&#10;T^2/Z_2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73077" y="4479067"/>
            <a:ext cx="809819" cy="349188"/>
          </a:xfrm>
          <a:prstGeom prst="rect">
            <a:avLst/>
          </a:prstGeom>
          <a:noFill/>
        </p:spPr>
      </p:pic>
      <p:pic>
        <p:nvPicPr>
          <p:cNvPr id="6150" name="Picture 6" descr="\begin{align*}&#10;T^2/Z_3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5078" y="4473747"/>
            <a:ext cx="809819" cy="349188"/>
          </a:xfrm>
          <a:prstGeom prst="rect">
            <a:avLst/>
          </a:prstGeom>
          <a:noFill/>
        </p:spPr>
      </p:pic>
      <p:pic>
        <p:nvPicPr>
          <p:cNvPr id="6152" name="Picture 8" descr="\begin{align*}&#10;T^2/Z_6&#10;\end{align*}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73122" y="4481840"/>
            <a:ext cx="809819" cy="349188"/>
          </a:xfrm>
          <a:prstGeom prst="rect">
            <a:avLst/>
          </a:prstGeom>
          <a:noFill/>
        </p:spPr>
      </p:pic>
      <p:grpSp>
        <p:nvGrpSpPr>
          <p:cNvPr id="76" name="グループ化 75"/>
          <p:cNvGrpSpPr/>
          <p:nvPr/>
        </p:nvGrpSpPr>
        <p:grpSpPr>
          <a:xfrm>
            <a:off x="6219693" y="5231380"/>
            <a:ext cx="581717" cy="569616"/>
            <a:chOff x="6419358" y="5357826"/>
            <a:chExt cx="581717" cy="569616"/>
          </a:xfrm>
        </p:grpSpPr>
        <p:sp>
          <p:nvSpPr>
            <p:cNvPr id="70" name="平行四辺形 69"/>
            <p:cNvSpPr/>
            <p:nvPr/>
          </p:nvSpPr>
          <p:spPr>
            <a:xfrm flipH="1">
              <a:off x="6462306" y="5398767"/>
              <a:ext cx="498280" cy="482780"/>
            </a:xfrm>
            <a:prstGeom prst="parallelogram">
              <a:avLst>
                <a:gd name="adj" fmla="val 0"/>
              </a:avLst>
            </a:prstGeom>
            <a:noFill/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6419358" y="5847618"/>
              <a:ext cx="79824" cy="79824"/>
            </a:xfrm>
            <a:prstGeom prst="ellipse">
              <a:avLst/>
            </a:prstGeom>
            <a:solidFill>
              <a:srgbClr val="92D050"/>
            </a:solidFill>
            <a:ln w="381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921251" y="5357826"/>
              <a:ext cx="79824" cy="79824"/>
            </a:xfrm>
            <a:prstGeom prst="ellipse">
              <a:avLst/>
            </a:prstGeom>
            <a:solidFill>
              <a:srgbClr val="92D050"/>
            </a:solidFill>
            <a:ln w="381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1" name="グループ化 70"/>
          <p:cNvGrpSpPr/>
          <p:nvPr/>
        </p:nvGrpSpPr>
        <p:grpSpPr>
          <a:xfrm rot="1800000">
            <a:off x="7583301" y="5202131"/>
            <a:ext cx="616189" cy="695591"/>
            <a:chOff x="7929586" y="5286388"/>
            <a:chExt cx="616189" cy="695591"/>
          </a:xfrm>
        </p:grpSpPr>
        <p:cxnSp>
          <p:nvCxnSpPr>
            <p:cNvPr id="87" name="直線コネクタ 86"/>
            <p:cNvCxnSpPr/>
            <p:nvPr/>
          </p:nvCxnSpPr>
          <p:spPr>
            <a:xfrm rot="7200000" flipH="1">
              <a:off x="7828681" y="5524772"/>
              <a:ext cx="480501" cy="278691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rot="10800000" flipH="1">
              <a:off x="8065274" y="5668647"/>
              <a:ext cx="480501" cy="278691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rot="3600000" flipH="1">
              <a:off x="8068472" y="5387293"/>
              <a:ext cx="480501" cy="278691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円/楕円 80"/>
            <p:cNvSpPr/>
            <p:nvPr/>
          </p:nvSpPr>
          <p:spPr>
            <a:xfrm rot="3600000" flipH="1">
              <a:off x="8037362" y="5901289"/>
              <a:ext cx="80690" cy="80690"/>
            </a:xfrm>
            <a:prstGeom prst="ellipse">
              <a:avLst/>
            </a:prstGeom>
            <a:solidFill>
              <a:srgbClr val="7030A0"/>
            </a:solidFill>
            <a:ln w="38100" cmpd="sng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7760677" y="2087661"/>
            <a:ext cx="1209479" cy="1328149"/>
            <a:chOff x="7991555" y="2685538"/>
            <a:chExt cx="1025493" cy="1126111"/>
          </a:xfrm>
        </p:grpSpPr>
        <p:grpSp>
          <p:nvGrpSpPr>
            <p:cNvPr id="52" name="Group 40"/>
            <p:cNvGrpSpPr>
              <a:grpSpLocks/>
            </p:cNvGrpSpPr>
            <p:nvPr/>
          </p:nvGrpSpPr>
          <p:grpSpPr bwMode="auto">
            <a:xfrm>
              <a:off x="7991555" y="2840304"/>
              <a:ext cx="1024674" cy="767197"/>
              <a:chOff x="4637" y="3368"/>
              <a:chExt cx="979" cy="733"/>
            </a:xfrm>
          </p:grpSpPr>
          <p:sp>
            <p:nvSpPr>
              <p:cNvPr id="54" name="Line 23"/>
              <p:cNvSpPr>
                <a:spLocks noChangeShapeType="1"/>
              </p:cNvSpPr>
              <p:nvPr/>
            </p:nvSpPr>
            <p:spPr bwMode="auto">
              <a:xfrm flipH="1">
                <a:off x="4742" y="3371"/>
                <a:ext cx="324" cy="4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5" name="Line 24"/>
              <p:cNvSpPr>
                <a:spLocks noChangeShapeType="1"/>
              </p:cNvSpPr>
              <p:nvPr/>
            </p:nvSpPr>
            <p:spPr bwMode="auto">
              <a:xfrm flipH="1">
                <a:off x="4990" y="3370"/>
                <a:ext cx="78" cy="7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6" name="Line 25"/>
              <p:cNvSpPr>
                <a:spLocks noChangeShapeType="1"/>
              </p:cNvSpPr>
              <p:nvPr/>
            </p:nvSpPr>
            <p:spPr bwMode="auto">
              <a:xfrm>
                <a:off x="5066" y="3368"/>
                <a:ext cx="384" cy="5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7" name="Line 26"/>
              <p:cNvSpPr>
                <a:spLocks noChangeShapeType="1"/>
              </p:cNvSpPr>
              <p:nvPr/>
            </p:nvSpPr>
            <p:spPr bwMode="auto">
              <a:xfrm>
                <a:off x="4744" y="3851"/>
                <a:ext cx="246" cy="2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8" name="Line 27"/>
              <p:cNvSpPr>
                <a:spLocks noChangeShapeType="1"/>
              </p:cNvSpPr>
              <p:nvPr/>
            </p:nvSpPr>
            <p:spPr bwMode="auto">
              <a:xfrm flipV="1">
                <a:off x="4987" y="3905"/>
                <a:ext cx="464" cy="1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9" name="Line 28"/>
              <p:cNvSpPr>
                <a:spLocks noChangeShapeType="1"/>
              </p:cNvSpPr>
              <p:nvPr/>
            </p:nvSpPr>
            <p:spPr bwMode="auto">
              <a:xfrm>
                <a:off x="4746" y="3849"/>
                <a:ext cx="707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0" name="Line 29"/>
              <p:cNvSpPr>
                <a:spLocks noChangeShapeType="1"/>
              </p:cNvSpPr>
              <p:nvPr/>
            </p:nvSpPr>
            <p:spPr bwMode="auto">
              <a:xfrm flipH="1" flipV="1">
                <a:off x="4928" y="3731"/>
                <a:ext cx="521" cy="174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1" name="Line 30"/>
              <p:cNvSpPr>
                <a:spLocks noChangeShapeType="1"/>
              </p:cNvSpPr>
              <p:nvPr/>
            </p:nvSpPr>
            <p:spPr bwMode="auto">
              <a:xfrm>
                <a:off x="4637" y="3635"/>
                <a:ext cx="289" cy="9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oval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2" name="Line 32"/>
              <p:cNvSpPr>
                <a:spLocks noChangeShapeType="1"/>
              </p:cNvSpPr>
              <p:nvPr/>
            </p:nvSpPr>
            <p:spPr bwMode="auto">
              <a:xfrm>
                <a:off x="5452" y="3906"/>
                <a:ext cx="143" cy="47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oval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3" name="Line 33"/>
              <p:cNvSpPr>
                <a:spLocks noChangeShapeType="1"/>
              </p:cNvSpPr>
              <p:nvPr/>
            </p:nvSpPr>
            <p:spPr bwMode="auto">
              <a:xfrm flipV="1">
                <a:off x="4857" y="3646"/>
                <a:ext cx="408" cy="322"/>
              </a:xfrm>
              <a:prstGeom prst="line">
                <a:avLst/>
              </a:prstGeom>
              <a:noFill/>
              <a:ln w="19050" cap="rnd">
                <a:solidFill>
                  <a:srgbClr val="FF66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4" name="Line 34"/>
              <p:cNvSpPr>
                <a:spLocks noChangeShapeType="1"/>
              </p:cNvSpPr>
              <p:nvPr/>
            </p:nvSpPr>
            <p:spPr bwMode="auto">
              <a:xfrm flipV="1">
                <a:off x="5268" y="3505"/>
                <a:ext cx="171" cy="138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 type="oval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5" name="Line 35"/>
              <p:cNvSpPr>
                <a:spLocks noChangeShapeType="1"/>
              </p:cNvSpPr>
              <p:nvPr/>
            </p:nvSpPr>
            <p:spPr bwMode="auto">
              <a:xfrm flipV="1">
                <a:off x="4717" y="3968"/>
                <a:ext cx="139" cy="110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 type="oval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6" name="Arc 36"/>
              <p:cNvSpPr>
                <a:spLocks/>
              </p:cNvSpPr>
              <p:nvPr/>
            </p:nvSpPr>
            <p:spPr bwMode="auto">
              <a:xfrm rot="-9742809">
                <a:off x="5551" y="3828"/>
                <a:ext cx="65" cy="252"/>
              </a:xfrm>
              <a:custGeom>
                <a:avLst/>
                <a:gdLst>
                  <a:gd name="G0" fmla="+- 20541 0 0"/>
                  <a:gd name="G1" fmla="+- 21600 0 0"/>
                  <a:gd name="G2" fmla="+- 21600 0 0"/>
                  <a:gd name="T0" fmla="*/ 296 w 42141"/>
                  <a:gd name="T1" fmla="*/ 14070 h 43200"/>
                  <a:gd name="T2" fmla="*/ 0 w 42141"/>
                  <a:gd name="T3" fmla="*/ 28280 h 43200"/>
                  <a:gd name="T4" fmla="*/ 20541 w 4214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141" h="43200" fill="none" extrusionOk="0">
                    <a:moveTo>
                      <a:pt x="296" y="14070"/>
                    </a:moveTo>
                    <a:cubicBezTo>
                      <a:pt x="3442" y="5611"/>
                      <a:pt x="11515" y="-1"/>
                      <a:pt x="20541" y="0"/>
                    </a:cubicBezTo>
                    <a:cubicBezTo>
                      <a:pt x="32470" y="0"/>
                      <a:pt x="42141" y="9670"/>
                      <a:pt x="42141" y="21600"/>
                    </a:cubicBezTo>
                    <a:cubicBezTo>
                      <a:pt x="42141" y="33529"/>
                      <a:pt x="32470" y="43200"/>
                      <a:pt x="20541" y="43200"/>
                    </a:cubicBezTo>
                    <a:cubicBezTo>
                      <a:pt x="11185" y="43200"/>
                      <a:pt x="2893" y="37177"/>
                      <a:pt x="-1" y="28280"/>
                    </a:cubicBezTo>
                  </a:path>
                  <a:path w="42141" h="43200" stroke="0" extrusionOk="0">
                    <a:moveTo>
                      <a:pt x="296" y="14070"/>
                    </a:moveTo>
                    <a:cubicBezTo>
                      <a:pt x="3442" y="5611"/>
                      <a:pt x="11515" y="-1"/>
                      <a:pt x="20541" y="0"/>
                    </a:cubicBezTo>
                    <a:cubicBezTo>
                      <a:pt x="32470" y="0"/>
                      <a:pt x="42141" y="9670"/>
                      <a:pt x="42141" y="21600"/>
                    </a:cubicBezTo>
                    <a:cubicBezTo>
                      <a:pt x="42141" y="33529"/>
                      <a:pt x="32470" y="43200"/>
                      <a:pt x="20541" y="43200"/>
                    </a:cubicBezTo>
                    <a:cubicBezTo>
                      <a:pt x="11185" y="43200"/>
                      <a:pt x="2893" y="37177"/>
                      <a:pt x="-1" y="28280"/>
                    </a:cubicBezTo>
                    <a:lnTo>
                      <a:pt x="2054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67" name="Arc 37"/>
              <p:cNvSpPr>
                <a:spLocks/>
              </p:cNvSpPr>
              <p:nvPr/>
            </p:nvSpPr>
            <p:spPr bwMode="auto">
              <a:xfrm rot="-12954309">
                <a:off x="5380" y="3397"/>
                <a:ext cx="65" cy="252"/>
              </a:xfrm>
              <a:custGeom>
                <a:avLst/>
                <a:gdLst>
                  <a:gd name="G0" fmla="+- 20541 0 0"/>
                  <a:gd name="G1" fmla="+- 21600 0 0"/>
                  <a:gd name="G2" fmla="+- 21600 0 0"/>
                  <a:gd name="T0" fmla="*/ 296 w 42141"/>
                  <a:gd name="T1" fmla="*/ 14070 h 43200"/>
                  <a:gd name="T2" fmla="*/ 0 w 42141"/>
                  <a:gd name="T3" fmla="*/ 28280 h 43200"/>
                  <a:gd name="T4" fmla="*/ 20541 w 4214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141" h="43200" fill="none" extrusionOk="0">
                    <a:moveTo>
                      <a:pt x="296" y="14070"/>
                    </a:moveTo>
                    <a:cubicBezTo>
                      <a:pt x="3442" y="5611"/>
                      <a:pt x="11515" y="-1"/>
                      <a:pt x="20541" y="0"/>
                    </a:cubicBezTo>
                    <a:cubicBezTo>
                      <a:pt x="32470" y="0"/>
                      <a:pt x="42141" y="9670"/>
                      <a:pt x="42141" y="21600"/>
                    </a:cubicBezTo>
                    <a:cubicBezTo>
                      <a:pt x="42141" y="33529"/>
                      <a:pt x="32470" y="43200"/>
                      <a:pt x="20541" y="43200"/>
                    </a:cubicBezTo>
                    <a:cubicBezTo>
                      <a:pt x="11185" y="43200"/>
                      <a:pt x="2893" y="37177"/>
                      <a:pt x="-1" y="28280"/>
                    </a:cubicBezTo>
                  </a:path>
                  <a:path w="42141" h="43200" stroke="0" extrusionOk="0">
                    <a:moveTo>
                      <a:pt x="296" y="14070"/>
                    </a:moveTo>
                    <a:cubicBezTo>
                      <a:pt x="3442" y="5611"/>
                      <a:pt x="11515" y="-1"/>
                      <a:pt x="20541" y="0"/>
                    </a:cubicBezTo>
                    <a:cubicBezTo>
                      <a:pt x="32470" y="0"/>
                      <a:pt x="42141" y="9670"/>
                      <a:pt x="42141" y="21600"/>
                    </a:cubicBezTo>
                    <a:cubicBezTo>
                      <a:pt x="42141" y="33529"/>
                      <a:pt x="32470" y="43200"/>
                      <a:pt x="20541" y="43200"/>
                    </a:cubicBezTo>
                    <a:cubicBezTo>
                      <a:pt x="11185" y="43200"/>
                      <a:pt x="2893" y="37177"/>
                      <a:pt x="-1" y="28280"/>
                    </a:cubicBezTo>
                    <a:lnTo>
                      <a:pt x="2054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6600"/>
                </a:solidFill>
                <a:round/>
                <a:headEnd/>
                <a:tailEnd type="stealth" w="lg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6162" name="Picture 18" descr="\begin{align*}&#10;\textcolor[rgb]{1,0.4,0}{P}&#10;\end{align*}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8609420" y="2685538"/>
              <a:ext cx="141864" cy="137135"/>
            </a:xfrm>
            <a:prstGeom prst="rect">
              <a:avLst/>
            </a:prstGeom>
            <a:noFill/>
          </p:spPr>
        </p:pic>
        <p:pic>
          <p:nvPicPr>
            <p:cNvPr id="69" name="Picture 22" descr="\begin{align*}&#10;\textcolor[rgb]{0.2,0.2,1}{R}&#10;\end{align*}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8870455" y="3674514"/>
              <a:ext cx="146593" cy="137135"/>
            </a:xfrm>
            <a:prstGeom prst="rect">
              <a:avLst/>
            </a:prstGeom>
            <a:noFill/>
          </p:spPr>
        </p:pic>
      </p:grpSp>
      <p:pic>
        <p:nvPicPr>
          <p:cNvPr id="12290" name="Picture 2" descr="\begin{align*}&#10;P \,=\, \begin{pmatrix} 1 &amp; &amp; \\ &amp; \!\!-1\!\! &amp; \\ &amp; &amp; \!-1 \end{pmatrix} \qquad&#10;R \,=\, \begin{pmatrix} &amp; 1 &amp; \\ &amp; &amp; 1 \\ 1 &amp; &amp; \end{pmatrix}&#10;\end{align*}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412504" y="2816627"/>
            <a:ext cx="3775091" cy="760086"/>
          </a:xfrm>
          <a:prstGeom prst="rect">
            <a:avLst/>
          </a:prstGeom>
          <a:noFill/>
        </p:spPr>
      </p:pic>
      <p:sp>
        <p:nvSpPr>
          <p:cNvPr id="88" name="円/楕円 87"/>
          <p:cNvSpPr/>
          <p:nvPr/>
        </p:nvSpPr>
        <p:spPr>
          <a:xfrm>
            <a:off x="4729827" y="6492517"/>
            <a:ext cx="79824" cy="79824"/>
          </a:xfrm>
          <a:prstGeom prst="ellipse">
            <a:avLst/>
          </a:prstGeom>
          <a:solidFill>
            <a:schemeClr val="tx1"/>
          </a:solidFill>
          <a:ln w="508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839672" y="6332748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Gulim" pitchFamily="34" charset="-127"/>
                <a:ea typeface="Gulim" pitchFamily="34" charset="-127"/>
              </a:rPr>
              <a:t>= fixed points</a:t>
            </a:r>
            <a:endParaRPr kumimoji="1" lang="ja-JP" altLang="en-US"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400480" y="42949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スカラー期待値</a:t>
            </a:r>
            <a:endParaRPr kumimoji="1" lang="ja-JP" altLang="en-US" sz="32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49111" y="5982898"/>
            <a:ext cx="2167026" cy="768743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ja-JP" altLang="en-US" sz="1600" smtClean="0"/>
              <a:t>： </a:t>
            </a:r>
            <a:r>
              <a:rPr kumimoji="1" lang="ja-JP" altLang="en-US" sz="1600" smtClean="0"/>
              <a:t>並進</a:t>
            </a:r>
            <a:r>
              <a:rPr lang="ja-JP" altLang="en-US" sz="1600" smtClean="0"/>
              <a:t>（の表現行列）</a:t>
            </a:r>
            <a:endParaRPr lang="en-US" altLang="ja-JP" sz="1600" smtClean="0"/>
          </a:p>
          <a:p>
            <a:pPr>
              <a:lnSpc>
                <a:spcPts val="3000"/>
              </a:lnSpc>
            </a:pPr>
            <a:r>
              <a:rPr kumimoji="1" lang="ja-JP" altLang="en-US" sz="1600" smtClean="0"/>
              <a:t>： 回転（　　</a:t>
            </a:r>
            <a:r>
              <a:rPr kumimoji="1" lang="en-US" altLang="ja-JP" sz="2000" baseline="-20000" smtClean="0">
                <a:latin typeface="+mn-ea"/>
              </a:rPr>
              <a:t>″</a:t>
            </a:r>
            <a:r>
              <a:rPr kumimoji="1" lang="ja-JP" altLang="en-US" sz="1600" smtClean="0"/>
              <a:t>　　）</a:t>
            </a:r>
            <a:endParaRPr kumimoji="1" lang="ja-JP" altLang="en-US" sz="1600" baseline="-10000"/>
          </a:p>
        </p:txBody>
      </p:sp>
      <p:pic>
        <p:nvPicPr>
          <p:cNvPr id="69" name="Picture 10" descr="\begin{align*}&#10;T\,, \;\, T'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4117" y="6064041"/>
            <a:ext cx="569898" cy="213712"/>
          </a:xfrm>
          <a:prstGeom prst="rect">
            <a:avLst/>
          </a:prstGeom>
          <a:noFill/>
        </p:spPr>
      </p:pic>
      <p:pic>
        <p:nvPicPr>
          <p:cNvPr id="70" name="Picture 12" descr="\begin{align*}&#10;Z_n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51076" y="6430518"/>
            <a:ext cx="228977" cy="178094"/>
          </a:xfrm>
          <a:prstGeom prst="rect">
            <a:avLst/>
          </a:prstGeom>
          <a:noFill/>
        </p:spPr>
      </p:pic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550260" y="2225308"/>
          <a:ext cx="8059665" cy="350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933"/>
                <a:gridCol w="1611933"/>
                <a:gridCol w="1611933"/>
                <a:gridCol w="1611933"/>
                <a:gridCol w="1611933"/>
              </a:tblGrid>
              <a:tr h="63927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ADDC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ADDC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ADDC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ADDC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ADDC98"/>
                    </a:solidFill>
                  </a:tcPr>
                </a:tc>
              </a:tr>
              <a:tr h="954861"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 無矛盾条件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54861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Gulim" pitchFamily="34" charset="-127"/>
                          <a:ea typeface="Gulim" pitchFamily="34" charset="-127"/>
                        </a:rPr>
                        <a:t> Alignment</a:t>
                      </a:r>
                      <a:r>
                        <a:rPr kumimoji="1" lang="en-US" altLang="ja-JP" smtClean="0"/>
                        <a:t> </a:t>
                      </a:r>
                      <a:r>
                        <a:rPr kumimoji="1" lang="ja-JP" altLang="en-US" smtClean="0"/>
                        <a:t>解</a:t>
                      </a:r>
                      <a:endParaRPr kumimoji="1" lang="ja-JP" altLang="en-US"/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54861">
                <a:tc>
                  <a:txBody>
                    <a:bodyPr/>
                    <a:lstStyle/>
                    <a:p>
                      <a:endParaRPr kumimoji="1" lang="en-US" altLang="ja-JP" smtClean="0"/>
                    </a:p>
                    <a:p>
                      <a:r>
                        <a:rPr kumimoji="1" lang="ja-JP" altLang="en-US" smtClean="0"/>
                        <a:t> 期待値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 descr="\begin{align*}&#10;T^2/Z_3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37532" y="2399315"/>
            <a:ext cx="699569" cy="301650"/>
          </a:xfrm>
          <a:prstGeom prst="rect">
            <a:avLst/>
          </a:prstGeom>
          <a:noFill/>
        </p:spPr>
      </p:pic>
      <p:pic>
        <p:nvPicPr>
          <p:cNvPr id="9" name="Picture 2" descr="\begin{align*}&#10;T^2/Z_4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2193" y="2395877"/>
            <a:ext cx="705988" cy="301650"/>
          </a:xfrm>
          <a:prstGeom prst="rect">
            <a:avLst/>
          </a:prstGeom>
          <a:noFill/>
        </p:spPr>
      </p:pic>
      <p:pic>
        <p:nvPicPr>
          <p:cNvPr id="10" name="Picture 4" descr="\begin{align*}&#10;T^2/Z_2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17758" y="2399333"/>
            <a:ext cx="699569" cy="301650"/>
          </a:xfrm>
          <a:prstGeom prst="rect">
            <a:avLst/>
          </a:prstGeom>
          <a:noFill/>
        </p:spPr>
      </p:pic>
      <p:pic>
        <p:nvPicPr>
          <p:cNvPr id="12" name="Picture 8" descr="\begin{align*}&#10;T^2/Z_6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56828" y="2396967"/>
            <a:ext cx="699569" cy="301650"/>
          </a:xfrm>
          <a:prstGeom prst="rect">
            <a:avLst/>
          </a:prstGeom>
          <a:noFill/>
        </p:spPr>
      </p:pic>
      <p:pic>
        <p:nvPicPr>
          <p:cNvPr id="9218" name="Picture 2" descr="\begin{align*}&#10;\langle\phi\rangle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549395" y="5144143"/>
            <a:ext cx="290100" cy="242737"/>
          </a:xfrm>
          <a:prstGeom prst="rect">
            <a:avLst/>
          </a:prstGeom>
          <a:noFill/>
        </p:spPr>
      </p:pic>
      <p:pic>
        <p:nvPicPr>
          <p:cNvPr id="9244" name="Picture 28" descr="\begin{align*}&#10;(Z_2)^2=1&#10;\end{align*}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672161" y="2985097"/>
            <a:ext cx="660581" cy="184805"/>
          </a:xfrm>
          <a:prstGeom prst="rect">
            <a:avLst/>
          </a:prstGeom>
          <a:noFill/>
        </p:spPr>
      </p:pic>
      <p:pic>
        <p:nvPicPr>
          <p:cNvPr id="9238" name="Picture 22" descr="\begin{align*}&#10;(Z_4)^4=1&#10;\end{align*}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892204" y="2983061"/>
            <a:ext cx="660581" cy="184805"/>
          </a:xfrm>
          <a:prstGeom prst="rect">
            <a:avLst/>
          </a:prstGeom>
          <a:noFill/>
        </p:spPr>
      </p:pic>
      <p:pic>
        <p:nvPicPr>
          <p:cNvPr id="9246" name="Picture 30" descr="\begin{align*}&#10;(Z_2T)^2=1&#10;\end{align*}">
            <a:hlinkClick r:id="rId21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558962" y="3249264"/>
            <a:ext cx="778542" cy="184806"/>
          </a:xfrm>
          <a:prstGeom prst="rect">
            <a:avLst/>
          </a:prstGeom>
          <a:noFill/>
        </p:spPr>
      </p:pic>
      <p:pic>
        <p:nvPicPr>
          <p:cNvPr id="9240" name="Picture 24" descr="\begin{align*}&#10;(Z_4^2T)^2=1&#10;\end{align*}">
            <a:hlinkClick r:id="rId23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771986" y="3255092"/>
            <a:ext cx="786406" cy="184806"/>
          </a:xfrm>
          <a:prstGeom prst="rect">
            <a:avLst/>
          </a:prstGeom>
          <a:noFill/>
        </p:spPr>
      </p:pic>
      <p:pic>
        <p:nvPicPr>
          <p:cNvPr id="9242" name="Picture 26" descr="\begin{align*}&#10;Z_4T=T'Z_4&#10;\end{align*}">
            <a:hlinkClick r:id="rId25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5792257" y="3527528"/>
            <a:ext cx="849318" cy="157281"/>
          </a:xfrm>
          <a:prstGeom prst="rect">
            <a:avLst/>
          </a:prstGeom>
          <a:noFill/>
        </p:spPr>
      </p:pic>
      <p:pic>
        <p:nvPicPr>
          <p:cNvPr id="9248" name="Picture 32" descr="\begin{align*}&#10;(Z_2T')^2=1&#10;\end{align*}">
            <a:hlinkClick r:id="rId27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513918" y="3512639"/>
            <a:ext cx="817862" cy="184806"/>
          </a:xfrm>
          <a:prstGeom prst="rect">
            <a:avLst/>
          </a:prstGeom>
          <a:noFill/>
        </p:spPr>
      </p:pic>
      <p:pic>
        <p:nvPicPr>
          <p:cNvPr id="9250" name="Picture 34" descr="\begin{align*}&#10;(Z_3)^3=(Z_3T)^3=1&#10;\end{align*}">
            <a:hlinkClick r:id="rId29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3937931" y="2990336"/>
            <a:ext cx="1310725" cy="176012"/>
          </a:xfrm>
          <a:prstGeom prst="rect">
            <a:avLst/>
          </a:prstGeom>
          <a:noFill/>
        </p:spPr>
      </p:pic>
      <p:pic>
        <p:nvPicPr>
          <p:cNvPr id="9252" name="Picture 36" descr="\begin{align*}&#10;Z_3T=T'Z_3&#10;\end{align*}">
            <a:hlinkClick r:id="rId31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4180153" y="3267309"/>
            <a:ext cx="845386" cy="157281"/>
          </a:xfrm>
          <a:prstGeom prst="rect">
            <a:avLst/>
          </a:prstGeom>
          <a:noFill/>
        </p:spPr>
      </p:pic>
      <p:pic>
        <p:nvPicPr>
          <p:cNvPr id="9254" name="Picture 38" descr="\begin{align*}&#10;TT'=T'T&#10;\end{align*}">
            <a:hlinkClick r:id="rId33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4200205" y="3526437"/>
            <a:ext cx="778542" cy="133689"/>
          </a:xfrm>
          <a:prstGeom prst="rect">
            <a:avLst/>
          </a:prstGeom>
          <a:noFill/>
        </p:spPr>
      </p:pic>
      <p:pic>
        <p:nvPicPr>
          <p:cNvPr id="9256" name="Picture 40" descr="\begin{align*}&#10;(Z_2)^2=(Z_2T)^2=(Z_2T')^2=1&#10;\end{align*}">
            <a:hlinkClick r:id="rId35"/>
          </p:cNvPr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7101820" y="2964967"/>
            <a:ext cx="1436734" cy="123675"/>
          </a:xfrm>
          <a:prstGeom prst="rect">
            <a:avLst/>
          </a:prstGeom>
          <a:noFill/>
        </p:spPr>
      </p:pic>
      <p:pic>
        <p:nvPicPr>
          <p:cNvPr id="9258" name="Picture 42" descr="\begin{align*}&#10;(Z_3)^3=(Z_3T)^2=1&#10;\end{align*}">
            <a:hlinkClick r:id="rId37"/>
          </p:cNvPr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7378168" y="3127599"/>
            <a:ext cx="894475" cy="120115"/>
          </a:xfrm>
          <a:prstGeom prst="rect">
            <a:avLst/>
          </a:prstGeom>
          <a:noFill/>
        </p:spPr>
      </p:pic>
      <p:pic>
        <p:nvPicPr>
          <p:cNvPr id="9260" name="Picture 44" descr="\begin{align*}&#10;Z_3T=T'Z_3&#10;\end{align*}">
            <a:hlinkClick r:id="rId31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33184" y="3459838"/>
            <a:ext cx="549463" cy="102226"/>
          </a:xfrm>
          <a:prstGeom prst="rect">
            <a:avLst/>
          </a:prstGeom>
          <a:noFill/>
        </p:spPr>
      </p:pic>
      <p:pic>
        <p:nvPicPr>
          <p:cNvPr id="9262" name="Picture 46" descr="\begin{align*}&#10;Z_2Z_3=Z_3Z_2&#10;\end{align*}">
            <a:hlinkClick r:id="rId39"/>
          </p:cNvPr>
          <p:cNvPicPr>
            <a:picLocks noChangeAspect="1" noChangeArrowheads="1"/>
          </p:cNvPicPr>
          <p:nvPr/>
        </p:nvPicPr>
        <p:blipFill>
          <a:blip r:embed="rId40"/>
          <a:srcRect/>
          <a:stretch>
            <a:fillRect/>
          </a:stretch>
        </p:blipFill>
        <p:spPr bwMode="auto">
          <a:xfrm>
            <a:off x="7487690" y="3314502"/>
            <a:ext cx="605687" cy="89448"/>
          </a:xfrm>
          <a:prstGeom prst="rect">
            <a:avLst/>
          </a:prstGeom>
          <a:noFill/>
        </p:spPr>
      </p:pic>
      <p:pic>
        <p:nvPicPr>
          <p:cNvPr id="9264" name="Picture 48" descr="\begin{align*}&#10;TT'=T'T&#10;\end{align*}">
            <a:hlinkClick r:id="rId33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7546438" y="3617641"/>
            <a:ext cx="506017" cy="86892"/>
          </a:xfrm>
          <a:prstGeom prst="rect">
            <a:avLst/>
          </a:prstGeom>
          <a:noFill/>
        </p:spPr>
      </p:pic>
      <p:pic>
        <p:nvPicPr>
          <p:cNvPr id="9278" name="Picture 62" descr="\begin{align*}&#10;Z_2,\,T,\,T'&#10;\end{align*}">
            <a:hlinkClick r:id="rId41"/>
          </p:cNvPr>
          <p:cNvPicPr>
            <a:picLocks noChangeAspect="1" noChangeArrowheads="1"/>
          </p:cNvPicPr>
          <p:nvPr/>
        </p:nvPicPr>
        <p:blipFill>
          <a:blip r:embed="rId42"/>
          <a:srcRect/>
          <a:stretch>
            <a:fillRect/>
          </a:stretch>
        </p:blipFill>
        <p:spPr bwMode="auto">
          <a:xfrm>
            <a:off x="2399217" y="4066126"/>
            <a:ext cx="793687" cy="205771"/>
          </a:xfrm>
          <a:prstGeom prst="rect">
            <a:avLst/>
          </a:prstGeom>
          <a:noFill/>
        </p:spPr>
      </p:pic>
      <p:pic>
        <p:nvPicPr>
          <p:cNvPr id="9280" name="Picture 64" descr="\begin{align*}&#10; = 1 \;\,\text{or}\;\, P&#10;\end{align*}">
            <a:hlinkClick r:id="rId43"/>
          </p:cNvPr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2663706" y="4418714"/>
            <a:ext cx="818184" cy="142080"/>
          </a:xfrm>
          <a:prstGeom prst="rect">
            <a:avLst/>
          </a:prstGeom>
          <a:noFill/>
        </p:spPr>
      </p:pic>
      <p:pic>
        <p:nvPicPr>
          <p:cNvPr id="9282" name="Picture 66" descr="\begin{align*}&#10; = 1 \;\,\text{or}\;\, R&#10;\end{align*}">
            <a:hlinkClick r:id="rId45"/>
          </p:cNvPr>
          <p:cNvPicPr>
            <a:picLocks noChangeAspect="1" noChangeArrowheads="1"/>
          </p:cNvPicPr>
          <p:nvPr/>
        </p:nvPicPr>
        <p:blipFill>
          <a:blip r:embed="rId46"/>
          <a:srcRect/>
          <a:stretch>
            <a:fillRect/>
          </a:stretch>
        </p:blipFill>
        <p:spPr bwMode="auto">
          <a:xfrm>
            <a:off x="4265125" y="4411632"/>
            <a:ext cx="827982" cy="142080"/>
          </a:xfrm>
          <a:prstGeom prst="rect">
            <a:avLst/>
          </a:prstGeom>
          <a:noFill/>
        </p:spPr>
      </p:pic>
      <p:pic>
        <p:nvPicPr>
          <p:cNvPr id="9284" name="Picture 68" descr="\begin{align*}&#10;Z_3,\,T,\,T'&#10;\end{align*}">
            <a:hlinkClick r:id="rId47"/>
          </p:cNvPr>
          <p:cNvPicPr>
            <a:picLocks noChangeAspect="1"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3986144" y="4070137"/>
            <a:ext cx="793687" cy="205771"/>
          </a:xfrm>
          <a:prstGeom prst="rect">
            <a:avLst/>
          </a:prstGeom>
          <a:noFill/>
        </p:spPr>
      </p:pic>
      <p:pic>
        <p:nvPicPr>
          <p:cNvPr id="9286" name="Picture 70" descr="\begin{align*}&#10;Z_4,\,T\;(=T') &#10;\end{align*}">
            <a:hlinkClick r:id="rId49"/>
          </p:cNvPr>
          <p:cNvPicPr>
            <a:picLocks noChangeAspect="1" noChangeArrowheads="1"/>
          </p:cNvPicPr>
          <p:nvPr/>
        </p:nvPicPr>
        <p:blipFill>
          <a:blip r:embed="rId50"/>
          <a:srcRect/>
          <a:stretch>
            <a:fillRect/>
          </a:stretch>
        </p:blipFill>
        <p:spPr bwMode="auto">
          <a:xfrm>
            <a:off x="5590852" y="4068921"/>
            <a:ext cx="1102343" cy="215570"/>
          </a:xfrm>
          <a:prstGeom prst="rect">
            <a:avLst/>
          </a:prstGeom>
          <a:noFill/>
        </p:spPr>
      </p:pic>
      <p:pic>
        <p:nvPicPr>
          <p:cNvPr id="9288" name="Picture 72" descr="\begin{align*}&#10;Z_2=P&#10;\end{align*}">
            <a:hlinkClick r:id="rId51"/>
          </p:cNvPr>
          <p:cNvPicPr>
            <a:picLocks noChangeAspect="1" noChangeArrowheads="1"/>
          </p:cNvPicPr>
          <p:nvPr/>
        </p:nvPicPr>
        <p:blipFill>
          <a:blip r:embed="rId52"/>
          <a:srcRect/>
          <a:stretch>
            <a:fillRect/>
          </a:stretch>
        </p:blipFill>
        <p:spPr bwMode="auto">
          <a:xfrm>
            <a:off x="7590104" y="3896192"/>
            <a:ext cx="545589" cy="145768"/>
          </a:xfrm>
          <a:prstGeom prst="rect">
            <a:avLst/>
          </a:prstGeom>
          <a:noFill/>
        </p:spPr>
      </p:pic>
      <p:pic>
        <p:nvPicPr>
          <p:cNvPr id="9290" name="Picture 74" descr="\begin{align*}&#10;Z_3=T=T'=1&#10;\end{align*}">
            <a:hlinkClick r:id="rId53"/>
          </p:cNvPr>
          <p:cNvPicPr>
            <a:picLocks noChangeAspect="1" noChangeArrowheads="1"/>
          </p:cNvPicPr>
          <p:nvPr/>
        </p:nvPicPr>
        <p:blipFill>
          <a:blip r:embed="rId54"/>
          <a:srcRect/>
          <a:stretch>
            <a:fillRect/>
          </a:stretch>
        </p:blipFill>
        <p:spPr bwMode="auto">
          <a:xfrm>
            <a:off x="7240379" y="4092737"/>
            <a:ext cx="1249440" cy="166592"/>
          </a:xfrm>
          <a:prstGeom prst="rect">
            <a:avLst/>
          </a:prstGeom>
          <a:noFill/>
        </p:spPr>
      </p:pic>
      <p:pic>
        <p:nvPicPr>
          <p:cNvPr id="9292" name="Picture 76" descr="\begin{align*}&#10;Z_2=T=T'=1&#10;\end{align*}">
            <a:hlinkClick r:id="rId55"/>
          </p:cNvPr>
          <p:cNvPicPr>
            <a:picLocks noChangeAspect="1" noChangeArrowheads="1"/>
          </p:cNvPicPr>
          <p:nvPr/>
        </p:nvPicPr>
        <p:blipFill>
          <a:blip r:embed="rId56"/>
          <a:srcRect/>
          <a:stretch>
            <a:fillRect/>
          </a:stretch>
        </p:blipFill>
        <p:spPr bwMode="auto">
          <a:xfrm>
            <a:off x="7244973" y="4557531"/>
            <a:ext cx="1249440" cy="166592"/>
          </a:xfrm>
          <a:prstGeom prst="rect">
            <a:avLst/>
          </a:prstGeom>
          <a:noFill/>
        </p:spPr>
      </p:pic>
      <p:pic>
        <p:nvPicPr>
          <p:cNvPr id="9294" name="Picture 78" descr="\begin{align*}&#10;Z_3=R&#10;\end{align*}">
            <a:hlinkClick r:id="rId57"/>
          </p:cNvPr>
          <p:cNvPicPr>
            <a:picLocks noChangeAspect="1" noChangeArrowheads="1"/>
          </p:cNvPicPr>
          <p:nvPr/>
        </p:nvPicPr>
        <p:blipFill>
          <a:blip r:embed="rId58"/>
          <a:srcRect/>
          <a:stretch>
            <a:fillRect/>
          </a:stretch>
        </p:blipFill>
        <p:spPr bwMode="auto">
          <a:xfrm>
            <a:off x="7597223" y="4373099"/>
            <a:ext cx="553918" cy="145768"/>
          </a:xfrm>
          <a:prstGeom prst="rect">
            <a:avLst/>
          </a:prstGeom>
          <a:noFill/>
        </p:spPr>
      </p:pic>
      <p:sp>
        <p:nvSpPr>
          <p:cNvPr id="65" name="左中かっこ 64"/>
          <p:cNvSpPr/>
          <p:nvPr/>
        </p:nvSpPr>
        <p:spPr>
          <a:xfrm>
            <a:off x="7058722" y="3872124"/>
            <a:ext cx="141801" cy="410622"/>
          </a:xfrm>
          <a:prstGeom prst="leftBrace">
            <a:avLst>
              <a:gd name="adj1" fmla="val 43244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300" name="Picture 84" descr="\begin{align*}&#10;\textcolor[rgb]{1,0,0.4}{(v,\,0,\,0)}&#10;\end{align*}">
            <a:hlinkClick r:id="rId59"/>
          </p:cNvPr>
          <p:cNvPicPr>
            <a:picLocks noChangeAspect="1" noChangeArrowheads="1"/>
          </p:cNvPicPr>
          <p:nvPr/>
        </p:nvPicPr>
        <p:blipFill>
          <a:blip r:embed="rId60"/>
          <a:srcRect/>
          <a:stretch>
            <a:fillRect/>
          </a:stretch>
        </p:blipFill>
        <p:spPr bwMode="auto">
          <a:xfrm>
            <a:off x="2458381" y="5136039"/>
            <a:ext cx="1002182" cy="295609"/>
          </a:xfrm>
          <a:prstGeom prst="rect">
            <a:avLst/>
          </a:prstGeom>
          <a:noFill/>
        </p:spPr>
      </p:pic>
      <p:pic>
        <p:nvPicPr>
          <p:cNvPr id="71" name="Picture 84" descr="\begin{align*}&#10;\textcolor[rgb]{1,0,0.4}{(v,\,0,\,0)}&#10;\end{align*}">
            <a:hlinkClick r:id="rId59"/>
          </p:cNvPr>
          <p:cNvPicPr>
            <a:picLocks noChangeAspect="1" noChangeArrowheads="1"/>
          </p:cNvPicPr>
          <p:nvPr/>
        </p:nvPicPr>
        <p:blipFill>
          <a:blip r:embed="rId60"/>
          <a:srcRect/>
          <a:stretch>
            <a:fillRect/>
          </a:stretch>
        </p:blipFill>
        <p:spPr bwMode="auto">
          <a:xfrm>
            <a:off x="5690311" y="5136039"/>
            <a:ext cx="1002182" cy="295609"/>
          </a:xfrm>
          <a:prstGeom prst="rect">
            <a:avLst/>
          </a:prstGeom>
          <a:noFill/>
        </p:spPr>
      </p:pic>
      <p:pic>
        <p:nvPicPr>
          <p:cNvPr id="9302" name="Picture 86" descr="\begin{align*}&#10;\textcolor[rgb]{0.2,0.2,1}{(v,\,v,\,v)}&#10;\end{align*}">
            <a:hlinkClick r:id="rId61"/>
          </p:cNvPr>
          <p:cNvPicPr>
            <a:picLocks noChangeAspect="1" noChangeArrowheads="1"/>
          </p:cNvPicPr>
          <p:nvPr/>
        </p:nvPicPr>
        <p:blipFill>
          <a:blip r:embed="rId62"/>
          <a:srcRect/>
          <a:stretch>
            <a:fillRect/>
          </a:stretch>
        </p:blipFill>
        <p:spPr bwMode="auto">
          <a:xfrm>
            <a:off x="4056923" y="5106652"/>
            <a:ext cx="1056153" cy="309303"/>
          </a:xfrm>
          <a:prstGeom prst="rect">
            <a:avLst/>
          </a:prstGeom>
          <a:noFill/>
        </p:spPr>
      </p:pic>
      <p:pic>
        <p:nvPicPr>
          <p:cNvPr id="74" name="Picture 86" descr="\begin{align*}&#10;\textcolor[rgb]{0.2,0.2,1}{(v,\,v,\,v)}&#10;\end{align*}">
            <a:hlinkClick r:id="rId61"/>
          </p:cNvPr>
          <p:cNvPicPr>
            <a:picLocks noChangeAspect="1" noChangeArrowheads="1"/>
          </p:cNvPicPr>
          <p:nvPr/>
        </p:nvPicPr>
        <p:blipFill>
          <a:blip r:embed="rId62"/>
          <a:srcRect/>
          <a:stretch>
            <a:fillRect/>
          </a:stretch>
        </p:blipFill>
        <p:spPr bwMode="auto">
          <a:xfrm>
            <a:off x="7390652" y="5342441"/>
            <a:ext cx="874635" cy="256144"/>
          </a:xfrm>
          <a:prstGeom prst="rect">
            <a:avLst/>
          </a:prstGeom>
          <a:noFill/>
        </p:spPr>
      </p:pic>
      <p:sp>
        <p:nvSpPr>
          <p:cNvPr id="76" name="左中かっこ 75"/>
          <p:cNvSpPr/>
          <p:nvPr/>
        </p:nvSpPr>
        <p:spPr>
          <a:xfrm>
            <a:off x="7058722" y="4329324"/>
            <a:ext cx="141801" cy="410622"/>
          </a:xfrm>
          <a:prstGeom prst="leftBrace">
            <a:avLst>
              <a:gd name="adj1" fmla="val 43244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7" name="Picture 64" descr="\begin{align*}&#10; = 1 \;\,\text{or}\;\, P&#10;\end{align*}">
            <a:hlinkClick r:id="rId43"/>
          </p:cNvPr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5864106" y="4418714"/>
            <a:ext cx="818184" cy="142080"/>
          </a:xfrm>
          <a:prstGeom prst="rect">
            <a:avLst/>
          </a:prstGeom>
          <a:noFill/>
        </p:spPr>
      </p:pic>
      <p:grpSp>
        <p:nvGrpSpPr>
          <p:cNvPr id="48" name="グループ化 47"/>
          <p:cNvGrpSpPr/>
          <p:nvPr/>
        </p:nvGrpSpPr>
        <p:grpSpPr>
          <a:xfrm>
            <a:off x="3196354" y="1482018"/>
            <a:ext cx="2864581" cy="400110"/>
            <a:chOff x="3277274" y="1384913"/>
            <a:chExt cx="2864581" cy="400110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3571840" y="1384913"/>
              <a:ext cx="22974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smtClean="0">
                  <a:latin typeface="+mn-ea"/>
                </a:rPr>
                <a:t> の </a:t>
              </a:r>
              <a:r>
                <a:rPr kumimoji="1" lang="en-US" altLang="ja-JP" sz="2000" smtClean="0">
                  <a:latin typeface="Gulim" pitchFamily="34" charset="-127"/>
                  <a:ea typeface="Gulim" pitchFamily="34" charset="-127"/>
                </a:rPr>
                <a:t>3</a:t>
              </a:r>
              <a:r>
                <a:rPr kumimoji="1" lang="ja-JP" altLang="en-US" sz="2000" smtClean="0"/>
                <a:t>表現スカラー</a:t>
              </a:r>
              <a:endParaRPr kumimoji="1" lang="en-US" altLang="ja-JP" sz="2000" smtClean="0"/>
            </a:p>
          </p:txBody>
        </p:sp>
        <p:pic>
          <p:nvPicPr>
            <p:cNvPr id="30722" name="Picture 2" descr="\begin{align*}&#10;\phi&#10;\end{align*}">
              <a:hlinkClick r:id="rId63"/>
            </p:cNvPr>
            <p:cNvPicPr>
              <a:picLocks noChangeAspect="1" noChangeArrowheads="1"/>
            </p:cNvPicPr>
            <p:nvPr/>
          </p:nvPicPr>
          <p:blipFill>
            <a:blip r:embed="rId64"/>
            <a:srcRect/>
            <a:stretch>
              <a:fillRect/>
            </a:stretch>
          </p:blipFill>
          <p:spPr bwMode="auto">
            <a:xfrm>
              <a:off x="5898447" y="1469443"/>
              <a:ext cx="146040" cy="245613"/>
            </a:xfrm>
            <a:prstGeom prst="rect">
              <a:avLst/>
            </a:prstGeom>
            <a:noFill/>
          </p:spPr>
        </p:pic>
        <p:pic>
          <p:nvPicPr>
            <p:cNvPr id="10242" name="Picture 2" descr="\begin{align*}&#10;A_4&#10;\end{align*}">
              <a:hlinkClick r:id="rId65"/>
            </p:cNvPr>
            <p:cNvPicPr>
              <a:picLocks noChangeAspect="1" noChangeArrowheads="1"/>
            </p:cNvPicPr>
            <p:nvPr/>
          </p:nvPicPr>
          <p:blipFill>
            <a:blip r:embed="rId66"/>
            <a:srcRect/>
            <a:stretch>
              <a:fillRect/>
            </a:stretch>
          </p:blipFill>
          <p:spPr bwMode="auto">
            <a:xfrm>
              <a:off x="3355173" y="1493530"/>
              <a:ext cx="273964" cy="214407"/>
            </a:xfrm>
            <a:prstGeom prst="rect">
              <a:avLst/>
            </a:prstGeom>
            <a:noFill/>
          </p:spPr>
        </p:pic>
        <p:cxnSp>
          <p:nvCxnSpPr>
            <p:cNvPr id="47" name="直線コネクタ 46"/>
            <p:cNvCxnSpPr/>
            <p:nvPr/>
          </p:nvCxnSpPr>
          <p:spPr>
            <a:xfrm>
              <a:off x="3277274" y="1764064"/>
              <a:ext cx="2864581" cy="1588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84" descr="\begin{align*}&#10;\textcolor[rgb]{1,0,0.4}{(v,\,0,\,0)}&#10;\end{align*}">
            <a:hlinkClick r:id="rId59"/>
          </p:cNvPr>
          <p:cNvPicPr>
            <a:picLocks noChangeAspect="1" noChangeArrowheads="1"/>
          </p:cNvPicPr>
          <p:nvPr/>
        </p:nvPicPr>
        <p:blipFill>
          <a:blip r:embed="rId60"/>
          <a:srcRect/>
          <a:stretch>
            <a:fillRect/>
          </a:stretch>
        </p:blipFill>
        <p:spPr bwMode="auto">
          <a:xfrm>
            <a:off x="7387445" y="4949235"/>
            <a:ext cx="876824" cy="258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形吹き出し 26"/>
          <p:cNvSpPr/>
          <p:nvPr/>
        </p:nvSpPr>
        <p:spPr>
          <a:xfrm>
            <a:off x="3901664" y="1229989"/>
            <a:ext cx="723863" cy="463002"/>
          </a:xfrm>
          <a:prstGeom prst="wedgeEllipseCallout">
            <a:avLst>
              <a:gd name="adj1" fmla="val 10241"/>
              <a:gd name="adj2" fmla="val 81752"/>
            </a:avLst>
          </a:prstGeom>
          <a:solidFill>
            <a:schemeClr val="accent2">
              <a:lumMod val="20000"/>
              <a:lumOff val="80000"/>
              <a:alpha val="16000"/>
            </a:schemeClr>
          </a:solidFill>
          <a:ln w="1587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形吹き出し 25"/>
          <p:cNvSpPr/>
          <p:nvPr/>
        </p:nvSpPr>
        <p:spPr>
          <a:xfrm>
            <a:off x="4736288" y="1240055"/>
            <a:ext cx="723863" cy="463002"/>
          </a:xfrm>
          <a:prstGeom prst="wedgeEllipseCallout">
            <a:avLst>
              <a:gd name="adj1" fmla="val -41784"/>
              <a:gd name="adj2" fmla="val 77899"/>
            </a:avLst>
          </a:prstGeom>
          <a:solidFill>
            <a:schemeClr val="accent2">
              <a:lumMod val="20000"/>
              <a:lumOff val="80000"/>
              <a:alpha val="16000"/>
            </a:schemeClr>
          </a:solidFill>
          <a:ln w="1587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5169372" y="4374147"/>
            <a:ext cx="2830292" cy="1106574"/>
          </a:xfrm>
          <a:prstGeom prst="roundRect">
            <a:avLst/>
          </a:prstGeom>
          <a:solidFill>
            <a:schemeClr val="accent3">
              <a:alpha val="30000"/>
            </a:schemeClr>
          </a:solidFill>
          <a:ln w="25400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12" descr="\begin{align*}&#10;\textcolor[rgb]{1,0,0.4}{T^2\!/Z_2}&#10;\end{align*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0641" y="1354227"/>
            <a:ext cx="468254" cy="215764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400480" y="42949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smtClean="0"/>
              <a:t>モデル</a:t>
            </a:r>
            <a:endParaRPr kumimoji="1" lang="ja-JP" altLang="en-US" sz="32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53915" y="6134134"/>
            <a:ext cx="1505220" cy="5539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ja-JP" sz="1600" smtClean="0">
                <a:latin typeface="Gulim" pitchFamily="34" charset="-127"/>
                <a:ea typeface="Gulim" pitchFamily="34" charset="-127"/>
              </a:rPr>
              <a:t>Tri-Bimaximal</a:t>
            </a:r>
            <a:endParaRPr lang="en-US" altLang="ja-JP" sz="1600" smtClean="0">
              <a:latin typeface="Gulim" pitchFamily="34" charset="-127"/>
              <a:ea typeface="Gulim" pitchFamily="34" charset="-127"/>
            </a:endParaRPr>
          </a:p>
          <a:p>
            <a:r>
              <a:rPr lang="ja-JP" altLang="en-US" sz="1600" smtClean="0"/>
              <a:t>世代</a:t>
            </a:r>
            <a:r>
              <a:rPr kumimoji="1" lang="ja-JP" altLang="en-US" sz="1600" smtClean="0"/>
              <a:t>混合</a:t>
            </a:r>
            <a:endParaRPr kumimoji="1" lang="ja-JP" altLang="en-US" sz="1600"/>
          </a:p>
        </p:txBody>
      </p:sp>
      <p:pic>
        <p:nvPicPr>
          <p:cNvPr id="2" name="Picture 2" descr="\begin{align*}&#10;\begin{array}{c|cccccc|cc}&#10;  &amp; \ell &amp; e_1 &amp; e_2 &amp; e_3 &amp; h &amp; \eta &amp; \phi &amp; \phi' \\[1mm] \hline&#10;A_4 &amp; 3 &amp; 1 &amp; 1' &amp; 1'' &amp; 1 &amp; 1 &amp; 3 &amp; 3 \\[1mm]&#10;Z &amp; \omega &amp; \omega &amp; \omega &amp; \omega &amp; 1 &amp; \omega &amp; \omega &amp; 1&#10;\end{array}&#10;\end{align*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569" y="1862453"/>
            <a:ext cx="4464284" cy="1142178"/>
          </a:xfrm>
          <a:prstGeom prst="rect">
            <a:avLst/>
          </a:prstGeom>
          <a:noFill/>
        </p:spPr>
      </p:pic>
      <p:pic>
        <p:nvPicPr>
          <p:cNvPr id="5124" name="Picture 4" descr="\begin{align*}&#10;{\cal L} \;&amp;=\; (y_1\bar e_1\ell\phi'&#10;  +y_2\bar e_2\ell\phi'+y_3\bar e_3\ell\phi') h \\[2mm]&#10;  &amp;\qquad\quad&#10;  +f_1\phi\overline{\ell^c}\ell h^2 +f_2\eta\overline{\ell^c}\ell h^2&#10;\end{align*}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0600" y="2171633"/>
            <a:ext cx="3426990" cy="706326"/>
          </a:xfrm>
          <a:prstGeom prst="rect">
            <a:avLst/>
          </a:prstGeom>
          <a:noFill/>
        </p:spPr>
      </p:pic>
      <p:sp>
        <p:nvSpPr>
          <p:cNvPr id="17" name="角丸四角形 16"/>
          <p:cNvSpPr/>
          <p:nvPr/>
        </p:nvSpPr>
        <p:spPr>
          <a:xfrm>
            <a:off x="957833" y="3583209"/>
            <a:ext cx="1827068" cy="642778"/>
          </a:xfrm>
          <a:prstGeom prst="roundRect">
            <a:avLst/>
          </a:prstGeom>
          <a:solidFill>
            <a:schemeClr val="bg2">
              <a:lumMod val="90000"/>
              <a:alpha val="30000"/>
            </a:schemeClr>
          </a:solidFill>
          <a:ln w="254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コンテンツ プレースホルダ 1"/>
          <p:cNvSpPr txBox="1">
            <a:spLocks/>
          </p:cNvSpPr>
          <p:nvPr/>
        </p:nvSpPr>
        <p:spPr>
          <a:xfrm>
            <a:off x="992007" y="3590492"/>
            <a:ext cx="1821469" cy="643467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境界条件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下矢印 20"/>
          <p:cNvSpPr/>
          <p:nvPr/>
        </p:nvSpPr>
        <p:spPr>
          <a:xfrm rot="16200000">
            <a:off x="4355567" y="4712341"/>
            <a:ext cx="276988" cy="478129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10" descr="\begin{align*}&#10;\textcolor[rgb]{1,0,0.4}{T^2\!/Z_3}&#10;\end{align*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80124" y="1367365"/>
            <a:ext cx="468254" cy="215764"/>
          </a:xfrm>
          <a:prstGeom prst="rect">
            <a:avLst/>
          </a:prstGeom>
          <a:noFill/>
        </p:spPr>
      </p:pic>
      <p:sp>
        <p:nvSpPr>
          <p:cNvPr id="19" name="左中かっこ 18"/>
          <p:cNvSpPr/>
          <p:nvPr/>
        </p:nvSpPr>
        <p:spPr>
          <a:xfrm rot="5400000">
            <a:off x="2490574" y="301738"/>
            <a:ext cx="281916" cy="2658925"/>
          </a:xfrm>
          <a:prstGeom prst="leftBrace">
            <a:avLst>
              <a:gd name="adj1" fmla="val 46403"/>
              <a:gd name="adj2" fmla="val 50000"/>
            </a:avLst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92363" y="1470390"/>
            <a:ext cx="72327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smtClean="0"/>
              <a:t>４次元</a:t>
            </a:r>
            <a:endParaRPr kumimoji="1" lang="ja-JP" altLang="en-US" sz="1400"/>
          </a:p>
        </p:txBody>
      </p:sp>
      <p:pic>
        <p:nvPicPr>
          <p:cNvPr id="7170" name="Picture 2" descr="\begin{align*}&#10;\phi(-z) \,=\, P\,\phi(z) 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32825" y="4553026"/>
            <a:ext cx="2059522" cy="290174"/>
          </a:xfrm>
          <a:prstGeom prst="rect">
            <a:avLst/>
          </a:prstGeom>
          <a:noFill/>
        </p:spPr>
      </p:pic>
      <p:pic>
        <p:nvPicPr>
          <p:cNvPr id="7172" name="Picture 4" descr="\begin{align*}&#10;\phi'(\omega z') \,=\, R\,\phi'(z')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98851" y="5025546"/>
            <a:ext cx="2349696" cy="311406"/>
          </a:xfrm>
          <a:prstGeom prst="rect">
            <a:avLst/>
          </a:prstGeom>
          <a:noFill/>
        </p:spPr>
      </p:pic>
      <p:pic>
        <p:nvPicPr>
          <p:cNvPr id="7178" name="Picture 10" descr="\begin{align*}&#10;\langle\phi'\rangle \,=\, v'(1,\,1,\,1)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06110" y="5018443"/>
            <a:ext cx="2186916" cy="311406"/>
          </a:xfrm>
          <a:prstGeom prst="rect">
            <a:avLst/>
          </a:prstGeom>
          <a:noFill/>
        </p:spPr>
      </p:pic>
      <p:pic>
        <p:nvPicPr>
          <p:cNvPr id="7184" name="Picture 16" descr="\begin{align*}&#10;M_e \,\propto\, \begin{pmatrix}&#10;  y_1 &amp; y_1 &amp; y_1 \\&#10;  y_2 &amp; \!\!\omega^2 y_2\!\! &amp; \omega y_2 \\&#10;  y_3 &amp; \omega y_3 &amp; \!\omega^2 y_3&#10;  \end{pmatrix} \qquad&#10;M_\nu \,\propto\, \begin{pmatrix}&#10;  f_2\eta &amp; &amp; \\&#10;  &amp; \!\!\!f_2\eta &amp; \!f_1v \\&#10;  &amp; \!\!\!f_1v &amp; \!f_2\eta&#10;\end{pmatrix}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31286" y="6057015"/>
            <a:ext cx="4287403" cy="653568"/>
          </a:xfrm>
          <a:prstGeom prst="rect">
            <a:avLst/>
          </a:prstGeom>
          <a:noFill/>
        </p:spPr>
      </p:pic>
      <p:pic>
        <p:nvPicPr>
          <p:cNvPr id="7190" name="Picture 22" descr="\begin{align*}&#10;\langle\phi\rangle \,\,=\&gt; v\,(1,\,0,\,0)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540165" y="4551593"/>
            <a:ext cx="2143612" cy="291988"/>
          </a:xfrm>
          <a:prstGeom prst="rect">
            <a:avLst/>
          </a:prstGeom>
          <a:noFill/>
        </p:spPr>
      </p:pic>
      <p:sp>
        <p:nvSpPr>
          <p:cNvPr id="23" name="テキスト ボックス 22"/>
          <p:cNvSpPr txBox="1"/>
          <p:nvPr/>
        </p:nvSpPr>
        <p:spPr>
          <a:xfrm>
            <a:off x="1170033" y="619055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smtClean="0"/>
              <a:t>質量行列は</a:t>
            </a:r>
            <a:endParaRPr kumimoji="1" lang="ja-JP" altLang="en-US" sz="1600"/>
          </a:p>
        </p:txBody>
      </p:sp>
      <p:sp>
        <p:nvSpPr>
          <p:cNvPr id="24" name="正方形/長方形 23"/>
          <p:cNvSpPr/>
          <p:nvPr/>
        </p:nvSpPr>
        <p:spPr>
          <a:xfrm>
            <a:off x="8131077" y="4714884"/>
            <a:ext cx="989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unique</a:t>
            </a:r>
            <a:endParaRPr lang="ja-JP" altLang="en-US" sz="2000"/>
          </a:p>
        </p:txBody>
      </p:sp>
      <p:pic>
        <p:nvPicPr>
          <p:cNvPr id="9218" name="Picture 2" descr="\begin{align*}&#10;(\omega^3=1)&#10;\end{align*}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108986" y="3213487"/>
            <a:ext cx="888129" cy="283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0480" y="429490"/>
            <a:ext cx="6036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smtClean="0">
                <a:latin typeface="+mn-ea"/>
              </a:rPr>
              <a:t>(</a:t>
            </a:r>
            <a:r>
              <a:rPr lang="en-US" altLang="ja-JP" sz="2000" smtClean="0">
                <a:ea typeface="Gulim" pitchFamily="34" charset="-127"/>
              </a:rPr>
              <a:t>cf.</a:t>
            </a:r>
            <a:r>
              <a:rPr lang="en-US" altLang="ja-JP" sz="2000" smtClean="0">
                <a:latin typeface="+mn-ea"/>
              </a:rPr>
              <a:t>)</a:t>
            </a:r>
            <a:r>
              <a:rPr lang="en-US" altLang="ja-JP" sz="3200" smtClean="0">
                <a:latin typeface="+mn-ea"/>
              </a:rPr>
              <a:t> 4</a:t>
            </a:r>
            <a:r>
              <a:rPr lang="ja-JP" altLang="en-US" sz="3200" smtClean="0"/>
              <a:t>次元モデルのポテンシャル</a:t>
            </a:r>
            <a:endParaRPr kumimoji="1" lang="ja-JP" altLang="en-US" sz="3200"/>
          </a:p>
        </p:txBody>
      </p:sp>
      <p:pic>
        <p:nvPicPr>
          <p:cNvPr id="23" name="Picture 4" descr="\begin{align*}&#10;\begin{tabular}{c|c|c|c|c|c|c|c|c|}&#10;&amp; $h_{u,d}$ &amp; $\varphi_T$ &amp; $\varphi_S$ &amp; $\;\xi\;$ &amp; $\;\tilde{\xi}\;$ &amp; &#10;$\varphi_0^T$ &amp; $\varphi_0^S$ &amp; $\xi_0$ \\[1mm] \hline&#10;$A_4$ &amp; $1$ &amp; $3$ &amp; $3$ &amp; $1$ &amp; $1$ &amp; $3$ &amp; $3$ &amp; $1$ \\ \hline&#10;$Z_3$ &amp; $1$ &amp; $1$ &amp; $\omega$ &amp; $\omega$ &amp; $\omega$ &amp; $1$ &amp; $\omega$ &amp; $\omega$ \\ \hline&#10;$U(1)_R$ &amp; $0$ &amp; $0$ &amp; $0$ &amp; $0$ &amp; $0$ &amp; $2$ &amp; $2$ &amp; $2$ \\&#10;\end{tabular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7307" y="2573268"/>
            <a:ext cx="5372497" cy="1221022"/>
          </a:xfrm>
          <a:prstGeom prst="rect">
            <a:avLst/>
          </a:prstGeom>
          <a:noFill/>
        </p:spPr>
      </p:pic>
      <p:pic>
        <p:nvPicPr>
          <p:cNvPr id="24" name="Picture 8" descr="\begin{align*}&#10;W &amp;\;=\; M\, \varphi_0^T \varphi_T+ g\,\varphi_0^T \varphi_T\varphi_T &#10;+g_1\varphi_0^S \varphi_S\varphi_S+&#10;g_2\,\tilde{\xi}\varphi_0^S \varphi_S+&#10;g_3\,\xi_0\varphi_S\varphi_S \\[2mm]&#10;&amp; \qquad\qquad &#10;+g_4\,\xi_0 \xi^2+&#10;g_5\,\xi_0 \xi \tilde{\xi}+&#10;g_6\,\xi_0 \tilde{\xi}^2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25746" y="4254444"/>
            <a:ext cx="6858198" cy="797860"/>
          </a:xfrm>
          <a:prstGeom prst="rect">
            <a:avLst/>
          </a:prstGeom>
          <a:noFill/>
        </p:spPr>
      </p:pic>
      <p:pic>
        <p:nvPicPr>
          <p:cNvPr id="22534" name="Picture 6" descr="\begin{align*}&#10;V \,=\, \sum_i\left\vert\frac{\partial W}{\partial \phi_i}\right\vert^2&#10;+m_i^2 \vert \phi_i\vert^2+\cdots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5766" y="5349595"/>
            <a:ext cx="3041105" cy="629377"/>
          </a:xfrm>
          <a:prstGeom prst="rect">
            <a:avLst/>
          </a:prstGeom>
          <a:noFill/>
        </p:spPr>
      </p:pic>
      <p:sp>
        <p:nvSpPr>
          <p:cNvPr id="27" name="正方形/長方形 26"/>
          <p:cNvSpPr/>
          <p:nvPr/>
        </p:nvSpPr>
        <p:spPr>
          <a:xfrm>
            <a:off x="5768588" y="1357298"/>
            <a:ext cx="3280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latin typeface="Gulim" pitchFamily="34" charset="-127"/>
                <a:ea typeface="Gulim" pitchFamily="34" charset="-127"/>
              </a:rPr>
              <a:t>Altarelli et al.   hep-ph/0512103</a:t>
            </a:r>
            <a:endParaRPr lang="en-US" sz="160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1097" y="1785926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smtClean="0">
                <a:latin typeface="Gulim" pitchFamily="34" charset="-127"/>
                <a:ea typeface="Gulim" pitchFamily="34" charset="-127"/>
              </a:rPr>
              <a:t>MSSM </a:t>
            </a:r>
            <a:r>
              <a:rPr kumimoji="1" lang="ja-JP" altLang="en-US" sz="2000" smtClean="0">
                <a:latin typeface="+mn-ea"/>
              </a:rPr>
              <a:t>に加えて</a:t>
            </a:r>
            <a:r>
              <a:rPr kumimoji="1" lang="en-US" altLang="ja-JP" sz="2000" smtClean="0">
                <a:latin typeface="+mn-ea"/>
              </a:rPr>
              <a:t>…</a:t>
            </a:r>
            <a:endParaRPr kumimoji="1" lang="ja-JP" altLang="en-US" sz="2000">
              <a:latin typeface="+mn-ea"/>
            </a:endParaRPr>
          </a:p>
        </p:txBody>
      </p:sp>
      <p:sp>
        <p:nvSpPr>
          <p:cNvPr id="9" name="下矢印 8"/>
          <p:cNvSpPr/>
          <p:nvPr/>
        </p:nvSpPr>
        <p:spPr>
          <a:xfrm rot="16200000">
            <a:off x="4617554" y="5893413"/>
            <a:ext cx="276988" cy="478129"/>
          </a:xfrm>
          <a:prstGeom prst="downArrow">
            <a:avLst>
              <a:gd name="adj1" fmla="val 45006"/>
              <a:gd name="adj2" fmla="val 59480"/>
            </a:avLst>
          </a:prstGeom>
          <a:solidFill>
            <a:schemeClr val="accent1">
              <a:alpha val="69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2" name="Picture 2" descr="\begin{align*}&#10;\varphi_T \,=\, (v_T,0,0) 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25087" y="5789898"/>
            <a:ext cx="1803774" cy="270897"/>
          </a:xfrm>
          <a:prstGeom prst="rect">
            <a:avLst/>
          </a:prstGeom>
          <a:noFill/>
        </p:spPr>
      </p:pic>
      <p:pic>
        <p:nvPicPr>
          <p:cNvPr id="5124" name="Picture 4" descr="\begin{align*}&#10;\varphi_S\,=\,(v_S,v_S,v_S)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28379" y="6191703"/>
            <a:ext cx="2087885" cy="270897"/>
          </a:xfrm>
          <a:prstGeom prst="rect">
            <a:avLst/>
          </a:prstGeom>
          <a:noFill/>
        </p:spPr>
      </p:pic>
      <p:sp>
        <p:nvSpPr>
          <p:cNvPr id="12" name="角丸四角形 11"/>
          <p:cNvSpPr/>
          <p:nvPr/>
        </p:nvSpPr>
        <p:spPr>
          <a:xfrm>
            <a:off x="5215571" y="5671426"/>
            <a:ext cx="2642577" cy="900846"/>
          </a:xfrm>
          <a:prstGeom prst="roundRect">
            <a:avLst/>
          </a:prstGeom>
          <a:noFill/>
          <a:ln w="25400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/>
          <p:cNvSpPr/>
          <p:nvPr/>
        </p:nvSpPr>
        <p:spPr>
          <a:xfrm rot="5400000">
            <a:off x="5221947" y="437787"/>
            <a:ext cx="357191" cy="3683657"/>
          </a:xfrm>
          <a:prstGeom prst="leftBrace">
            <a:avLst>
              <a:gd name="adj1" fmla="val 71767"/>
              <a:gd name="adj2" fmla="val 50000"/>
            </a:avLst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96527" y="2070288"/>
            <a:ext cx="16289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solidFill>
                  <a:schemeClr val="accent2"/>
                </a:solidFill>
                <a:latin typeface="Gulim" pitchFamily="34" charset="-127"/>
                <a:ea typeface="Gulim" pitchFamily="34" charset="-127"/>
              </a:rPr>
              <a:t> extra scalars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noFill/>
        <a:ln w="28575" cmpd="sng">
          <a:solidFill>
            <a:schemeClr val="tx1"/>
          </a:solidFill>
        </a:ln>
      </a:spPr>
      <a:bodyPr wrap="none"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1976</TotalTime>
  <Words>1284</Words>
  <PresentationFormat>画面に合わせる (4:3)</PresentationFormat>
  <Paragraphs>248</Paragraphs>
  <Slides>11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モジュール</vt:lpstr>
      <vt:lpstr>Flavor Symmetry Breaking  on Orbifolds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I</cp:lastModifiedBy>
  <cp:revision>217</cp:revision>
  <dcterms:modified xsi:type="dcterms:W3CDTF">2010-01-20T06:21:55Z</dcterms:modified>
</cp:coreProperties>
</file>