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83" r:id="rId6"/>
    <p:sldId id="259" r:id="rId7"/>
    <p:sldId id="260" r:id="rId8"/>
    <p:sldId id="284" r:id="rId9"/>
    <p:sldId id="278" r:id="rId10"/>
    <p:sldId id="261" r:id="rId11"/>
    <p:sldId id="262" r:id="rId12"/>
    <p:sldId id="263" r:id="rId13"/>
    <p:sldId id="279" r:id="rId14"/>
    <p:sldId id="264" r:id="rId15"/>
    <p:sldId id="265" r:id="rId16"/>
    <p:sldId id="266" r:id="rId17"/>
    <p:sldId id="267" r:id="rId18"/>
    <p:sldId id="280" r:id="rId19"/>
    <p:sldId id="289" r:id="rId20"/>
    <p:sldId id="287" r:id="rId21"/>
    <p:sldId id="270" r:id="rId22"/>
    <p:sldId id="272" r:id="rId23"/>
    <p:sldId id="271" r:id="rId24"/>
    <p:sldId id="273" r:id="rId25"/>
    <p:sldId id="274" r:id="rId26"/>
    <p:sldId id="275" r:id="rId27"/>
    <p:sldId id="277" r:id="rId28"/>
    <p:sldId id="286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4660"/>
  </p:normalViewPr>
  <p:slideViewPr>
    <p:cSldViewPr>
      <p:cViewPr varScale="1">
        <p:scale>
          <a:sx n="69" d="100"/>
          <a:sy n="69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グループ化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A08A0C-0D59-4B0C-B445-41C407AF75CB}" type="datetimeFigureOut">
              <a:rPr kumimoji="1" lang="ja-JP" altLang="en-US" smtClean="0"/>
              <a:pPr/>
              <a:t>2010/1/20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B65251A-FAFB-4E17-8AFA-B961A275704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0034" y="164305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Productions of second </a:t>
            </a:r>
            <a:r>
              <a:rPr lang="en-US" altLang="ja-JP" sz="2800" dirty="0" err="1" smtClean="0">
                <a:effectLst>
                  <a:reflection blurRad="6350" stA="55000" endA="300" endPos="45500" dir="5400000" sy="-100000" algn="bl" rotWithShape="0"/>
                </a:effectLst>
              </a:rPr>
              <a:t>Kaluza</a:t>
            </a:r>
            <a:r>
              <a:rPr lang="en-US" altLang="ja-JP" sz="2800" dirty="0" smtClean="0">
                <a:effectLst>
                  <a:reflection blurRad="6350" stA="55000" endA="300" endPos="45500" dir="5400000" sy="-100000" algn="bl" rotWithShape="0"/>
                </a:effectLst>
              </a:rPr>
              <a:t>-Klein gauge bosons in the minimal universal extra dimension model at LHC</a:t>
            </a:r>
            <a:endParaRPr lang="ja-JP" altLang="en-US" sz="2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サブタイトル 4"/>
          <p:cNvSpPr>
            <a:spLocks noGrp="1"/>
          </p:cNvSpPr>
          <p:nvPr>
            <p:ph type="subTitle" idx="1"/>
          </p:nvPr>
        </p:nvSpPr>
        <p:spPr>
          <a:xfrm>
            <a:off x="642910" y="3500438"/>
            <a:ext cx="7286676" cy="2000264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Masato Yamanaka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(Tokyo university, ICRR)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Collaborators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Shigeki Matsumoto      Joe Sato      Masato </a:t>
            </a:r>
            <a:r>
              <a:rPr lang="en-US" altLang="ja-JP" sz="2400" dirty="0" err="1" smtClean="0"/>
              <a:t>Senami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43306" y="6215082"/>
            <a:ext cx="550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PHYSICAL </a:t>
            </a:r>
            <a:r>
              <a:rPr lang="en-US" altLang="ja-JP" sz="2400" dirty="0" smtClean="0"/>
              <a:t>REVIEW D 80, 056006 (2009</a:t>
            </a:r>
            <a:r>
              <a:rPr lang="en-US" altLang="ja-JP" sz="2400" dirty="0" smtClean="0"/>
              <a:t>)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643174" y="228599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and        production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4" name="フローチャート : 照合 3"/>
          <p:cNvSpPr/>
          <p:nvPr/>
        </p:nvSpPr>
        <p:spPr>
          <a:xfrm>
            <a:off x="2428860" y="3214686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フローチャート : 照合 5"/>
          <p:cNvSpPr/>
          <p:nvPr/>
        </p:nvSpPr>
        <p:spPr>
          <a:xfrm>
            <a:off x="2428860" y="3962103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14612" y="307181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KK number violating operator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14612" y="385762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Production process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3108" y="221455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Symbol" pitchFamily="18" charset="2"/>
              </a:rPr>
              <a:t>g</a:t>
            </a:r>
            <a:endParaRPr kumimoji="1" lang="ja-JP" altLang="en-US" sz="3200" dirty="0">
              <a:latin typeface="Symbol" pitchFamily="18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85984" y="228599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57554" y="2285992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Z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71868" y="228599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298" y="285728"/>
            <a:ext cx="5487856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072074"/>
            <a:ext cx="5429288" cy="1177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2090712" y="2430452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090712" y="2963852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39823" y="249231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(2)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59049" y="2071678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(0)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25707" y="3417877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(0)</a:t>
            </a:r>
          </a:p>
        </p:txBody>
      </p:sp>
      <p:sp>
        <p:nvSpPr>
          <p:cNvPr id="9" name="Oval 8" descr="右上がり対角線 (太)"/>
          <p:cNvSpPr>
            <a:spLocks noChangeArrowheads="1"/>
          </p:cNvSpPr>
          <p:nvPr/>
        </p:nvSpPr>
        <p:spPr bwMode="auto">
          <a:xfrm>
            <a:off x="1909737" y="2787640"/>
            <a:ext cx="358775" cy="3587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14562" y="2098665"/>
            <a:ext cx="50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/>
              <a:t>f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12974" y="3462327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/>
              <a:t>f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484412" y="2182802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044549" y="2528824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/>
              <a:t>V</a:t>
            </a:r>
          </a:p>
        </p:txBody>
      </p:sp>
      <p:grpSp>
        <p:nvGrpSpPr>
          <p:cNvPr id="14" name="Group 29"/>
          <p:cNvGrpSpPr>
            <a:grpSpLocks/>
          </p:cNvGrpSpPr>
          <p:nvPr/>
        </p:nvGrpSpPr>
        <p:grpSpPr bwMode="auto">
          <a:xfrm rot="10800000" flipV="1">
            <a:off x="785787" y="2913052"/>
            <a:ext cx="1152525" cy="217488"/>
            <a:chOff x="1474" y="2976"/>
            <a:chExt cx="1269" cy="273"/>
          </a:xfrm>
        </p:grpSpPr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562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 flipV="1">
              <a:off x="2381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837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2200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1474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 flipV="1">
              <a:off x="2019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 flipV="1">
              <a:off x="1655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428596" y="214290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KK number </a:t>
            </a:r>
            <a:br>
              <a:rPr lang="en-US" altLang="ja-JP" sz="2400" u="sng" dirty="0" smtClean="0"/>
            </a:br>
            <a:r>
              <a:rPr lang="en-US" altLang="ja-JP" sz="2400" u="sng" dirty="0" smtClean="0"/>
              <a:t>violating operator</a:t>
            </a:r>
            <a:endParaRPr kumimoji="1" lang="ja-JP" altLang="en-US" sz="2400" u="sng" dirty="0"/>
          </a:p>
        </p:txBody>
      </p:sp>
      <p:cxnSp>
        <p:nvCxnSpPr>
          <p:cNvPr id="23" name="直線矢印コネクタ 22"/>
          <p:cNvCxnSpPr/>
          <p:nvPr/>
        </p:nvCxnSpPr>
        <p:spPr>
          <a:xfrm rot="5400000">
            <a:off x="1285852" y="3767126"/>
            <a:ext cx="1285884" cy="28575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14348" y="462438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All l</a:t>
            </a:r>
            <a:r>
              <a:rPr kumimoji="1" lang="en-US" altLang="ja-JP" sz="2400" dirty="0" smtClean="0"/>
              <a:t>oop diagrams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43306" y="4304892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KK number violating vertices </a:t>
            </a:r>
            <a:r>
              <a:rPr lang="en-US" altLang="ja-JP" sz="2000" dirty="0"/>
              <a:t>(</a:t>
            </a:r>
            <a:r>
              <a:rPr kumimoji="1" lang="en-US" altLang="ja-JP" sz="2000" dirty="0" smtClean="0"/>
              <a:t>gauge interaction)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71868" y="6274378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KK number violating vertices (Yukawa interaction)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379" y="4143380"/>
            <a:ext cx="3782800" cy="714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178" y="3957979"/>
            <a:ext cx="3924382" cy="175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929330"/>
            <a:ext cx="814508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131" y="5182946"/>
            <a:ext cx="3056595" cy="389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対角する 2 つの角を切り取った四角形 40"/>
          <p:cNvSpPr/>
          <p:nvPr/>
        </p:nvSpPr>
        <p:spPr>
          <a:xfrm>
            <a:off x="642910" y="428604"/>
            <a:ext cx="8215370" cy="3071834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41" y="2500306"/>
            <a:ext cx="7929601" cy="836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テキスト ボックス 42"/>
          <p:cNvSpPr txBox="1"/>
          <p:nvPr/>
        </p:nvSpPr>
        <p:spPr>
          <a:xfrm>
            <a:off x="857224" y="967071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chemeClr val="bg1"/>
                </a:solidFill>
              </a:rPr>
              <a:t>KK number violating operator</a:t>
            </a:r>
            <a:endParaRPr kumimoji="1" lang="ja-JP" altLang="en-US" sz="2400" u="sng" dirty="0">
              <a:solidFill>
                <a:schemeClr val="bg1"/>
              </a:solidFill>
            </a:endParaRPr>
          </a:p>
        </p:txBody>
      </p:sp>
      <p:sp>
        <p:nvSpPr>
          <p:cNvPr id="44" name="Line 3"/>
          <p:cNvSpPr>
            <a:spLocks noChangeShapeType="1"/>
          </p:cNvSpPr>
          <p:nvPr/>
        </p:nvSpPr>
        <p:spPr bwMode="auto">
          <a:xfrm flipV="1">
            <a:off x="6565897" y="787378"/>
            <a:ext cx="76200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6565897" y="1320778"/>
            <a:ext cx="76200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715008" y="849237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034234" y="428604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(0)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000892" y="1774803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(0)</a:t>
            </a:r>
          </a:p>
        </p:txBody>
      </p:sp>
      <p:sp>
        <p:nvSpPr>
          <p:cNvPr id="49" name="Oval 8" descr="右上がり対角線 (太)"/>
          <p:cNvSpPr>
            <a:spLocks noChangeArrowheads="1"/>
          </p:cNvSpPr>
          <p:nvPr/>
        </p:nvSpPr>
        <p:spPr bwMode="auto">
          <a:xfrm>
            <a:off x="6384922" y="1144566"/>
            <a:ext cx="358775" cy="3587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6889747" y="455591"/>
            <a:ext cx="50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888159" y="1819253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>
            <a:off x="6959597" y="539728"/>
            <a:ext cx="2159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519734" y="88575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>
                <a:solidFill>
                  <a:schemeClr val="bg1"/>
                </a:solidFill>
              </a:rPr>
              <a:t>V</a:t>
            </a:r>
          </a:p>
        </p:txBody>
      </p:sp>
      <p:grpSp>
        <p:nvGrpSpPr>
          <p:cNvPr id="54" name="Group 29"/>
          <p:cNvGrpSpPr>
            <a:grpSpLocks/>
          </p:cNvGrpSpPr>
          <p:nvPr/>
        </p:nvGrpSpPr>
        <p:grpSpPr bwMode="auto">
          <a:xfrm rot="10800000" flipV="1">
            <a:off x="5260972" y="1269978"/>
            <a:ext cx="1152525" cy="217488"/>
            <a:chOff x="1474" y="2976"/>
            <a:chExt cx="1269" cy="273"/>
          </a:xfrm>
        </p:grpSpPr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2562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 flipV="1">
              <a:off x="2381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1837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3"/>
            <p:cNvSpPr>
              <a:spLocks/>
            </p:cNvSpPr>
            <p:nvPr/>
          </p:nvSpPr>
          <p:spPr bwMode="auto">
            <a:xfrm>
              <a:off x="2200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1474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 flipV="1">
              <a:off x="2019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 flipV="1">
              <a:off x="1655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対角する 2 つの角を切り取った四角形 40"/>
          <p:cNvSpPr/>
          <p:nvPr/>
        </p:nvSpPr>
        <p:spPr>
          <a:xfrm>
            <a:off x="642910" y="428604"/>
            <a:ext cx="8215370" cy="3071834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41" y="2500306"/>
            <a:ext cx="7929601" cy="836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テキスト ボックス 42"/>
          <p:cNvSpPr txBox="1"/>
          <p:nvPr/>
        </p:nvSpPr>
        <p:spPr>
          <a:xfrm>
            <a:off x="857224" y="967071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chemeClr val="bg1"/>
                </a:solidFill>
              </a:rPr>
              <a:t>KK number violating operator</a:t>
            </a:r>
            <a:endParaRPr kumimoji="1" lang="ja-JP" altLang="en-US" sz="2400" u="sng" dirty="0">
              <a:solidFill>
                <a:schemeClr val="bg1"/>
              </a:solidFill>
            </a:endParaRPr>
          </a:p>
        </p:txBody>
      </p:sp>
      <p:sp>
        <p:nvSpPr>
          <p:cNvPr id="44" name="Line 3"/>
          <p:cNvSpPr>
            <a:spLocks noChangeShapeType="1"/>
          </p:cNvSpPr>
          <p:nvPr/>
        </p:nvSpPr>
        <p:spPr bwMode="auto">
          <a:xfrm flipV="1">
            <a:off x="6565897" y="787378"/>
            <a:ext cx="76200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6565897" y="1320778"/>
            <a:ext cx="76200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715008" y="849237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034234" y="428604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(0)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000892" y="1774803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(0)</a:t>
            </a:r>
          </a:p>
        </p:txBody>
      </p:sp>
      <p:sp>
        <p:nvSpPr>
          <p:cNvPr id="49" name="Oval 8" descr="右上がり対角線 (太)"/>
          <p:cNvSpPr>
            <a:spLocks noChangeArrowheads="1"/>
          </p:cNvSpPr>
          <p:nvPr/>
        </p:nvSpPr>
        <p:spPr bwMode="auto">
          <a:xfrm>
            <a:off x="6384922" y="1144566"/>
            <a:ext cx="358775" cy="3587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6889747" y="455591"/>
            <a:ext cx="50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6888159" y="1819253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52" name="Line 11"/>
          <p:cNvSpPr>
            <a:spLocks noChangeShapeType="1"/>
          </p:cNvSpPr>
          <p:nvPr/>
        </p:nvSpPr>
        <p:spPr bwMode="auto">
          <a:xfrm>
            <a:off x="6959597" y="539728"/>
            <a:ext cx="2159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519734" y="885750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>
                <a:solidFill>
                  <a:schemeClr val="bg1"/>
                </a:solidFill>
              </a:rPr>
              <a:t>V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 rot="10800000" flipV="1">
            <a:off x="5260972" y="1269978"/>
            <a:ext cx="1152525" cy="217488"/>
            <a:chOff x="1474" y="2976"/>
            <a:chExt cx="1269" cy="273"/>
          </a:xfrm>
        </p:grpSpPr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2562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 flipV="1">
              <a:off x="2381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1837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3"/>
            <p:cNvSpPr>
              <a:spLocks/>
            </p:cNvSpPr>
            <p:nvPr/>
          </p:nvSpPr>
          <p:spPr bwMode="auto">
            <a:xfrm>
              <a:off x="2200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1474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 flipV="1">
              <a:off x="2019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36"/>
            <p:cNvSpPr>
              <a:spLocks/>
            </p:cNvSpPr>
            <p:nvPr/>
          </p:nvSpPr>
          <p:spPr bwMode="auto">
            <a:xfrm flipV="1">
              <a:off x="1655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7" name="フローチャート : 照合 26"/>
          <p:cNvSpPr/>
          <p:nvPr/>
        </p:nvSpPr>
        <p:spPr>
          <a:xfrm>
            <a:off x="1285852" y="5681979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フローチャート : 照合 27"/>
          <p:cNvSpPr/>
          <p:nvPr/>
        </p:nvSpPr>
        <p:spPr>
          <a:xfrm>
            <a:off x="1285852" y="5015883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28662" y="41970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Significant advantages of the operator</a:t>
            </a:r>
            <a:endParaRPr kumimoji="1" lang="ja-JP" altLang="en-US" sz="2400" u="sng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71604" y="5539103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Production of      , Z    without kinematic suppression</a:t>
            </a:r>
            <a:endParaRPr kumimoji="1" lang="ja-JP" altLang="en-US" sz="2400" dirty="0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357554" y="5444511"/>
            <a:ext cx="903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Symbol" pitchFamily="18" charset="2"/>
              </a:rPr>
              <a:t>g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500430" y="5539103"/>
            <a:ext cx="60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(2)</a:t>
            </a: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929058" y="5539103"/>
            <a:ext cx="60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(2)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571604" y="491140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Clean mass reconstruction</a:t>
            </a:r>
            <a:r>
              <a:rPr kumimoji="1" lang="en-US" altLang="ja-JP" sz="2400" dirty="0" smtClean="0"/>
              <a:t> of        and Z</a:t>
            </a:r>
            <a:endParaRPr kumimoji="1" lang="ja-JP" altLang="en-US" sz="2400" dirty="0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5311787" y="4801569"/>
            <a:ext cx="903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Symbol" pitchFamily="18" charset="2"/>
              </a:rPr>
              <a:t>g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54663" y="4896161"/>
            <a:ext cx="60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(2)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6399229" y="4896161"/>
            <a:ext cx="60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7" y="142854"/>
            <a:ext cx="4860900" cy="3000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テキスト ボックス 2"/>
          <p:cNvSpPr txBox="1"/>
          <p:nvPr/>
        </p:nvSpPr>
        <p:spPr>
          <a:xfrm>
            <a:off x="5500694" y="35716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Production through </a:t>
            </a:r>
            <a:br>
              <a:rPr lang="en-US" altLang="ja-JP" sz="2400" u="sng" dirty="0" smtClean="0"/>
            </a:br>
            <a:r>
              <a:rPr lang="en-US" altLang="ja-JP" sz="2400" u="sng" dirty="0" smtClean="0"/>
              <a:t>the KK number </a:t>
            </a:r>
            <a:br>
              <a:rPr lang="en-US" altLang="ja-JP" sz="2400" u="sng" dirty="0" smtClean="0"/>
            </a:br>
            <a:r>
              <a:rPr lang="en-US" altLang="ja-JP" sz="2400" u="sng" dirty="0" smtClean="0"/>
              <a:t>conserving processes </a:t>
            </a:r>
            <a:endParaRPr kumimoji="1" lang="ja-JP" altLang="en-US" sz="24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" y="3471766"/>
            <a:ext cx="5574366" cy="3243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テキスト ボックス 5"/>
          <p:cNvSpPr txBox="1"/>
          <p:nvPr/>
        </p:nvSpPr>
        <p:spPr>
          <a:xfrm>
            <a:off x="5643602" y="207167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Advantage 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43602" y="246726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29354" y="242886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No loop suppression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43602" y="3824591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Disa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dvantage 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43602" y="428625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29354" y="4286256"/>
            <a:ext cx="3214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Kinematic suppression due to pair production </a:t>
            </a:r>
            <a:br>
              <a:rPr lang="en-US" altLang="ja-JP" sz="2400" dirty="0" smtClean="0"/>
            </a:br>
            <a:r>
              <a:rPr lang="en-US" altLang="ja-JP" sz="2400" dirty="0" smtClean="0"/>
              <a:t>of second KK particles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286380" y="228407"/>
            <a:ext cx="385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Production through the KK number violating processes</a:t>
            </a:r>
            <a:endParaRPr kumimoji="1" lang="ja-JP" altLang="en-US" sz="2400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85794"/>
            <a:ext cx="507890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4143380"/>
            <a:ext cx="686321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テキスト ボックス 5"/>
          <p:cNvSpPr txBox="1"/>
          <p:nvPr/>
        </p:nvSpPr>
        <p:spPr>
          <a:xfrm>
            <a:off x="5500694" y="142873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Advantage 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0694" y="1824327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86446" y="178592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Evading the phase </a:t>
            </a:r>
            <a:br>
              <a:rPr lang="en-US" altLang="ja-JP" sz="2400" dirty="0" smtClean="0"/>
            </a:br>
            <a:r>
              <a:rPr lang="en-US" altLang="ja-JP" sz="2400" dirty="0" smtClean="0"/>
              <a:t>space suppression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0694" y="2967335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Disa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dvantage 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0694" y="3467401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86446" y="3467401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Loop factor suppression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43240" y="285749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Numerical result 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978578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テキスト ボックス 2"/>
          <p:cNvSpPr txBox="1"/>
          <p:nvPr/>
        </p:nvSpPr>
        <p:spPr>
          <a:xfrm>
            <a:off x="642910" y="181253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Total production rate</a:t>
            </a:r>
            <a:endParaRPr kumimoji="1" lang="ja-JP" altLang="en-US" sz="24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1538" y="5608282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For integrated luminosity 100 </a:t>
            </a:r>
            <a:r>
              <a:rPr kumimoji="1" lang="en-US" altLang="ja-JP" sz="2400" dirty="0" err="1" smtClean="0"/>
              <a:t>fb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14942" y="550070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</a:t>
            </a:r>
            <a:endParaRPr kumimoji="1" lang="ja-JP" altLang="en-US" sz="20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5143504" y="5715016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571604" y="6218187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</a:t>
            </a:r>
            <a:r>
              <a:rPr kumimoji="1" lang="en-US" altLang="ja-JP" sz="2400" dirty="0" smtClean="0"/>
              <a:t>roduction </a:t>
            </a:r>
            <a:endParaRPr kumimoji="1" lang="ja-JP" altLang="en-US" sz="240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142976" y="6108348"/>
            <a:ext cx="903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Symbol" pitchFamily="18" charset="2"/>
              </a:rPr>
              <a:t>g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285852" y="6202940"/>
            <a:ext cx="60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(2)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57554" y="619192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10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14810" y="619192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10</a:t>
            </a:r>
            <a:endParaRPr kumimoji="1" lang="ja-JP" altLang="en-US" sz="28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4071934" y="6477680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714744" y="617978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617978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72066" y="6218187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 For 400 </a:t>
            </a:r>
            <a:r>
              <a:rPr kumimoji="1" lang="en-US" altLang="ja-JP" sz="2400" dirty="0" err="1" smtClean="0"/>
              <a:t>GeV</a:t>
            </a:r>
            <a:r>
              <a:rPr kumimoji="1" lang="en-US" altLang="ja-JP" sz="2400" dirty="0" smtClean="0"/>
              <a:t> – 2000 </a:t>
            </a:r>
            <a:r>
              <a:rPr kumimoji="1" lang="en-US" altLang="ja-JP" sz="2400" dirty="0" err="1" smtClean="0"/>
              <a:t>GeV</a:t>
            </a:r>
            <a:r>
              <a:rPr kumimoji="1" lang="en-US" altLang="ja-JP" sz="2400" dirty="0" smtClean="0"/>
              <a:t> 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34" y="11969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Discussion : significance of each process</a:t>
            </a:r>
            <a:endParaRPr kumimoji="1" lang="ja-JP" altLang="en-US" sz="2400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525" y="857232"/>
            <a:ext cx="5811549" cy="3724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814" y="2597416"/>
            <a:ext cx="3168342" cy="1097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テキスト ボックス 5"/>
          <p:cNvSpPr txBox="1"/>
          <p:nvPr/>
        </p:nvSpPr>
        <p:spPr>
          <a:xfrm>
            <a:off x="928662" y="4714884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(1)  Without kinematic suppression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62" y="5253351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(2)         and        are directly produced</a:t>
            </a:r>
            <a:endParaRPr kumimoji="1" lang="ja-JP" altLang="en-US" sz="2400" dirty="0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409689" y="5143512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Symbol" pitchFamily="18" charset="2"/>
              </a:rPr>
              <a:t>g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52564" y="5214950"/>
            <a:ext cx="60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(2)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98701" y="5253351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Z</a:t>
            </a:r>
            <a:endParaRPr kumimoji="1" lang="ja-JP" altLang="en-US" sz="2400" dirty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541577" y="5231326"/>
            <a:ext cx="60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/>
              <a:t>(2)</a:t>
            </a:r>
          </a:p>
        </p:txBody>
      </p:sp>
      <p:sp>
        <p:nvSpPr>
          <p:cNvPr id="12" name="右矢印 11"/>
          <p:cNvSpPr/>
          <p:nvPr/>
        </p:nvSpPr>
        <p:spPr>
          <a:xfrm>
            <a:off x="1000100" y="6027027"/>
            <a:ext cx="857256" cy="428628"/>
          </a:xfrm>
          <a:prstGeom prst="rightArrow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00232" y="5812713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Large contribution to the total cross section</a:t>
            </a:r>
            <a:r>
              <a:rPr lang="en-US" altLang="ja-JP" sz="2400" dirty="0" smtClean="0"/>
              <a:t>, </a:t>
            </a:r>
            <a:br>
              <a:rPr lang="en-US" altLang="ja-JP" sz="2400" dirty="0" smtClean="0"/>
            </a:br>
            <a:r>
              <a:rPr lang="en-US" altLang="ja-JP" sz="2400" dirty="0" smtClean="0"/>
              <a:t>particularly for large 1/R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785794"/>
            <a:ext cx="5143536" cy="3317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テキスト ボックス 2"/>
          <p:cNvSpPr txBox="1"/>
          <p:nvPr/>
        </p:nvSpPr>
        <p:spPr>
          <a:xfrm>
            <a:off x="642910" y="181253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err="1" smtClean="0"/>
              <a:t>Dilepton</a:t>
            </a:r>
            <a:r>
              <a:rPr lang="en-US" altLang="ja-JP" sz="2400" u="sng" dirty="0" smtClean="0"/>
              <a:t> signal</a:t>
            </a:r>
            <a:endParaRPr kumimoji="1" lang="ja-JP" alt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58977"/>
            <a:ext cx="4286280" cy="3143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519135"/>
            <a:ext cx="6143668" cy="2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357158" y="5026895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For integrated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luminosity 100 </a:t>
            </a:r>
            <a:r>
              <a:rPr kumimoji="1" lang="en-US" altLang="ja-JP" sz="2400" dirty="0" err="1" smtClean="0"/>
              <a:t>fb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71736" y="5243468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</a:t>
            </a:r>
            <a:endParaRPr kumimoji="1" lang="ja-JP" altLang="en-US" sz="20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2500298" y="5457782"/>
            <a:ext cx="1428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785918" y="157161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Introduction </a:t>
            </a:r>
            <a:endParaRPr kumimoji="1" lang="ja-JP" altLang="en-US" sz="3200" dirty="0"/>
          </a:p>
        </p:txBody>
      </p:sp>
      <p:sp>
        <p:nvSpPr>
          <p:cNvPr id="5" name="フローチャート : 照合 4"/>
          <p:cNvSpPr/>
          <p:nvPr/>
        </p:nvSpPr>
        <p:spPr>
          <a:xfrm>
            <a:off x="2000232" y="2500306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フローチャート : 照合 5"/>
          <p:cNvSpPr/>
          <p:nvPr/>
        </p:nvSpPr>
        <p:spPr>
          <a:xfrm>
            <a:off x="2000232" y="4143380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フローチャート : 照合 6"/>
          <p:cNvSpPr/>
          <p:nvPr/>
        </p:nvSpPr>
        <p:spPr>
          <a:xfrm>
            <a:off x="2000232" y="3286124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85984" y="235743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Universal Extra Dimension (UED) model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85984" y="3181649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Model discrimination at LHC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85984" y="4038905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Motivation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 descr="BD1026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922849"/>
            <a:ext cx="2349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BD1026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349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71472" y="214290"/>
            <a:ext cx="215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u="sng" dirty="0"/>
              <a:t>Summary </a:t>
            </a:r>
          </a:p>
        </p:txBody>
      </p:sp>
      <p:pic>
        <p:nvPicPr>
          <p:cNvPr id="30" name="Picture 5" descr="BD1026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12681"/>
            <a:ext cx="2349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63546" y="2185670"/>
            <a:ext cx="5214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          and          are </a:t>
            </a:r>
            <a:r>
              <a:rPr lang="en-US" altLang="ja-JP" sz="2400" dirty="0"/>
              <a:t>the key </a:t>
            </a:r>
            <a:r>
              <a:rPr lang="en-US" altLang="ja-JP" sz="2400" dirty="0" smtClean="0"/>
              <a:t>ingredients </a:t>
            </a:r>
            <a:br>
              <a:rPr lang="en-US" altLang="ja-JP" sz="2400" dirty="0" smtClean="0"/>
            </a:br>
            <a:r>
              <a:rPr lang="en-US" altLang="ja-JP" sz="2400" dirty="0" smtClean="0"/>
              <a:t>  for the discrimination</a:t>
            </a:r>
            <a:endParaRPr lang="en-US" altLang="ja-JP" sz="2400" dirty="0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06422" y="2071678"/>
            <a:ext cx="684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Symbol" pitchFamily="18" charset="2"/>
              </a:rPr>
              <a:t>g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89013" y="2166928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(2)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806554" y="2157517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Z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017697" y="2104715"/>
            <a:ext cx="503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(2)</a:t>
            </a: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 flipV="1">
            <a:off x="7658103" y="2287576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7" name="Line 4"/>
          <p:cNvSpPr>
            <a:spLocks noChangeShapeType="1"/>
          </p:cNvSpPr>
          <p:nvPr/>
        </p:nvSpPr>
        <p:spPr bwMode="auto">
          <a:xfrm>
            <a:off x="7658103" y="2820976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6807214" y="2349435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(2)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8126440" y="192880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(0)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093098" y="327500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(0)</a:t>
            </a:r>
          </a:p>
        </p:txBody>
      </p:sp>
      <p:sp>
        <p:nvSpPr>
          <p:cNvPr id="41" name="Oval 8" descr="右上がり対角線 (太)"/>
          <p:cNvSpPr>
            <a:spLocks noChangeArrowheads="1"/>
          </p:cNvSpPr>
          <p:nvPr/>
        </p:nvSpPr>
        <p:spPr bwMode="auto">
          <a:xfrm>
            <a:off x="7477128" y="2644764"/>
            <a:ext cx="358775" cy="3587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7981953" y="1955789"/>
            <a:ext cx="50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/>
              <a:t>f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7980365" y="3319451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/>
              <a:t>f</a:t>
            </a: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8051803" y="2039926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611940" y="2385948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/>
              <a:t>V</a:t>
            </a:r>
          </a:p>
        </p:txBody>
      </p:sp>
      <p:grpSp>
        <p:nvGrpSpPr>
          <p:cNvPr id="46" name="Group 29"/>
          <p:cNvGrpSpPr>
            <a:grpSpLocks/>
          </p:cNvGrpSpPr>
          <p:nvPr/>
        </p:nvGrpSpPr>
        <p:grpSpPr bwMode="auto">
          <a:xfrm rot="10800000" flipV="1">
            <a:off x="6353178" y="2770176"/>
            <a:ext cx="1152525" cy="217488"/>
            <a:chOff x="1474" y="2976"/>
            <a:chExt cx="1269" cy="273"/>
          </a:xfrm>
        </p:grpSpPr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2562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 flipV="1">
              <a:off x="2381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1837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2200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34"/>
            <p:cNvSpPr>
              <a:spLocks/>
            </p:cNvSpPr>
            <p:nvPr/>
          </p:nvSpPr>
          <p:spPr bwMode="auto">
            <a:xfrm>
              <a:off x="1474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 flipV="1">
              <a:off x="2019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 flipV="1">
              <a:off x="1655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734984" y="100010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It can be difficult to discriminate MUED model from other models</a:t>
            </a:r>
            <a:endParaRPr kumimoji="1" lang="ja-JP" altLang="en-US" sz="2400" dirty="0"/>
          </a:p>
        </p:txBody>
      </p:sp>
      <p:pic>
        <p:nvPicPr>
          <p:cNvPr id="55" name="Picture 13" descr="BD1026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08403"/>
            <a:ext cx="2349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テキスト ボックス 55"/>
          <p:cNvSpPr txBox="1"/>
          <p:nvPr/>
        </p:nvSpPr>
        <p:spPr>
          <a:xfrm>
            <a:off x="734984" y="35388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We calculated the KK number violating operator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34984" y="478632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We calculated the production rate of            and</a:t>
            </a:r>
            <a:endParaRPr kumimoji="1" lang="ja-JP" altLang="en-US" sz="2400" dirty="0"/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5449892" y="4677329"/>
            <a:ext cx="684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latin typeface="Symbol" pitchFamily="18" charset="2"/>
              </a:rPr>
              <a:t>g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5632483" y="4772579"/>
            <a:ext cx="60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(2)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6592900" y="4763168"/>
            <a:ext cx="576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Z</a:t>
            </a:r>
          </a:p>
        </p:txBody>
      </p:sp>
      <p:sp>
        <p:nvSpPr>
          <p:cNvPr id="61" name="Text Box 13"/>
          <p:cNvSpPr txBox="1">
            <a:spLocks noChangeArrowheads="1"/>
          </p:cNvSpPr>
          <p:nvPr/>
        </p:nvSpPr>
        <p:spPr bwMode="auto">
          <a:xfrm>
            <a:off x="6804043" y="4710366"/>
            <a:ext cx="5032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(2)</a:t>
            </a:r>
          </a:p>
        </p:txBody>
      </p:sp>
      <p:pic>
        <p:nvPicPr>
          <p:cNvPr id="62" name="Picture 13" descr="BD1026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32" y="5922981"/>
            <a:ext cx="2349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テキスト ボックス 62"/>
          <p:cNvSpPr txBox="1"/>
          <p:nvPr/>
        </p:nvSpPr>
        <p:spPr>
          <a:xfrm>
            <a:off x="755620" y="5753417"/>
            <a:ext cx="805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Our prediction make it possible to the model discrimination and confirmation of the MUED model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14744" y="285749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Appendix 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00034" y="214290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u="sng" dirty="0" smtClean="0"/>
              <a:t>Universal Extra Dimension (UED) model</a:t>
            </a:r>
            <a:endParaRPr lang="en-US" altLang="ja-JP" sz="2400" u="sng" dirty="0"/>
          </a:p>
        </p:txBody>
      </p:sp>
      <p:pic>
        <p:nvPicPr>
          <p:cNvPr id="3" name="Picture 3" descr="C:\Program Files\Microsoft Office\MEDIA\OFFICE12\Bullets\BD10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81451"/>
            <a:ext cx="214314" cy="214314"/>
          </a:xfrm>
          <a:prstGeom prst="rect">
            <a:avLst/>
          </a:prstGeom>
          <a:noFill/>
        </p:spPr>
      </p:pic>
      <p:pic>
        <p:nvPicPr>
          <p:cNvPr id="4" name="Picture 3" descr="C:\Program Files\Microsoft Office\MEDIA\OFFICE12\Bullets\BD10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357826"/>
            <a:ext cx="214314" cy="214314"/>
          </a:xfrm>
          <a:prstGeom prst="rect">
            <a:avLst/>
          </a:prstGeom>
          <a:noFill/>
        </p:spPr>
      </p:pic>
      <p:pic>
        <p:nvPicPr>
          <p:cNvPr id="5" name="Picture 3" descr="C:\Program Files\Microsoft Office\MEDIA\OFFICE12\Bullets\BD10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181781"/>
            <a:ext cx="214314" cy="214314"/>
          </a:xfrm>
          <a:prstGeom prst="rect">
            <a:avLst/>
          </a:prstGeom>
          <a:noFill/>
        </p:spPr>
      </p:pic>
      <p:pic>
        <p:nvPicPr>
          <p:cNvPr id="6" name="Picture 3" descr="C:\Program Files\Microsoft Office\MEDIA\OFFICE12\Bullets\BD1033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53021"/>
            <a:ext cx="214314" cy="214314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90690" y="1538575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3 families from anomaly cancellation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19490" y="1919575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[ </a:t>
            </a:r>
            <a:r>
              <a:rPr lang="en-US" altLang="ja-JP" dirty="0" err="1"/>
              <a:t>Dobrescu</a:t>
            </a:r>
            <a:r>
              <a:rPr lang="en-US" altLang="ja-JP" dirty="0"/>
              <a:t>, </a:t>
            </a:r>
            <a:r>
              <a:rPr lang="en-US" altLang="ja-JP" dirty="0" err="1"/>
              <a:t>Poppitz</a:t>
            </a:r>
            <a:r>
              <a:rPr lang="en-US" altLang="ja-JP" dirty="0"/>
              <a:t>    PRL 68 (2001) ]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00166" y="2636404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Preventing rapid proton decay from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non-</a:t>
            </a:r>
            <a:r>
              <a:rPr lang="en-US" altLang="ja-JP" sz="2400" dirty="0" err="1" smtClean="0"/>
              <a:t>renormalizable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operators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286116" y="3467401"/>
            <a:ext cx="5500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[ </a:t>
            </a:r>
            <a:r>
              <a:rPr lang="en-US" altLang="ja-JP" dirty="0" err="1"/>
              <a:t>Appelquist</a:t>
            </a:r>
            <a:r>
              <a:rPr lang="en-US" altLang="ja-JP" dirty="0"/>
              <a:t>, </a:t>
            </a:r>
            <a:r>
              <a:rPr lang="en-US" altLang="ja-JP" dirty="0" err="1"/>
              <a:t>Dobrescu</a:t>
            </a:r>
            <a:r>
              <a:rPr lang="en-US" altLang="ja-JP" dirty="0"/>
              <a:t>, </a:t>
            </a:r>
            <a:r>
              <a:rPr lang="en-US" altLang="ja-JP" dirty="0" err="1"/>
              <a:t>Ponton</a:t>
            </a:r>
            <a:r>
              <a:rPr lang="en-US" altLang="ja-JP" dirty="0"/>
              <a:t>, Yee    PRL 87 (2001) ]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286116" y="4526829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[ Servant, </a:t>
            </a:r>
            <a:r>
              <a:rPr lang="en-US" altLang="ja-JP" dirty="0" err="1"/>
              <a:t>Tait</a:t>
            </a:r>
            <a:r>
              <a:rPr lang="en-US" altLang="ja-JP" dirty="0"/>
              <a:t>    NPB 650 (2003) ]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00166" y="4077306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Existence of dark matter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00166" y="5253351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Explaining</a:t>
            </a:r>
            <a:r>
              <a:rPr kumimoji="1" lang="en-US" altLang="ja-JP" sz="2400" dirty="0" smtClean="0"/>
              <a:t> cosmic ray excess anomaly </a:t>
            </a:r>
            <a:endParaRPr kumimoji="1" lang="ja-JP" altLang="en-US" sz="2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71736" y="606622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/>
              <a:t>[ </a:t>
            </a:r>
            <a:r>
              <a:rPr lang="en-US" altLang="ja-JP" sz="2000" dirty="0" err="1"/>
              <a:t>Appelquist</a:t>
            </a:r>
            <a:r>
              <a:rPr lang="en-US" altLang="ja-JP" sz="2000" dirty="0"/>
              <a:t>, Cheng, </a:t>
            </a:r>
            <a:r>
              <a:rPr lang="en-US" altLang="ja-JP" sz="2000" dirty="0" err="1"/>
              <a:t>Dobrescu</a:t>
            </a:r>
            <a:r>
              <a:rPr lang="en-US" altLang="ja-JP" sz="2000" dirty="0"/>
              <a:t>  PRD67 (2000</a:t>
            </a:r>
            <a:r>
              <a:rPr lang="en-US" altLang="ja-JP" sz="2000" dirty="0" smtClean="0"/>
              <a:t>) ] </a:t>
            </a:r>
            <a:endParaRPr lang="en-US" altLang="ja-JP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86116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 </a:t>
            </a:r>
            <a:r>
              <a:rPr lang="en-US" dirty="0" smtClean="0"/>
              <a:t>J. Chang</a:t>
            </a:r>
            <a:r>
              <a:rPr lang="en-US" i="1" dirty="0" smtClean="0"/>
              <a:t> et al.  </a:t>
            </a:r>
            <a:r>
              <a:rPr lang="en-US" dirty="0" smtClean="0"/>
              <a:t>Nature</a:t>
            </a:r>
            <a:r>
              <a:rPr lang="en-US" i="1" dirty="0" smtClean="0"/>
              <a:t> </a:t>
            </a:r>
            <a:r>
              <a:rPr lang="en-US" dirty="0" smtClean="0"/>
              <a:t>456 (2008) </a:t>
            </a:r>
            <a:r>
              <a:rPr kumimoji="1" lang="en-US" altLang="ja-JP" dirty="0" smtClean="0"/>
              <a:t> 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7000924" cy="5420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499006" y="6286520"/>
            <a:ext cx="450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[ </a:t>
            </a:r>
            <a:r>
              <a:rPr lang="en-US" altLang="ja-JP" sz="1800" dirty="0" err="1" smtClean="0"/>
              <a:t>Datta</a:t>
            </a:r>
            <a:r>
              <a:rPr lang="en-US" altLang="ja-JP" sz="1800" dirty="0"/>
              <a:t>, Kong, </a:t>
            </a:r>
            <a:r>
              <a:rPr lang="en-US" altLang="ja-JP" sz="1800" dirty="0" err="1"/>
              <a:t>Matchev</a:t>
            </a:r>
            <a:r>
              <a:rPr lang="en-US" altLang="ja-JP" sz="1800" dirty="0"/>
              <a:t>   PRD72 (2005) </a:t>
            </a:r>
            <a:r>
              <a:rPr lang="en-US" altLang="ja-JP" sz="1800" dirty="0" smtClean="0"/>
              <a:t>]</a:t>
            </a:r>
            <a:endParaRPr lang="en-US" altLang="ja-JP" sz="1800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95312" y="109815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u="sng" dirty="0"/>
              <a:t>Example of mass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807092" cy="606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5857916" cy="40406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角丸四角形 2"/>
          <p:cNvSpPr/>
          <p:nvPr/>
        </p:nvSpPr>
        <p:spPr>
          <a:xfrm>
            <a:off x="5643570" y="3571876"/>
            <a:ext cx="142876" cy="21431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28" y="4099622"/>
            <a:ext cx="5715072" cy="275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8715436" cy="2927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580" y="500042"/>
            <a:ext cx="8718138" cy="2869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00166" y="119698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u="sng" dirty="0" smtClean="0"/>
              <a:t>Discussion : significance of each process</a:t>
            </a:r>
            <a:endParaRPr kumimoji="1" lang="ja-JP" altLang="en-US" sz="2800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85794"/>
            <a:ext cx="4857784" cy="3103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631240"/>
            <a:ext cx="2928958" cy="1064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02480"/>
            <a:ext cx="2934139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7" y="6041982"/>
            <a:ext cx="2786081" cy="738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テキスト ボックス 6"/>
          <p:cNvSpPr txBox="1"/>
          <p:nvPr/>
        </p:nvSpPr>
        <p:spPr>
          <a:xfrm>
            <a:off x="1142976" y="457200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(1) Dominant component of Parton distribution function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      of proton                       u-quark, d-quark, gluon 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472" y="4071942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Reason why these processes have large cross section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>
          <a:xfrm>
            <a:off x="3000364" y="5000636"/>
            <a:ext cx="928694" cy="4286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42976" y="5598399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(2) Logarithm factor prevents the drastic decreasing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      of cross section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472" y="214290"/>
            <a:ext cx="215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u="sng" dirty="0"/>
              <a:t>Summary </a:t>
            </a:r>
          </a:p>
        </p:txBody>
      </p:sp>
      <p:sp>
        <p:nvSpPr>
          <p:cNvPr id="3" name="対角する 2 つの角を切り取った四角形 2"/>
          <p:cNvSpPr/>
          <p:nvPr/>
        </p:nvSpPr>
        <p:spPr>
          <a:xfrm>
            <a:off x="1071538" y="928670"/>
            <a:ext cx="3357586" cy="1285884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対角する 2 つの角を切り取った四角形 3"/>
          <p:cNvSpPr/>
          <p:nvPr/>
        </p:nvSpPr>
        <p:spPr>
          <a:xfrm>
            <a:off x="1071538" y="3000372"/>
            <a:ext cx="3357586" cy="100013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5072066" y="928670"/>
            <a:ext cx="3571900" cy="1285884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5072066" y="3000372"/>
            <a:ext cx="3643338" cy="1000132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対角する 2 つの角を切り取った四角形 6"/>
          <p:cNvSpPr/>
          <p:nvPr/>
        </p:nvSpPr>
        <p:spPr>
          <a:xfrm>
            <a:off x="642910" y="4786322"/>
            <a:ext cx="8143932" cy="2000264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2285984" y="2285992"/>
            <a:ext cx="571504" cy="6429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2285984" y="4071942"/>
            <a:ext cx="571504" cy="6429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6215074" y="2285992"/>
            <a:ext cx="571504" cy="6429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6215074" y="4071942"/>
            <a:ext cx="571504" cy="64294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8728" y="1169243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Observation 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r>
              <a:rPr kumimoji="1" lang="en-US" altLang="ja-JP" sz="2400" dirty="0" smtClean="0">
                <a:solidFill>
                  <a:schemeClr val="bg1"/>
                </a:solidFill>
              </a:rPr>
              <a:t>of first KK particles  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00166" y="3098069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Speculation 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r>
              <a:rPr kumimoji="1" lang="en-US" altLang="ja-JP" sz="2400" dirty="0" smtClean="0">
                <a:solidFill>
                  <a:schemeClr val="bg1"/>
                </a:solidFill>
              </a:rPr>
              <a:t>of the value of  1/R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14942" y="942787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Observation of second KK particles through </a:t>
            </a:r>
            <a:br>
              <a:rPr kumimoji="1" lang="en-US" altLang="ja-JP" sz="2400" dirty="0" smtClean="0">
                <a:solidFill>
                  <a:schemeClr val="bg1"/>
                </a:solidFill>
              </a:rPr>
            </a:br>
            <a:r>
              <a:rPr kumimoji="1" lang="en-US" altLang="ja-JP" sz="2400" dirty="0" smtClean="0">
                <a:solidFill>
                  <a:schemeClr val="bg1"/>
                </a:solidFill>
              </a:rPr>
              <a:t>  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2330" y="1681451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schemeClr val="bg1"/>
                </a:solidFill>
              </a:rPr>
              <a:t>d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i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-lepton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572264" y="1955732"/>
            <a:ext cx="428628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399097" y="3098069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Determination of the mass of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012013" y="3357562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154888" y="3429000"/>
            <a:ext cx="60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7756551" y="3390599"/>
            <a:ext cx="60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399361" y="3431259"/>
            <a:ext cx="110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 (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Z     )   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28662" y="4919315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Mass of       </a:t>
            </a:r>
            <a:r>
              <a:rPr lang="en-US" altLang="ja-JP" sz="2400" dirty="0" smtClean="0">
                <a:solidFill>
                  <a:schemeClr val="bg1"/>
                </a:solidFill>
              </a:rPr>
              <a:t>  (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        )  =  Calculated mass from speculated 1/R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011352" y="4786322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154227" y="4857760"/>
            <a:ext cx="60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43174" y="4919315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Z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786050" y="4897290"/>
            <a:ext cx="6016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31" name="右矢印 30"/>
          <p:cNvSpPr/>
          <p:nvPr/>
        </p:nvSpPr>
        <p:spPr>
          <a:xfrm>
            <a:off x="1428728" y="5490819"/>
            <a:ext cx="714380" cy="428628"/>
          </a:xfrm>
          <a:prstGeom prst="rightArrow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>
            <a:off x="1428728" y="6072206"/>
            <a:ext cx="714380" cy="428628"/>
          </a:xfrm>
          <a:prstGeom prst="rightArrow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285984" y="5467665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Confirmation of the second KK particles !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85984" y="6072206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Confirmation of the MUED model !!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5214942" y="1607754"/>
            <a:ext cx="642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5357817" y="1679192"/>
            <a:ext cx="60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5959480" y="1640791"/>
            <a:ext cx="60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02290" y="1681451"/>
            <a:ext cx="1101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 ( 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Z     )   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1476" y="142852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u="sng" dirty="0" smtClean="0"/>
              <a:t>Minimal Universal Extra Dimension (MUED) model  </a:t>
            </a:r>
            <a:endParaRPr lang="en-US" altLang="ja-JP" sz="2400" u="sng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86116" y="500042"/>
            <a:ext cx="5000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[ </a:t>
            </a:r>
            <a:r>
              <a:rPr lang="en-US" altLang="ja-JP" dirty="0" err="1"/>
              <a:t>Appelquist</a:t>
            </a:r>
            <a:r>
              <a:rPr lang="en-US" altLang="ja-JP" dirty="0"/>
              <a:t>, Cheng, </a:t>
            </a:r>
            <a:r>
              <a:rPr lang="en-US" altLang="ja-JP" dirty="0" err="1"/>
              <a:t>Dobrescu</a:t>
            </a:r>
            <a:r>
              <a:rPr lang="en-US" altLang="ja-JP" dirty="0"/>
              <a:t>  PRD67 (2000</a:t>
            </a:r>
            <a:r>
              <a:rPr lang="en-US" altLang="ja-JP" dirty="0" smtClean="0"/>
              <a:t>) ] </a:t>
            </a:r>
            <a:endParaRPr lang="en-US" altLang="ja-JP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2476" y="1150922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5-dimensions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14348" y="3538839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All </a:t>
            </a:r>
            <a:r>
              <a:rPr lang="en-US" altLang="ja-JP" sz="2400" dirty="0"/>
              <a:t>SM particles propagate in spatial extra dimension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714613" y="1142984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(time 1 + space 4)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400708" y="2608251"/>
            <a:ext cx="3671886" cy="606435"/>
          </a:xfrm>
          <a:prstGeom prst="parallelogram">
            <a:avLst>
              <a:gd name="adj" fmla="val 141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710394" y="1785926"/>
            <a:ext cx="12192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7319994" y="1938326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 sz="240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167594" y="192245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R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757898" y="2886014"/>
            <a:ext cx="1833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chemeClr val="bg1"/>
                </a:solidFill>
              </a:rPr>
              <a:t>4D </a:t>
            </a:r>
            <a:r>
              <a:rPr lang="en-US" altLang="ja-JP" sz="2000" dirty="0" err="1">
                <a:solidFill>
                  <a:schemeClr val="bg1"/>
                </a:solidFill>
              </a:rPr>
              <a:t>spacetime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929594" y="2090726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S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115352" y="207485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1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52476" y="4772341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New parameters in UED models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123952" y="5291134"/>
            <a:ext cx="62341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R : </a:t>
            </a:r>
            <a:r>
              <a:rPr lang="en-US" altLang="ja-JP" sz="2400" dirty="0" err="1"/>
              <a:t>compactification</a:t>
            </a:r>
            <a:r>
              <a:rPr lang="en-US" altLang="ja-JP" sz="2400" dirty="0"/>
              <a:t> scale of extra dimension</a:t>
            </a: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1123952" y="5753417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Symbol" pitchFamily="18" charset="2"/>
              </a:rPr>
              <a:t>L : </a:t>
            </a:r>
            <a:r>
              <a:rPr lang="en-US" altLang="ja-JP" sz="2400"/>
              <a:t>cutoff scale of UED model</a:t>
            </a:r>
            <a:endParaRPr lang="en-US" altLang="ja-JP" sz="2400">
              <a:latin typeface="Symbol" pitchFamily="18" charset="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2214578" cy="51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428868"/>
            <a:ext cx="3357586" cy="587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フローチャート : 照合 24"/>
          <p:cNvSpPr/>
          <p:nvPr/>
        </p:nvSpPr>
        <p:spPr>
          <a:xfrm>
            <a:off x="500034" y="1285860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フローチャート : 照合 25"/>
          <p:cNvSpPr/>
          <p:nvPr/>
        </p:nvSpPr>
        <p:spPr>
          <a:xfrm>
            <a:off x="500034" y="3643314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フローチャート : 照合 27"/>
          <p:cNvSpPr/>
          <p:nvPr/>
        </p:nvSpPr>
        <p:spPr>
          <a:xfrm>
            <a:off x="500034" y="4915217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対角する 2 つの角を切り取った四角形 28"/>
          <p:cNvSpPr/>
          <p:nvPr/>
        </p:nvSpPr>
        <p:spPr>
          <a:xfrm>
            <a:off x="5214942" y="1273718"/>
            <a:ext cx="2714644" cy="35719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643570" y="1240681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chemeClr val="bg1"/>
                </a:solidFill>
              </a:rPr>
              <a:t>S  </a:t>
            </a:r>
            <a:r>
              <a:rPr lang="en-US" altLang="ja-JP" sz="2000" dirty="0">
                <a:solidFill>
                  <a:schemeClr val="bg1"/>
                </a:solidFill>
              </a:rPr>
              <a:t>/Z  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orbifolding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6072198" y="1273718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795946" y="120228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71476" y="142852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u="sng" dirty="0" smtClean="0"/>
              <a:t>Minimal Universal Extra Dimension (MUED) model  </a:t>
            </a:r>
            <a:endParaRPr lang="en-US" altLang="ja-JP" sz="2400" u="sng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86116" y="500042"/>
            <a:ext cx="5000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[ </a:t>
            </a:r>
            <a:r>
              <a:rPr lang="en-US" altLang="ja-JP" dirty="0" err="1"/>
              <a:t>Appelquist</a:t>
            </a:r>
            <a:r>
              <a:rPr lang="en-US" altLang="ja-JP" dirty="0"/>
              <a:t>, Cheng, </a:t>
            </a:r>
            <a:r>
              <a:rPr lang="en-US" altLang="ja-JP" dirty="0" err="1"/>
              <a:t>Dobrescu</a:t>
            </a:r>
            <a:r>
              <a:rPr lang="en-US" altLang="ja-JP" dirty="0"/>
              <a:t>  PRD67 (2000</a:t>
            </a:r>
            <a:r>
              <a:rPr lang="en-US" altLang="ja-JP" dirty="0" smtClean="0"/>
              <a:t>) ] </a:t>
            </a:r>
            <a:endParaRPr lang="en-US" altLang="ja-JP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2476" y="1150922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5-dimensions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14348" y="3538839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All </a:t>
            </a:r>
            <a:r>
              <a:rPr lang="en-US" altLang="ja-JP" sz="2400" dirty="0"/>
              <a:t>SM particles propagate in spatial extra dimension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714613" y="1142984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(time 1 + space 4)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400708" y="2608251"/>
            <a:ext cx="3671886" cy="606435"/>
          </a:xfrm>
          <a:prstGeom prst="parallelogram">
            <a:avLst>
              <a:gd name="adj" fmla="val 141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6710394" y="1785926"/>
            <a:ext cx="12192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 sz="240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7319994" y="1938326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ja-JP" altLang="en-US" sz="240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167594" y="1922451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R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757898" y="2886014"/>
            <a:ext cx="1833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chemeClr val="bg1"/>
                </a:solidFill>
              </a:rPr>
              <a:t>4D </a:t>
            </a:r>
            <a:r>
              <a:rPr lang="en-US" altLang="ja-JP" sz="2000" dirty="0" err="1">
                <a:solidFill>
                  <a:schemeClr val="bg1"/>
                </a:solidFill>
              </a:rPr>
              <a:t>spacetime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7929594" y="2090726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S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115352" y="2074851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1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2214578" cy="51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428868"/>
            <a:ext cx="3357586" cy="587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フローチャート : 照合 24"/>
          <p:cNvSpPr/>
          <p:nvPr/>
        </p:nvSpPr>
        <p:spPr>
          <a:xfrm>
            <a:off x="500034" y="1285860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フローチャート : 照合 25"/>
          <p:cNvSpPr/>
          <p:nvPr/>
        </p:nvSpPr>
        <p:spPr>
          <a:xfrm>
            <a:off x="500034" y="3643314"/>
            <a:ext cx="214314" cy="214314"/>
          </a:xfrm>
          <a:prstGeom prst="flowChartCol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対角する 2 つの角を切り取った四角形 28"/>
          <p:cNvSpPr/>
          <p:nvPr/>
        </p:nvSpPr>
        <p:spPr>
          <a:xfrm>
            <a:off x="5214942" y="1273718"/>
            <a:ext cx="2714644" cy="357190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643570" y="1240681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 smtClean="0">
                <a:solidFill>
                  <a:schemeClr val="bg1"/>
                </a:solidFill>
              </a:rPr>
              <a:t>S  </a:t>
            </a:r>
            <a:r>
              <a:rPr lang="en-US" altLang="ja-JP" sz="2000" dirty="0">
                <a:solidFill>
                  <a:schemeClr val="bg1"/>
                </a:solidFill>
              </a:rPr>
              <a:t>/Z  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orbifolding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6072198" y="1273718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795946" y="120228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5" name="対角する 2 つの角を切り取った四角形 44"/>
          <p:cNvSpPr/>
          <p:nvPr/>
        </p:nvSpPr>
        <p:spPr>
          <a:xfrm>
            <a:off x="928662" y="4143380"/>
            <a:ext cx="7358114" cy="157163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対角する 2 つの角を切り取った四角形 45"/>
          <p:cNvSpPr/>
          <p:nvPr/>
        </p:nvSpPr>
        <p:spPr>
          <a:xfrm>
            <a:off x="928662" y="5929330"/>
            <a:ext cx="7358114" cy="85725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71538" y="4181781"/>
            <a:ext cx="75009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chemeClr val="bg1"/>
                </a:solidFill>
              </a:rPr>
              <a:t>Many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Kaluza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-Klein (KK) particles for </a:t>
            </a:r>
            <a:r>
              <a:rPr kumimoji="1" lang="en-US" altLang="ja-JP" sz="2400" u="sng" dirty="0" smtClean="0">
                <a:solidFill>
                  <a:schemeClr val="bg1"/>
                </a:solidFill>
              </a:rPr>
              <a:t>one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SM particle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000232" y="471488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643042" y="527424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SM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714876" y="471488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500694" y="471488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58016" y="4714884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500694" y="527424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KK</a:t>
            </a:r>
            <a:r>
              <a:rPr lang="en-US" altLang="ja-JP" sz="2000" dirty="0" smtClean="0">
                <a:solidFill>
                  <a:schemeClr val="bg1"/>
                </a:solidFill>
              </a:rPr>
              <a:t>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072066" y="47863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57884" y="47863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(2)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57818" y="491705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,             ,  …… ,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215206" y="47863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(n)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1785919" y="6110607"/>
            <a:ext cx="6072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chemeClr val="bg1"/>
                </a:solidFill>
              </a:rPr>
              <a:t>Mass spectrum                  1/R,  2/R,  …..…,  n/R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57422" y="47863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(0)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左右矢印 38"/>
          <p:cNvSpPr/>
          <p:nvPr/>
        </p:nvSpPr>
        <p:spPr>
          <a:xfrm>
            <a:off x="3071802" y="4929198"/>
            <a:ext cx="1357322" cy="285752"/>
          </a:xfrm>
          <a:prstGeom prst="leftRightArrow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596" y="109815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Model discrimination at LHC</a:t>
            </a:r>
            <a:endParaRPr kumimoji="1" lang="ja-JP" altLang="en-US" sz="2400" u="sng" dirty="0"/>
          </a:p>
        </p:txBody>
      </p:sp>
      <p:sp>
        <p:nvSpPr>
          <p:cNvPr id="28" name="対角する 2 つの角を丸めた四角形 27"/>
          <p:cNvSpPr/>
          <p:nvPr/>
        </p:nvSpPr>
        <p:spPr>
          <a:xfrm>
            <a:off x="142844" y="928669"/>
            <a:ext cx="8929718" cy="2048547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1214414" y="1142984"/>
            <a:ext cx="71438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0800000">
            <a:off x="2786051" y="1142984"/>
            <a:ext cx="78581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643306" y="85723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proton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4282" y="85723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proton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3" name="爆発 1 32"/>
          <p:cNvSpPr/>
          <p:nvPr/>
        </p:nvSpPr>
        <p:spPr>
          <a:xfrm>
            <a:off x="2000232" y="928670"/>
            <a:ext cx="714380" cy="428628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214678" y="1382427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g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428992" y="1464877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3857620" y="1905647"/>
            <a:ext cx="571504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500562" y="1619895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q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14876" y="167919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57620" y="2262837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q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5286380" y="1977085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929322" y="1691333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Z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143636" y="167919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215206" y="1691333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6572264" y="1977085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7786710" y="1977085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7358082" y="167919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715272" y="2477151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383621" y="1619895"/>
            <a:ext cx="760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8526497" y="1643049"/>
            <a:ext cx="60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(1)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500958" y="1322001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Missing energy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214942" y="2405713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q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rot="16200000" flipH="1">
            <a:off x="7358082" y="2262837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6643702" y="24771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 rot="16200000" flipH="1">
            <a:off x="6286512" y="2262838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16200000" flipH="1">
            <a:off x="4857752" y="2262837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16200000" flipH="1">
            <a:off x="3500430" y="2119962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500034" y="1977085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chemeClr val="bg1"/>
                </a:solidFill>
              </a:rPr>
              <a:t>MUED </a:t>
            </a:r>
            <a:br>
              <a:rPr kumimoji="1" lang="en-US" altLang="ja-JP" sz="2400" u="sng" dirty="0" smtClean="0">
                <a:solidFill>
                  <a:schemeClr val="bg1"/>
                </a:solidFill>
              </a:rPr>
            </a:br>
            <a:r>
              <a:rPr kumimoji="1" lang="en-US" altLang="ja-JP" sz="2400" u="sng" dirty="0" smtClean="0">
                <a:solidFill>
                  <a:schemeClr val="bg1"/>
                </a:solidFill>
              </a:rPr>
              <a:t>collider event</a:t>
            </a:r>
            <a:endParaRPr kumimoji="1" lang="ja-JP" altLang="en-US" sz="2400" u="sng" dirty="0">
              <a:solidFill>
                <a:schemeClr val="bg1"/>
              </a:solidFill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2571736" y="1357298"/>
            <a:ext cx="642942" cy="357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596" y="109815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Model discrimination at LHC</a:t>
            </a:r>
            <a:endParaRPr kumimoji="1" lang="ja-JP" altLang="en-US" sz="2400" u="sng" dirty="0"/>
          </a:p>
        </p:txBody>
      </p:sp>
      <p:sp>
        <p:nvSpPr>
          <p:cNvPr id="3" name="対角する 2 つの角を丸めた四角形 2"/>
          <p:cNvSpPr/>
          <p:nvPr/>
        </p:nvSpPr>
        <p:spPr>
          <a:xfrm>
            <a:off x="142844" y="3500438"/>
            <a:ext cx="8929718" cy="190567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1214414" y="3714752"/>
            <a:ext cx="71438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rot="10800000">
            <a:off x="2786051" y="3714752"/>
            <a:ext cx="78581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643306" y="342900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proton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342900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proton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爆発 1 7"/>
          <p:cNvSpPr/>
          <p:nvPr/>
        </p:nvSpPr>
        <p:spPr>
          <a:xfrm>
            <a:off x="2000232" y="3500438"/>
            <a:ext cx="714380" cy="428628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571736" y="3857628"/>
            <a:ext cx="642942" cy="357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286116" y="3882757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g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857620" y="4334539"/>
            <a:ext cx="571504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643438" y="4048787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q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57620" y="4691729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q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286380" y="4405977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929322" y="4120225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Z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15206" y="4120225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6572264" y="4405977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7786710" y="4405977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715272" y="4906043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383621" y="4048787"/>
            <a:ext cx="760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00958" y="3750893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Missing energy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14942" y="4834605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q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rot="16200000" flipH="1">
            <a:off x="7358082" y="4691729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643702" y="490604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rot="16200000" flipH="1">
            <a:off x="6286512" y="4691730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6200000" flipH="1">
            <a:off x="4857752" y="4691729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6200000" flipH="1">
            <a:off x="3500430" y="4548854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対角する 2 つの角を丸めた四角形 27"/>
          <p:cNvSpPr/>
          <p:nvPr/>
        </p:nvSpPr>
        <p:spPr>
          <a:xfrm>
            <a:off x="142844" y="928669"/>
            <a:ext cx="8929718" cy="2048547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1214414" y="1142984"/>
            <a:ext cx="71438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0800000">
            <a:off x="2786051" y="1142984"/>
            <a:ext cx="785818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643306" y="85723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proton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4282" y="85723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proton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3" name="爆発 1 32"/>
          <p:cNvSpPr/>
          <p:nvPr/>
        </p:nvSpPr>
        <p:spPr>
          <a:xfrm>
            <a:off x="2000232" y="928670"/>
            <a:ext cx="714380" cy="428628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214678" y="1382427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g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428992" y="1464877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3857620" y="1905647"/>
            <a:ext cx="571504" cy="7143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500562" y="1619895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q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714876" y="167919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57620" y="2262837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q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5286380" y="1977085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929322" y="1691333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Z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143636" y="167919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215206" y="1691333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6572264" y="1977085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7786710" y="1977085"/>
            <a:ext cx="571504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7358082" y="1679191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715272" y="2477151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383621" y="1619895"/>
            <a:ext cx="760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8526497" y="1643049"/>
            <a:ext cx="60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</a:rPr>
              <a:t>(1)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500958" y="1322001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Missing energy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214942" y="2405713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q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rot="16200000" flipH="1">
            <a:off x="7358082" y="2262837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6643702" y="24771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l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 rot="16200000" flipH="1">
            <a:off x="6286512" y="2262838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16200000" flipH="1">
            <a:off x="4857752" y="2262837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16200000" flipH="1">
            <a:off x="3500430" y="2119962"/>
            <a:ext cx="428628" cy="285752"/>
          </a:xfrm>
          <a:prstGeom prst="straightConnector1">
            <a:avLst/>
          </a:prstGeom>
          <a:ln w="381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3286116" y="376303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~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643438" y="391543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~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929322" y="394431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~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143768" y="394431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~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358214" y="394431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~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00034" y="1977085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chemeClr val="bg1"/>
                </a:solidFill>
              </a:rPr>
              <a:t>MUED </a:t>
            </a:r>
            <a:br>
              <a:rPr kumimoji="1" lang="en-US" altLang="ja-JP" sz="2400" u="sng" dirty="0" smtClean="0">
                <a:solidFill>
                  <a:schemeClr val="bg1"/>
                </a:solidFill>
              </a:rPr>
            </a:br>
            <a:r>
              <a:rPr kumimoji="1" lang="en-US" altLang="ja-JP" sz="2400" u="sng" dirty="0" smtClean="0">
                <a:solidFill>
                  <a:schemeClr val="bg1"/>
                </a:solidFill>
              </a:rPr>
              <a:t>collider event</a:t>
            </a:r>
            <a:endParaRPr kumimoji="1" lang="ja-JP" altLang="en-US" sz="2400" u="sng" dirty="0">
              <a:solidFill>
                <a:schemeClr val="bg1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00034" y="443223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>
                <a:solidFill>
                  <a:schemeClr val="bg1"/>
                </a:solidFill>
              </a:rPr>
              <a:t>SUSY</a:t>
            </a:r>
            <a:r>
              <a:rPr kumimoji="1" lang="en-US" altLang="ja-JP" sz="2400" u="sng" dirty="0" smtClean="0">
                <a:solidFill>
                  <a:schemeClr val="bg1"/>
                </a:solidFill>
              </a:rPr>
              <a:t> </a:t>
            </a:r>
            <a:br>
              <a:rPr kumimoji="1" lang="en-US" altLang="ja-JP" sz="2400" u="sng" dirty="0" smtClean="0">
                <a:solidFill>
                  <a:schemeClr val="bg1"/>
                </a:solidFill>
              </a:rPr>
            </a:br>
            <a:r>
              <a:rPr kumimoji="1" lang="en-US" altLang="ja-JP" sz="2400" u="sng" dirty="0" smtClean="0">
                <a:solidFill>
                  <a:schemeClr val="bg1"/>
                </a:solidFill>
              </a:rPr>
              <a:t>collider event</a:t>
            </a:r>
            <a:endParaRPr kumimoji="1" lang="ja-JP" altLang="en-US" sz="2400" u="sng" dirty="0">
              <a:solidFill>
                <a:schemeClr val="bg1"/>
              </a:solidFill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2571736" y="1357298"/>
            <a:ext cx="642942" cy="357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右矢印 64"/>
          <p:cNvSpPr/>
          <p:nvPr/>
        </p:nvSpPr>
        <p:spPr>
          <a:xfrm>
            <a:off x="714348" y="6000768"/>
            <a:ext cx="1071570" cy="5000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928794" y="6000768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Quite similar and difficult to discriminate !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596" y="109815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Model discrimination at LHC</a:t>
            </a:r>
            <a:endParaRPr kumimoji="1" lang="ja-JP" altLang="en-US" sz="2400" u="sng" dirty="0"/>
          </a:p>
        </p:txBody>
      </p:sp>
      <p:sp>
        <p:nvSpPr>
          <p:cNvPr id="86" name="対角する 2 つの角を丸めた四角形 85"/>
          <p:cNvSpPr/>
          <p:nvPr/>
        </p:nvSpPr>
        <p:spPr>
          <a:xfrm>
            <a:off x="500034" y="785794"/>
            <a:ext cx="8215370" cy="107157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714612" y="853843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6572264" y="853843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572131" y="1416594"/>
            <a:ext cx="2977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Supersymmetric</a:t>
            </a:r>
            <a:r>
              <a:rPr lang="en-US" altLang="ja-JP" sz="2000" dirty="0" smtClean="0">
                <a:solidFill>
                  <a:schemeClr val="bg1"/>
                </a:solidFill>
              </a:rPr>
              <a:t>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357422" y="141659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SM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42910" y="107154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SUSY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3" name="対角する 2 つの角を丸めた四角形 92"/>
          <p:cNvSpPr/>
          <p:nvPr/>
        </p:nvSpPr>
        <p:spPr>
          <a:xfrm>
            <a:off x="500034" y="2285992"/>
            <a:ext cx="8215370" cy="107157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42910" y="250030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MUED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714612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357422" y="291679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SM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429256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215074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7643834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286512" y="291679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K</a:t>
            </a:r>
            <a:r>
              <a:rPr lang="en-US" altLang="ja-JP" sz="2000" dirty="0" smtClean="0">
                <a:solidFill>
                  <a:schemeClr val="bg1"/>
                </a:solidFill>
              </a:rPr>
              <a:t>K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786446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572264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(2)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072198" y="248816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,             ,  …… ,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8001024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(n)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572264" y="687813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～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左右矢印 23"/>
          <p:cNvSpPr/>
          <p:nvPr/>
        </p:nvSpPr>
        <p:spPr>
          <a:xfrm>
            <a:off x="3786182" y="1071546"/>
            <a:ext cx="1357322" cy="28575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左右矢印 24"/>
          <p:cNvSpPr/>
          <p:nvPr/>
        </p:nvSpPr>
        <p:spPr>
          <a:xfrm>
            <a:off x="3786182" y="2500306"/>
            <a:ext cx="1357322" cy="28575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596" y="109815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Model discrimination at LHC</a:t>
            </a:r>
            <a:endParaRPr kumimoji="1" lang="ja-JP" altLang="en-US" sz="2400" u="sng" dirty="0"/>
          </a:p>
        </p:txBody>
      </p:sp>
      <p:sp>
        <p:nvSpPr>
          <p:cNvPr id="86" name="対角する 2 つの角を丸めた四角形 85"/>
          <p:cNvSpPr/>
          <p:nvPr/>
        </p:nvSpPr>
        <p:spPr>
          <a:xfrm>
            <a:off x="500034" y="785794"/>
            <a:ext cx="8215370" cy="107157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714612" y="853843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6572264" y="853843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572131" y="1416594"/>
            <a:ext cx="2977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Supersymmetric</a:t>
            </a:r>
            <a:r>
              <a:rPr lang="en-US" altLang="ja-JP" sz="2000" dirty="0" smtClean="0">
                <a:solidFill>
                  <a:schemeClr val="bg1"/>
                </a:solidFill>
              </a:rPr>
              <a:t>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357422" y="141659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SM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42910" y="107154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SUSY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3" name="対角する 2 つの角を丸めた四角形 92"/>
          <p:cNvSpPr/>
          <p:nvPr/>
        </p:nvSpPr>
        <p:spPr>
          <a:xfrm>
            <a:off x="500034" y="2285992"/>
            <a:ext cx="8215370" cy="1071570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642910" y="250030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MUED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714612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357422" y="291679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SM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429256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215074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7643834" y="2285992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Symbol" pitchFamily="18" charset="2"/>
              </a:rPr>
              <a:t>F</a:t>
            </a:r>
            <a:endParaRPr kumimoji="1" lang="ja-JP" altLang="en-US" sz="36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286512" y="291679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K</a:t>
            </a:r>
            <a:r>
              <a:rPr lang="en-US" altLang="ja-JP" sz="2000" dirty="0" smtClean="0">
                <a:solidFill>
                  <a:schemeClr val="bg1"/>
                </a:solidFill>
              </a:rPr>
              <a:t>K particle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786446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(1)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572264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(2)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6072198" y="248816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,             ,  …… ,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8001024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(n)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572264" y="687813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chemeClr val="bg1"/>
                </a:solidFill>
              </a:rPr>
              <a:t>～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6000760" y="2143116"/>
            <a:ext cx="1071570" cy="92869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Line 3"/>
          <p:cNvSpPr>
            <a:spLocks noChangeShapeType="1"/>
          </p:cNvSpPr>
          <p:nvPr/>
        </p:nvSpPr>
        <p:spPr bwMode="auto">
          <a:xfrm flipV="1">
            <a:off x="2590777" y="3859212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2590777" y="4392612"/>
            <a:ext cx="762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739888" y="3921071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(2)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059114" y="3500438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(0)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025772" y="4846637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(0)</a:t>
            </a:r>
          </a:p>
        </p:txBody>
      </p:sp>
      <p:sp>
        <p:nvSpPr>
          <p:cNvPr id="30" name="Oval 8" descr="右上がり対角線 (太)"/>
          <p:cNvSpPr>
            <a:spLocks noChangeArrowheads="1"/>
          </p:cNvSpPr>
          <p:nvPr/>
        </p:nvSpPr>
        <p:spPr bwMode="auto">
          <a:xfrm>
            <a:off x="2409802" y="4216400"/>
            <a:ext cx="358775" cy="3587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914627" y="3527425"/>
            <a:ext cx="50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/>
              <a:t>f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913039" y="4891087"/>
            <a:ext cx="503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/>
              <a:t>f</a:t>
            </a:r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2984477" y="3611562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1544614" y="3957584"/>
            <a:ext cx="576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i="1" dirty="0"/>
              <a:t>V</a:t>
            </a:r>
          </a:p>
        </p:txBody>
      </p:sp>
      <p:grpSp>
        <p:nvGrpSpPr>
          <p:cNvPr id="35" name="Group 29"/>
          <p:cNvGrpSpPr>
            <a:grpSpLocks/>
          </p:cNvGrpSpPr>
          <p:nvPr/>
        </p:nvGrpSpPr>
        <p:grpSpPr bwMode="auto">
          <a:xfrm rot="10800000" flipV="1">
            <a:off x="1285852" y="4341812"/>
            <a:ext cx="1152525" cy="217488"/>
            <a:chOff x="1474" y="2976"/>
            <a:chExt cx="1269" cy="273"/>
          </a:xfrm>
        </p:grpSpPr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562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 flipV="1">
              <a:off x="2381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1837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200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1474" y="2976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 flipV="1">
              <a:off x="2019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 flipV="1">
              <a:off x="1655" y="3113"/>
              <a:ext cx="181" cy="136"/>
            </a:xfrm>
            <a:custGeom>
              <a:avLst/>
              <a:gdLst>
                <a:gd name="T0" fmla="*/ 0 w 181"/>
                <a:gd name="T1" fmla="*/ 136 h 136"/>
                <a:gd name="T2" fmla="*/ 90 w 181"/>
                <a:gd name="T3" fmla="*/ 0 h 136"/>
                <a:gd name="T4" fmla="*/ 181 w 181"/>
                <a:gd name="T5" fmla="*/ 136 h 136"/>
                <a:gd name="T6" fmla="*/ 0 60000 65536"/>
                <a:gd name="T7" fmla="*/ 0 60000 65536"/>
                <a:gd name="T8" fmla="*/ 0 60000 65536"/>
                <a:gd name="T9" fmla="*/ 0 w 181"/>
                <a:gd name="T10" fmla="*/ 0 h 136"/>
                <a:gd name="T11" fmla="*/ 181 w 181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" h="136">
                  <a:moveTo>
                    <a:pt x="0" y="136"/>
                  </a:moveTo>
                  <a:cubicBezTo>
                    <a:pt x="30" y="68"/>
                    <a:pt x="60" y="0"/>
                    <a:pt x="90" y="0"/>
                  </a:cubicBezTo>
                  <a:cubicBezTo>
                    <a:pt x="120" y="0"/>
                    <a:pt x="166" y="113"/>
                    <a:pt x="181" y="136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4429124" y="3857628"/>
            <a:ext cx="4357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Second KK particle can </a:t>
            </a:r>
            <a:r>
              <a:rPr lang="en-US" altLang="ja-JP" sz="2400" dirty="0"/>
              <a:t>couple 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with </a:t>
            </a:r>
            <a:r>
              <a:rPr lang="en-US" altLang="ja-JP" sz="2400" dirty="0"/>
              <a:t>SM </a:t>
            </a:r>
            <a:r>
              <a:rPr lang="en-US" altLang="ja-JP" sz="2400" dirty="0" smtClean="0"/>
              <a:t>particles directly</a:t>
            </a:r>
            <a:endParaRPr lang="en-US" altLang="ja-JP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43438" y="5090710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 </a:t>
            </a:r>
            <a:r>
              <a:rPr lang="en-US" altLang="ja-JP" sz="1600" dirty="0" err="1" smtClean="0"/>
              <a:t>Datta</a:t>
            </a:r>
            <a:r>
              <a:rPr lang="en-US" altLang="ja-JP" sz="1600" dirty="0" smtClean="0"/>
              <a:t>, Kong, </a:t>
            </a:r>
            <a:r>
              <a:rPr lang="en-US" altLang="ja-JP" sz="1600" dirty="0" err="1" smtClean="0"/>
              <a:t>Matchev</a:t>
            </a:r>
            <a:r>
              <a:rPr lang="en-US" altLang="ja-JP" sz="1600" dirty="0" smtClean="0"/>
              <a:t>   PRD72 (2005) </a:t>
            </a:r>
            <a:r>
              <a:rPr kumimoji="1" lang="en-US" altLang="ja-JP" sz="1600" dirty="0" smtClean="0"/>
              <a:t>]</a:t>
            </a:r>
            <a:endParaRPr kumimoji="1" lang="ja-JP" altLang="en-US" sz="1600" dirty="0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4624398" y="4745662"/>
            <a:ext cx="41624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[ Cheng, </a:t>
            </a:r>
            <a:r>
              <a:rPr lang="en-US" altLang="ja-JP" sz="1600" dirty="0" err="1"/>
              <a:t>Matchev</a:t>
            </a:r>
            <a:r>
              <a:rPr lang="en-US" altLang="ja-JP" sz="1600" dirty="0"/>
              <a:t>, Schmaltz  PRD66 (2002) ]</a:t>
            </a:r>
          </a:p>
        </p:txBody>
      </p:sp>
      <p:sp>
        <p:nvSpPr>
          <p:cNvPr id="46" name="左右矢印 45"/>
          <p:cNvSpPr/>
          <p:nvPr/>
        </p:nvSpPr>
        <p:spPr>
          <a:xfrm>
            <a:off x="3786182" y="1071546"/>
            <a:ext cx="1357322" cy="28575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左右矢印 46"/>
          <p:cNvSpPr/>
          <p:nvPr/>
        </p:nvSpPr>
        <p:spPr>
          <a:xfrm>
            <a:off x="3786182" y="2500306"/>
            <a:ext cx="1357322" cy="285752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1214414" y="6215082"/>
            <a:ext cx="857256" cy="5000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14546" y="6253483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Mass reconstruction from </a:t>
            </a:r>
            <a:r>
              <a:rPr kumimoji="1" lang="en-US" altLang="ja-JP" sz="2400" dirty="0" err="1" smtClean="0"/>
              <a:t>dilepton</a:t>
            </a:r>
            <a:r>
              <a:rPr kumimoji="1" lang="en-US" altLang="ja-JP" sz="2400" dirty="0" smtClean="0"/>
              <a:t> clean signal</a:t>
            </a:r>
            <a:endParaRPr kumimoji="1" lang="ja-JP" altLang="en-US" sz="2400" dirty="0"/>
          </a:p>
        </p:txBody>
      </p:sp>
      <p:sp>
        <p:nvSpPr>
          <p:cNvPr id="50" name="右矢印 49"/>
          <p:cNvSpPr/>
          <p:nvPr/>
        </p:nvSpPr>
        <p:spPr>
          <a:xfrm>
            <a:off x="1214414" y="5643578"/>
            <a:ext cx="857256" cy="5000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14546" y="5681979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Second KK photon (Z boson) decay into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dilepton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596" y="10981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Motivation</a:t>
            </a:r>
            <a:endParaRPr kumimoji="1" lang="ja-JP" altLang="en-US" sz="2400" u="sng" dirty="0"/>
          </a:p>
        </p:txBody>
      </p:sp>
      <p:sp>
        <p:nvSpPr>
          <p:cNvPr id="8" name="対角する 2 つの角を切り取った四角形 7"/>
          <p:cNvSpPr/>
          <p:nvPr/>
        </p:nvSpPr>
        <p:spPr>
          <a:xfrm>
            <a:off x="928662" y="1857364"/>
            <a:ext cx="7572428" cy="857256"/>
          </a:xfrm>
          <a:prstGeom prst="snip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4414" y="207167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Precise calculation of  production rate of           and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29388" y="197708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latin typeface="Symbol" pitchFamily="18" charset="2"/>
              </a:rPr>
              <a:t>g</a:t>
            </a:r>
            <a:endParaRPr kumimoji="1" lang="ja-JP" altLang="en-US" sz="28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72264" y="20002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(2)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00958" y="204852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Z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715272" y="20002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(2)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8662" y="364331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Connecting our prediction to LHC data</a:t>
            </a:r>
            <a:endParaRPr kumimoji="1" lang="ja-JP" altLang="en-US" sz="2400" dirty="0"/>
          </a:p>
        </p:txBody>
      </p:sp>
      <p:sp>
        <p:nvSpPr>
          <p:cNvPr id="15" name="右矢印 14"/>
          <p:cNvSpPr/>
          <p:nvPr/>
        </p:nvSpPr>
        <p:spPr>
          <a:xfrm>
            <a:off x="714348" y="4286256"/>
            <a:ext cx="1071570" cy="5000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57356" y="4286256"/>
            <a:ext cx="728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Discrimination between models and confirmation UED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トロ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メトロ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メトロ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514</TotalTime>
  <Words>926</Words>
  <Application>Microsoft Office PowerPoint</Application>
  <PresentationFormat>画面に合わせる (4:3)</PresentationFormat>
  <Paragraphs>294</Paragraphs>
  <Slides>28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メトロ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admin</dc:creator>
  <cp:lastModifiedBy>Guest</cp:lastModifiedBy>
  <cp:revision>63</cp:revision>
  <dcterms:created xsi:type="dcterms:W3CDTF">2010-01-16T09:06:47Z</dcterms:created>
  <dcterms:modified xsi:type="dcterms:W3CDTF">2010-01-20T00:50:21Z</dcterms:modified>
</cp:coreProperties>
</file>