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427" r:id="rId2"/>
    <p:sldId id="490" r:id="rId3"/>
    <p:sldId id="491" r:id="rId4"/>
    <p:sldId id="470" r:id="rId5"/>
    <p:sldId id="428" r:id="rId6"/>
    <p:sldId id="472" r:id="rId7"/>
    <p:sldId id="430" r:id="rId8"/>
    <p:sldId id="493" r:id="rId9"/>
    <p:sldId id="440" r:id="rId10"/>
    <p:sldId id="480" r:id="rId11"/>
    <p:sldId id="429" r:id="rId12"/>
    <p:sldId id="474" r:id="rId13"/>
    <p:sldId id="475" r:id="rId14"/>
    <p:sldId id="476" r:id="rId15"/>
    <p:sldId id="477" r:id="rId16"/>
    <p:sldId id="478" r:id="rId17"/>
    <p:sldId id="479" r:id="rId18"/>
    <p:sldId id="481" r:id="rId19"/>
    <p:sldId id="441" r:id="rId20"/>
    <p:sldId id="492" r:id="rId21"/>
    <p:sldId id="457" r:id="rId22"/>
    <p:sldId id="434" r:id="rId23"/>
    <p:sldId id="482" r:id="rId24"/>
    <p:sldId id="485" r:id="rId25"/>
    <p:sldId id="438" r:id="rId26"/>
    <p:sldId id="439" r:id="rId27"/>
    <p:sldId id="466" r:id="rId28"/>
    <p:sldId id="445" r:id="rId29"/>
    <p:sldId id="447" r:id="rId30"/>
    <p:sldId id="464" r:id="rId31"/>
    <p:sldId id="486" r:id="rId32"/>
    <p:sldId id="449" r:id="rId33"/>
    <p:sldId id="463" r:id="rId34"/>
    <p:sldId id="487" r:id="rId35"/>
    <p:sldId id="448" r:id="rId36"/>
    <p:sldId id="488" r:id="rId37"/>
    <p:sldId id="450" r:id="rId38"/>
    <p:sldId id="459" r:id="rId39"/>
    <p:sldId id="460" r:id="rId40"/>
    <p:sldId id="461" r:id="rId41"/>
    <p:sldId id="483" r:id="rId42"/>
    <p:sldId id="433" r:id="rId43"/>
    <p:sldId id="451" r:id="rId44"/>
    <p:sldId id="452" r:id="rId45"/>
    <p:sldId id="473" r:id="rId46"/>
    <p:sldId id="453" r:id="rId47"/>
    <p:sldId id="489" r:id="rId48"/>
    <p:sldId id="436" r:id="rId49"/>
    <p:sldId id="437" r:id="rId50"/>
    <p:sldId id="454" r:id="rId51"/>
    <p:sldId id="455" r:id="rId52"/>
    <p:sldId id="484" r:id="rId53"/>
    <p:sldId id="456" r:id="rId54"/>
    <p:sldId id="462" r:id="rId55"/>
    <p:sldId id="458" r:id="rId56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  <a:srgbClr val="4A7EBB"/>
    <a:srgbClr val="FF0000"/>
    <a:srgbClr val="7F0000"/>
    <a:srgbClr val="0000FF"/>
    <a:srgbClr val="FFFF00"/>
    <a:srgbClr val="00FF00"/>
    <a:srgbClr val="7F007F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8" autoAdjust="0"/>
    <p:restoredTop sz="98944" autoAdjust="0"/>
  </p:normalViewPr>
  <p:slideViewPr>
    <p:cSldViewPr>
      <p:cViewPr varScale="1">
        <p:scale>
          <a:sx n="75" d="100"/>
          <a:sy n="75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8" cy="496967"/>
          </a:xfrm>
          <a:prstGeom prst="rect">
            <a:avLst/>
          </a:prstGeom>
        </p:spPr>
        <p:txBody>
          <a:bodyPr vert="horz" lIns="95668" tIns="47834" rIns="95668" bIns="4783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40" y="2"/>
            <a:ext cx="2949098" cy="496967"/>
          </a:xfrm>
          <a:prstGeom prst="rect">
            <a:avLst/>
          </a:prstGeom>
        </p:spPr>
        <p:txBody>
          <a:bodyPr vert="horz" lIns="95668" tIns="47834" rIns="95668" bIns="47834" rtlCol="0"/>
          <a:lstStyle>
            <a:lvl1pPr algn="r">
              <a:defRPr sz="1300"/>
            </a:lvl1pPr>
          </a:lstStyle>
          <a:p>
            <a:fld id="{39A03281-A4E4-41CA-8286-28FDC97E5FD6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68" tIns="47834" rIns="95668" bIns="4783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5668" tIns="47834" rIns="95668" bIns="4783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8" cy="496967"/>
          </a:xfrm>
          <a:prstGeom prst="rect">
            <a:avLst/>
          </a:prstGeom>
        </p:spPr>
        <p:txBody>
          <a:bodyPr vert="horz" lIns="95668" tIns="47834" rIns="95668" bIns="4783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8" cy="496967"/>
          </a:xfrm>
          <a:prstGeom prst="rect">
            <a:avLst/>
          </a:prstGeom>
        </p:spPr>
        <p:txBody>
          <a:bodyPr vert="horz" lIns="95668" tIns="47834" rIns="95668" bIns="47834" rtlCol="0" anchor="b"/>
          <a:lstStyle>
            <a:lvl1pPr algn="r">
              <a:defRPr sz="1300"/>
            </a:lvl1pPr>
          </a:lstStyle>
          <a:p>
            <a:fld id="{55B5A61E-DE4F-4A5F-85ED-7D59B98E4B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1080000"/>
            <a:ext cx="9144000" cy="43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080000"/>
            <a:ext cx="9144000" cy="43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8660" y="1628800"/>
            <a:ext cx="8206680" cy="1470025"/>
          </a:xfrm>
        </p:spPr>
        <p:txBody>
          <a:bodyPr/>
          <a:lstStyle/>
          <a:p>
            <a:r>
              <a:rPr kumimoji="1" lang="en-US" altLang="ja-JP" dirty="0" smtClean="0"/>
              <a:t>Summing Up All Genus Free Energy</a:t>
            </a:r>
            <a:br>
              <a:rPr kumimoji="1" lang="en-US" altLang="ja-JP" dirty="0" smtClean="0"/>
            </a:br>
            <a:r>
              <a:rPr kumimoji="1" lang="en-US" altLang="ja-JP" dirty="0" smtClean="0"/>
              <a:t>of ABJM Matrix Model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Sanefumi Moriyama (Nagoya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U)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JHEP [arXiv:1106.4631]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with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H.Fuji</a:t>
            </a:r>
            <a:r>
              <a:rPr kumimoji="1" lang="en-US" altLang="ja-JP" dirty="0" smtClean="0">
                <a:solidFill>
                  <a:schemeClr val="tx1"/>
                </a:solidFill>
              </a:rPr>
              <a:t> and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S.Hirano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85238" y="1600201"/>
            <a:ext cx="3173524" cy="36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ABJM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Localization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Planar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All Genus Sum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Discussions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179512" y="6012780"/>
            <a:ext cx="8784976" cy="711696"/>
          </a:xfrm>
          <a:prstGeom prst="roundRect">
            <a:avLst>
              <a:gd name="adj" fmla="val 30654"/>
            </a:avLst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3200" dirty="0" smtClean="0">
                <a:solidFill>
                  <a:prstClr val="black"/>
                </a:solidFill>
              </a:rPr>
              <a:t>(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3200" dirty="0" smtClean="0">
                <a:solidFill>
                  <a:prstClr val="black"/>
                </a:solidFill>
              </a:rPr>
              <a:t>+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3200" dirty="0" smtClean="0">
                <a:solidFill>
                  <a:prstClr val="black"/>
                </a:solidFill>
              </a:rPr>
              <a:t>)/2 M2 with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3200" dirty="0" smtClean="0">
                <a:solidFill>
                  <a:prstClr val="black"/>
                </a:solidFill>
              </a:rPr>
              <a:t>-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3200" dirty="0" smtClean="0">
                <a:solidFill>
                  <a:prstClr val="black"/>
                </a:solidFill>
              </a:rPr>
              <a:t> fractional M2 on C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4 </a:t>
            </a:r>
            <a:r>
              <a:rPr lang="en-US" altLang="ja-JP" sz="3200" dirty="0" smtClean="0">
                <a:solidFill>
                  <a:prstClr val="black"/>
                </a:solidFill>
              </a:rPr>
              <a:t>/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Z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k</a:t>
            </a:r>
            <a:endParaRPr lang="ja-JP" altLang="en-US" sz="3200" i="1" baseline="-25000" dirty="0">
              <a:solidFill>
                <a:prstClr val="black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79512" y="1230660"/>
            <a:ext cx="8784976" cy="4608512"/>
          </a:xfrm>
          <a:prstGeom prst="roundRect">
            <a:avLst>
              <a:gd name="adj" fmla="val 4541"/>
            </a:avLst>
          </a:prstGeom>
          <a:noFill/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ABJ(M) theory (</a:t>
            </a:r>
            <a:r>
              <a:rPr lang="en-US" altLang="ja-JP" i="1" dirty="0" smtClean="0"/>
              <a:t>N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=</a:t>
            </a:r>
            <a:r>
              <a:rPr lang="en-US" altLang="ja-JP" i="1" dirty="0" smtClean="0"/>
              <a:t>N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5508104" y="2484185"/>
            <a:ext cx="1872208" cy="10801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U(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baseline="-25000" dirty="0" smtClean="0"/>
              <a:t>2</a:t>
            </a:r>
            <a:r>
              <a:rPr kumimoji="1" lang="en-US" altLang="ja-JP" sz="3200" dirty="0" smtClean="0"/>
              <a:t>)</a:t>
            </a:r>
            <a:r>
              <a:rPr kumimoji="1" lang="en-US" altLang="ja-JP" sz="3200" i="1" baseline="-25000" dirty="0" smtClean="0"/>
              <a:t>-k</a:t>
            </a:r>
            <a:endParaRPr kumimoji="1" lang="ja-JP" altLang="en-US" sz="3200" i="1" baseline="-25000" dirty="0"/>
          </a:p>
        </p:txBody>
      </p:sp>
      <p:sp>
        <p:nvSpPr>
          <p:cNvPr id="8" name="円/楕円 7"/>
          <p:cNvSpPr/>
          <p:nvPr/>
        </p:nvSpPr>
        <p:spPr>
          <a:xfrm>
            <a:off x="1763688" y="2484185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U(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)</a:t>
            </a:r>
            <a:r>
              <a:rPr kumimoji="1" lang="en-US" altLang="ja-JP" sz="3200" i="1" baseline="-25000" dirty="0" smtClean="0"/>
              <a:t>k</a:t>
            </a:r>
            <a:endParaRPr kumimoji="1" lang="ja-JP" altLang="en-US" sz="3200" i="1" baseline="-250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610496" y="2052137"/>
            <a:ext cx="2185640" cy="720080"/>
            <a:chOff x="3610496" y="2204864"/>
            <a:chExt cx="2185640" cy="720080"/>
          </a:xfrm>
        </p:grpSpPr>
        <p:sp>
          <p:nvSpPr>
            <p:cNvPr id="6" name="下カーブ矢印 5"/>
            <p:cNvSpPr/>
            <p:nvPr/>
          </p:nvSpPr>
          <p:spPr>
            <a:xfrm>
              <a:off x="3610496" y="2348880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下カーブ矢印 8"/>
            <p:cNvSpPr/>
            <p:nvPr/>
          </p:nvSpPr>
          <p:spPr>
            <a:xfrm>
              <a:off x="3923928" y="2204864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 rot="10800000">
            <a:off x="3203849" y="3373681"/>
            <a:ext cx="2185640" cy="720080"/>
            <a:chOff x="3610496" y="2204864"/>
            <a:chExt cx="2185640" cy="720080"/>
          </a:xfrm>
        </p:grpSpPr>
        <p:sp>
          <p:nvSpPr>
            <p:cNvPr id="12" name="下カーブ矢印 11"/>
            <p:cNvSpPr/>
            <p:nvPr/>
          </p:nvSpPr>
          <p:spPr>
            <a:xfrm>
              <a:off x="3610496" y="2348880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下カーブ矢印 12"/>
            <p:cNvSpPr/>
            <p:nvPr/>
          </p:nvSpPr>
          <p:spPr>
            <a:xfrm>
              <a:off x="3923928" y="2204864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24400" y="3333220"/>
            <a:ext cx="2143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1">
                    <a:lumMod val="50000"/>
                  </a:schemeClr>
                </a:solidFill>
              </a:rPr>
              <a:t>Gauge Field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21144" y="3333220"/>
            <a:ext cx="2143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  <a:t>Gauge Field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51720" y="3996353"/>
            <a:ext cx="4943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>
                <a:solidFill>
                  <a:schemeClr val="accent3">
                    <a:lumMod val="50000"/>
                  </a:schemeClr>
                </a:solidFill>
              </a:rPr>
              <a:t>Bifundamental</a:t>
            </a:r>
            <a:r>
              <a:rPr kumimoji="1" lang="en-US" altLang="ja-JP" sz="3200" dirty="0" smtClean="0">
                <a:solidFill>
                  <a:schemeClr val="accent3">
                    <a:lumMod val="50000"/>
                  </a:schemeClr>
                </a:solidFill>
              </a:rPr>
              <a:t> Matter Fields</a:t>
            </a:r>
            <a:endParaRPr kumimoji="1" lang="ja-JP" alt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64221" y="1332057"/>
            <a:ext cx="601555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ea typeface="Arial Unicode MS" pitchFamily="50" charset="-128"/>
                <a:cs typeface="Arial Unicode MS" pitchFamily="50" charset="-128"/>
              </a:rPr>
              <a:t>N=6</a:t>
            </a:r>
            <a:r>
              <a:rPr kumimoji="1" lang="en-US" altLang="ja-JP" sz="3200" i="1" dirty="0" smtClean="0">
                <a:latin typeface="+mn-ea"/>
              </a:rPr>
              <a:t> </a:t>
            </a:r>
            <a:r>
              <a:rPr kumimoji="1" lang="en-US" altLang="ja-JP" sz="3200" dirty="0" err="1" smtClean="0"/>
              <a:t>Chern</a:t>
            </a:r>
            <a:r>
              <a:rPr kumimoji="1" lang="en-US" altLang="ja-JP" sz="3200" dirty="0" smtClean="0"/>
              <a:t>-Simons-matter Theory</a:t>
            </a:r>
            <a:endParaRPr kumimoji="1" lang="ja-JP" altLang="en-US" sz="3200" dirty="0"/>
          </a:p>
        </p:txBody>
      </p:sp>
      <p:pic>
        <p:nvPicPr>
          <p:cNvPr id="22" name="図 21" descr="superp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877023"/>
            <a:ext cx="6496050" cy="809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23" name="テキスト ボックス 22"/>
          <p:cNvSpPr txBox="1"/>
          <p:nvPr/>
        </p:nvSpPr>
        <p:spPr>
          <a:xfrm>
            <a:off x="455437" y="4509120"/>
            <a:ext cx="2659511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Superpotential</a:t>
            </a:r>
            <a:endParaRPr kumimoji="1" lang="ja-JP" altLang="en-US" sz="3200" dirty="0"/>
          </a:p>
        </p:txBody>
      </p:sp>
      <p:sp>
        <p:nvSpPr>
          <p:cNvPr id="25" name="上下矢印 24"/>
          <p:cNvSpPr/>
          <p:nvPr/>
        </p:nvSpPr>
        <p:spPr>
          <a:xfrm>
            <a:off x="4329684" y="5589240"/>
            <a:ext cx="484632" cy="648072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83236" y="2348880"/>
            <a:ext cx="1133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/>
              <a:t>A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smtClean="0"/>
              <a:t>A</a:t>
            </a:r>
            <a:r>
              <a:rPr kumimoji="1" lang="en-US" altLang="ja-JP" sz="3200" baseline="-25000" dirty="0" smtClean="0"/>
              <a:t>2</a:t>
            </a:r>
            <a:endParaRPr kumimoji="1" lang="ja-JP" altLang="en-US" sz="3200" baseline="-25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20466" y="3140968"/>
            <a:ext cx="1104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/>
              <a:t>B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smtClean="0"/>
              <a:t>B</a:t>
            </a:r>
            <a:r>
              <a:rPr kumimoji="1" lang="en-US" altLang="ja-JP" sz="3200" baseline="-25000" dirty="0" smtClean="0"/>
              <a:t>2</a:t>
            </a:r>
            <a:endParaRPr kumimoji="1" lang="ja-JP" alt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N=2 </a:t>
            </a:r>
            <a:r>
              <a:rPr kumimoji="1" lang="en-US" altLang="ja-JP" dirty="0" err="1" smtClean="0"/>
              <a:t>Chern</a:t>
            </a:r>
            <a:r>
              <a:rPr lang="en-US" altLang="ja-JP" dirty="0" smtClean="0"/>
              <a:t>-</a:t>
            </a:r>
            <a:r>
              <a:rPr kumimoji="1" lang="en-US" altLang="ja-JP" dirty="0" smtClean="0"/>
              <a:t>Simons Theory</a:t>
            </a:r>
            <a:endParaRPr kumimoji="1" lang="ja-JP" altLang="en-US" dirty="0"/>
          </a:p>
        </p:txBody>
      </p:sp>
      <p:sp>
        <p:nvSpPr>
          <p:cNvPr id="9" name="左矢印 8"/>
          <p:cNvSpPr/>
          <p:nvPr/>
        </p:nvSpPr>
        <p:spPr>
          <a:xfrm>
            <a:off x="3419872" y="1268760"/>
            <a:ext cx="367240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Dim Red of  4D N=1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7392" y="2736213"/>
            <a:ext cx="4000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N=2 Vector </a:t>
            </a:r>
            <a:r>
              <a:rPr kumimoji="1" lang="en-US" altLang="ja-JP" sz="3200" dirty="0" err="1" smtClean="0"/>
              <a:t>Multiplet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V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0603" y="4428401"/>
            <a:ext cx="3953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N=2 </a:t>
            </a:r>
            <a:r>
              <a:rPr kumimoji="1" lang="en-US" altLang="ja-JP" sz="3200" dirty="0" err="1" smtClean="0"/>
              <a:t>Chiral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err="1" smtClean="0"/>
              <a:t>Multiplet</a:t>
            </a:r>
            <a:r>
              <a:rPr kumimoji="1" lang="en-US" altLang="ja-JP" sz="3200" dirty="0" smtClean="0"/>
              <a:t> Φ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62394" y="2736213"/>
            <a:ext cx="2267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err="1" smtClean="0"/>
              <a:t>L</a:t>
            </a:r>
            <a:r>
              <a:rPr lang="en-US" altLang="ja-JP" sz="3200" baseline="-25000" dirty="0" err="1" smtClean="0"/>
              <a:t>gauge</a:t>
            </a:r>
            <a:r>
              <a:rPr lang="en-US" altLang="ja-JP" sz="3200" baseline="-25000" dirty="0" smtClean="0"/>
              <a:t> </a:t>
            </a:r>
            <a:r>
              <a:rPr lang="en-US" altLang="ja-JP" sz="3200" dirty="0" smtClean="0"/>
              <a:t>(V) = ...</a:t>
            </a:r>
            <a:endParaRPr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6056" y="4428401"/>
            <a:ext cx="2440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err="1" smtClean="0"/>
              <a:t>L</a:t>
            </a:r>
            <a:r>
              <a:rPr lang="en-US" altLang="ja-JP" sz="3200" baseline="-25000" dirty="0" err="1" smtClean="0"/>
              <a:t>matter</a:t>
            </a:r>
            <a:r>
              <a:rPr lang="en-US" altLang="ja-JP" sz="3200" baseline="-25000" dirty="0" smtClean="0"/>
              <a:t> </a:t>
            </a:r>
            <a:r>
              <a:rPr lang="en-US" altLang="ja-JP" sz="3200" dirty="0" smtClean="0"/>
              <a:t>(Φ) = ...</a:t>
            </a:r>
            <a:endParaRPr lang="ja-JP" altLang="en-US" sz="3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83968" y="3348281"/>
            <a:ext cx="4218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(Topological &amp; Auxiliary)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hypervarp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937224"/>
            <a:ext cx="2028825" cy="495300"/>
          </a:xfrm>
          <a:prstGeom prst="rect">
            <a:avLst/>
          </a:prstGeom>
        </p:spPr>
      </p:pic>
      <p:pic>
        <p:nvPicPr>
          <p:cNvPr id="13" name="図 12" descr="vectorvarp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99633" y="2687712"/>
            <a:ext cx="2657475" cy="8191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N=3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Chern</a:t>
            </a:r>
            <a:r>
              <a:rPr lang="en-US" altLang="ja-JP" dirty="0" smtClean="0"/>
              <a:t>-Simons-matter Theory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3048" y="1476073"/>
            <a:ext cx="3777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Field Contents of N=4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4240" y="2799046"/>
            <a:ext cx="4806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N=4 Vector </a:t>
            </a:r>
            <a:r>
              <a:rPr kumimoji="1" lang="en-US" altLang="ja-JP" sz="3200" dirty="0" err="1" smtClean="0"/>
              <a:t>Multiplet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(V , </a:t>
            </a:r>
            <a:r>
              <a:rPr lang="en-US" altLang="ja-JP" sz="3200" i="1" dirty="0" smtClean="0"/>
              <a:t>φ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7415" y="4897033"/>
            <a:ext cx="5020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N=4 </a:t>
            </a:r>
            <a:r>
              <a:rPr lang="en-US" altLang="ja-JP" sz="3200" dirty="0" err="1" smtClean="0"/>
              <a:t>Hyper</a:t>
            </a:r>
            <a:r>
              <a:rPr kumimoji="1" lang="en-US" altLang="ja-JP" sz="3200" dirty="0" err="1" smtClean="0"/>
              <a:t>Multiplet</a:t>
            </a:r>
            <a:r>
              <a:rPr kumimoji="1" lang="en-US" altLang="ja-JP" sz="3200" dirty="0" smtClean="0"/>
              <a:t> (</a:t>
            </a:r>
            <a:r>
              <a:rPr kumimoji="1" lang="en-US" altLang="ja-JP" sz="3200" dirty="0" err="1" smtClean="0"/>
              <a:t>Φ</a:t>
            </a:r>
            <a:r>
              <a:rPr lang="en-US" altLang="ja-JP" sz="3200" baseline="-25000" dirty="0" err="1" smtClean="0"/>
              <a:t>i</a:t>
            </a:r>
            <a:r>
              <a:rPr kumimoji="1" lang="en-US" altLang="ja-JP" sz="3200" dirty="0" smtClean="0"/>
              <a:t> , </a:t>
            </a:r>
            <a:r>
              <a:rPr kumimoji="1" lang="en-US" altLang="ja-JP" sz="3200" dirty="0" err="1" smtClean="0"/>
              <a:t>Φ</a:t>
            </a:r>
            <a:r>
              <a:rPr lang="en-US" altLang="ja-JP" sz="3200" baseline="-25000" dirty="0" err="1" smtClean="0"/>
              <a:t>i</a:t>
            </a:r>
            <a:r>
              <a:rPr kumimoji="1" lang="en-US" altLang="ja-JP" sz="3200" baseline="30000" dirty="0" smtClean="0"/>
              <a:t>†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4716016" y="2132856"/>
            <a:ext cx="1512168" cy="612648"/>
          </a:xfrm>
          <a:prstGeom prst="wedgeRoundRectCallout">
            <a:avLst>
              <a:gd name="adj1" fmla="val -30071"/>
              <a:gd name="adj2" fmla="val 790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err="1" smtClean="0"/>
              <a:t>Adj</a:t>
            </a:r>
            <a:r>
              <a:rPr kumimoji="1" lang="en-US" altLang="ja-JP" sz="3200" dirty="0" smtClean="0"/>
              <a:t> Rep</a:t>
            </a:r>
            <a:endParaRPr kumimoji="1" lang="ja-JP" altLang="en-US" sz="3200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4139952" y="4293096"/>
            <a:ext cx="2016224" cy="612648"/>
          </a:xfrm>
          <a:prstGeom prst="wedgeRoundRectCallout">
            <a:avLst>
              <a:gd name="adj1" fmla="val -31541"/>
              <a:gd name="adj2" fmla="val 83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Conj Rep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8308" y="5940569"/>
            <a:ext cx="8007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(For General Gauge Groups &amp; Representations)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1720" y="3501008"/>
            <a:ext cx="6567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(CS Term: N=3 / No Kinetic Term for </a:t>
            </a:r>
            <a:r>
              <a:rPr kumimoji="1" lang="en-US" altLang="ja-JP" sz="3200" i="1" dirty="0" smtClean="0"/>
              <a:t>φ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N=6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Chern</a:t>
            </a:r>
            <a:r>
              <a:rPr lang="en-US" altLang="ja-JP" dirty="0" smtClean="0"/>
              <a:t>-Simons-matter Theory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00009" y="1340768"/>
            <a:ext cx="4943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Application to U(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) x U(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baseline="-25000" dirty="0" smtClean="0"/>
              <a:t>2</a:t>
            </a:r>
            <a:r>
              <a:rPr kumimoji="1" lang="en-US" altLang="ja-JP" sz="3200" dirty="0" smtClean="0"/>
              <a:t>)</a:t>
            </a:r>
            <a:endParaRPr kumimoji="1" lang="ja-JP" altLang="en-US" sz="32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763688" y="1988840"/>
            <a:ext cx="5616624" cy="2041624"/>
            <a:chOff x="1763688" y="4267695"/>
            <a:chExt cx="5616624" cy="2041624"/>
          </a:xfrm>
        </p:grpSpPr>
        <p:sp>
          <p:nvSpPr>
            <p:cNvPr id="16" name="円/楕円 15"/>
            <p:cNvSpPr/>
            <p:nvPr/>
          </p:nvSpPr>
          <p:spPr>
            <a:xfrm>
              <a:off x="5508104" y="4699743"/>
              <a:ext cx="1872208" cy="108012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 smtClean="0"/>
                <a:t>U(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2</a:t>
              </a:r>
              <a:r>
                <a:rPr kumimoji="1" lang="en-US" altLang="ja-JP" sz="3200" dirty="0" smtClean="0"/>
                <a:t>)</a:t>
              </a:r>
              <a:r>
                <a:rPr kumimoji="1" lang="en-US" altLang="ja-JP" sz="3200" i="1" baseline="-25000" dirty="0" smtClean="0"/>
                <a:t>-k</a:t>
              </a:r>
              <a:endParaRPr kumimoji="1" lang="ja-JP" altLang="en-US" sz="3200" i="1" baseline="-25000" dirty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763688" y="4699743"/>
              <a:ext cx="1872208" cy="10801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 smtClean="0"/>
                <a:t>U(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)</a:t>
              </a:r>
              <a:r>
                <a:rPr kumimoji="1" lang="en-US" altLang="ja-JP" sz="3200" i="1" baseline="-25000" dirty="0" smtClean="0"/>
                <a:t>k</a:t>
              </a:r>
              <a:endParaRPr kumimoji="1" lang="ja-JP" altLang="en-US" sz="3200" i="1" baseline="-25000" dirty="0"/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3610496" y="4267695"/>
              <a:ext cx="2185640" cy="720080"/>
              <a:chOff x="3610496" y="2204864"/>
              <a:chExt cx="2185640" cy="720080"/>
            </a:xfrm>
          </p:grpSpPr>
          <p:sp>
            <p:nvSpPr>
              <p:cNvPr id="19" name="下カーブ矢印 18"/>
              <p:cNvSpPr/>
              <p:nvPr/>
            </p:nvSpPr>
            <p:spPr>
              <a:xfrm>
                <a:off x="3610496" y="2348880"/>
                <a:ext cx="1872208" cy="576064"/>
              </a:xfrm>
              <a:prstGeom prst="curvedDownArrow">
                <a:avLst>
                  <a:gd name="adj1" fmla="val 33681"/>
                  <a:gd name="adj2" fmla="val 92223"/>
                  <a:gd name="adj3" fmla="val 25000"/>
                </a:avLst>
              </a:prstGeom>
              <a:solidFill>
                <a:schemeClr val="accent3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下カーブ矢印 19"/>
              <p:cNvSpPr/>
              <p:nvPr/>
            </p:nvSpPr>
            <p:spPr>
              <a:xfrm>
                <a:off x="3923928" y="2204864"/>
                <a:ext cx="1872208" cy="576064"/>
              </a:xfrm>
              <a:prstGeom prst="curvedDownArrow">
                <a:avLst>
                  <a:gd name="adj1" fmla="val 33681"/>
                  <a:gd name="adj2" fmla="val 92223"/>
                  <a:gd name="adj3" fmla="val 25000"/>
                </a:avLst>
              </a:prstGeom>
              <a:solidFill>
                <a:schemeClr val="accent3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 rot="10800000">
              <a:off x="3203849" y="5589239"/>
              <a:ext cx="2185640" cy="720080"/>
              <a:chOff x="3610496" y="2204864"/>
              <a:chExt cx="2185640" cy="720080"/>
            </a:xfrm>
          </p:grpSpPr>
          <p:sp>
            <p:nvSpPr>
              <p:cNvPr id="22" name="下カーブ矢印 21"/>
              <p:cNvSpPr/>
              <p:nvPr/>
            </p:nvSpPr>
            <p:spPr>
              <a:xfrm>
                <a:off x="3610496" y="2348880"/>
                <a:ext cx="1872208" cy="576064"/>
              </a:xfrm>
              <a:prstGeom prst="curvedDownArrow">
                <a:avLst>
                  <a:gd name="adj1" fmla="val 33681"/>
                  <a:gd name="adj2" fmla="val 92223"/>
                  <a:gd name="adj3" fmla="val 25000"/>
                </a:avLst>
              </a:prstGeom>
              <a:solidFill>
                <a:schemeClr val="accent3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下カーブ矢印 22"/>
              <p:cNvSpPr/>
              <p:nvPr/>
            </p:nvSpPr>
            <p:spPr>
              <a:xfrm>
                <a:off x="3923928" y="2204864"/>
                <a:ext cx="1872208" cy="576064"/>
              </a:xfrm>
              <a:prstGeom prst="curvedDownArrow">
                <a:avLst>
                  <a:gd name="adj1" fmla="val 33681"/>
                  <a:gd name="adj2" fmla="val 92223"/>
                  <a:gd name="adj3" fmla="val 25000"/>
                </a:avLst>
              </a:prstGeom>
              <a:solidFill>
                <a:schemeClr val="accent3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3983236" y="4564438"/>
              <a:ext cx="11336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i="1" dirty="0" smtClean="0"/>
                <a:t>A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, </a:t>
              </a:r>
              <a:r>
                <a:rPr kumimoji="1" lang="en-US" altLang="ja-JP" sz="3200" i="1" dirty="0" smtClean="0"/>
                <a:t>A</a:t>
              </a:r>
              <a:r>
                <a:rPr kumimoji="1" lang="en-US" altLang="ja-JP" sz="3200" baseline="-25000" dirty="0" smtClean="0"/>
                <a:t>2</a:t>
              </a:r>
              <a:endParaRPr kumimoji="1" lang="ja-JP" altLang="en-US" sz="3200" baseline="-250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920466" y="5356526"/>
              <a:ext cx="11047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i="1" dirty="0" smtClean="0"/>
                <a:t>B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, </a:t>
              </a:r>
              <a:r>
                <a:rPr kumimoji="1" lang="en-US" altLang="ja-JP" sz="3200" i="1" dirty="0" smtClean="0"/>
                <a:t>B</a:t>
              </a:r>
              <a:r>
                <a:rPr kumimoji="1" lang="en-US" altLang="ja-JP" sz="3200" baseline="-25000" dirty="0" smtClean="0"/>
                <a:t>2</a:t>
              </a:r>
              <a:endParaRPr kumimoji="1" lang="ja-JP" altLang="en-US" sz="3200" baseline="-25000" dirty="0"/>
            </a:p>
          </p:txBody>
        </p:sp>
      </p:grpSp>
      <p:pic>
        <p:nvPicPr>
          <p:cNvPr id="27" name="図 26" descr="superpotvarp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162" y="3920827"/>
            <a:ext cx="8067675" cy="271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N=6 </a:t>
            </a:r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-Simons-matter Theory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8197" y="2348880"/>
            <a:ext cx="8587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so(3) = </a:t>
            </a:r>
            <a:r>
              <a:rPr kumimoji="1" lang="en-US" altLang="ja-JP" sz="3200" dirty="0" err="1" smtClean="0"/>
              <a:t>su</a:t>
            </a:r>
            <a:r>
              <a:rPr kumimoji="1" lang="en-US" altLang="ja-JP" sz="3200" dirty="0" smtClean="0"/>
              <a:t>(2) </a:t>
            </a:r>
            <a:r>
              <a:rPr kumimoji="1" lang="en-US" altLang="ja-JP" sz="3200" baseline="-25000" dirty="0" err="1" smtClean="0"/>
              <a:t>diag</a:t>
            </a:r>
            <a:r>
              <a:rPr lang="en-US" altLang="ja-JP" sz="3200" dirty="0" smtClean="0"/>
              <a:t>  </a:t>
            </a:r>
            <a:r>
              <a:rPr lang="ja-JP" altLang="en-US" sz="3200" dirty="0" smtClean="0"/>
              <a:t>⊂ </a:t>
            </a:r>
            <a:r>
              <a:rPr lang="en-US" altLang="ja-JP" sz="3200" dirty="0" err="1" smtClean="0"/>
              <a:t>su</a:t>
            </a:r>
            <a:r>
              <a:rPr lang="en-US" altLang="ja-JP" sz="3200" dirty="0" smtClean="0"/>
              <a:t>(2)</a:t>
            </a:r>
            <a:r>
              <a:rPr lang="en-US" altLang="ja-JP" sz="3200" baseline="-25000" dirty="0" smtClean="0"/>
              <a:t>A</a:t>
            </a:r>
            <a:r>
              <a:rPr lang="en-US" altLang="ja-JP" sz="3200" dirty="0" smtClean="0"/>
              <a:t> x </a:t>
            </a:r>
            <a:r>
              <a:rPr lang="en-US" altLang="ja-JP" sz="3200" dirty="0" err="1" smtClean="0"/>
              <a:t>su</a:t>
            </a:r>
            <a:r>
              <a:rPr lang="en-US" altLang="ja-JP" sz="3200" dirty="0" smtClean="0"/>
              <a:t>(2)</a:t>
            </a:r>
            <a:r>
              <a:rPr lang="en-US" altLang="ja-JP" sz="3200" baseline="-25000" dirty="0" smtClean="0"/>
              <a:t>B</a:t>
            </a:r>
            <a:r>
              <a:rPr lang="ja-JP" altLang="en-US" sz="3200" dirty="0" smtClean="0"/>
              <a:t> ⊂ </a:t>
            </a:r>
            <a:r>
              <a:rPr lang="en-US" altLang="ja-JP" sz="3200" dirty="0" err="1" smtClean="0"/>
              <a:t>su</a:t>
            </a:r>
            <a:r>
              <a:rPr lang="en-US" altLang="ja-JP" sz="3200" dirty="0" smtClean="0"/>
              <a:t>(4) = so(6) </a:t>
            </a:r>
            <a:endParaRPr kumimoji="1" lang="ja-JP" altLang="en-US" sz="3200" baseline="-25000" dirty="0"/>
          </a:p>
        </p:txBody>
      </p:sp>
      <p:sp>
        <p:nvSpPr>
          <p:cNvPr id="5" name="下カーブ矢印 4"/>
          <p:cNvSpPr/>
          <p:nvPr/>
        </p:nvSpPr>
        <p:spPr>
          <a:xfrm>
            <a:off x="3707904" y="2996952"/>
            <a:ext cx="936104" cy="504056"/>
          </a:xfrm>
          <a:prstGeom prst="curvedDownArrow">
            <a:avLst>
              <a:gd name="adj1" fmla="val 25000"/>
              <a:gd name="adj2" fmla="val 6855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下カーブ矢印 5"/>
          <p:cNvSpPr/>
          <p:nvPr/>
        </p:nvSpPr>
        <p:spPr>
          <a:xfrm>
            <a:off x="4932040" y="2996952"/>
            <a:ext cx="936104" cy="504056"/>
          </a:xfrm>
          <a:prstGeom prst="curvedDownArrow">
            <a:avLst>
              <a:gd name="adj1" fmla="val 25000"/>
              <a:gd name="adj2" fmla="val 6855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82372" y="3501008"/>
            <a:ext cx="1133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/>
              <a:t>A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smtClean="0"/>
              <a:t>A</a:t>
            </a:r>
            <a:r>
              <a:rPr kumimoji="1" lang="en-US" altLang="ja-JP" sz="3200" baseline="-25000" dirty="0" smtClean="0"/>
              <a:t>2</a:t>
            </a:r>
            <a:endParaRPr kumimoji="1" lang="ja-JP" altLang="en-US" sz="3200" baseline="-25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35362" y="3501008"/>
            <a:ext cx="1104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/>
              <a:t>B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i="1" dirty="0" smtClean="0"/>
              <a:t>B</a:t>
            </a:r>
            <a:r>
              <a:rPr kumimoji="1" lang="en-US" altLang="ja-JP" sz="3200" baseline="-25000" dirty="0" smtClean="0"/>
              <a:t>2</a:t>
            </a:r>
            <a:endParaRPr kumimoji="1" lang="ja-JP" altLang="en-US" sz="3200" baseline="-25000" dirty="0"/>
          </a:p>
        </p:txBody>
      </p:sp>
      <p:sp>
        <p:nvSpPr>
          <p:cNvPr id="9" name="下カーブ矢印 8"/>
          <p:cNvSpPr/>
          <p:nvPr/>
        </p:nvSpPr>
        <p:spPr>
          <a:xfrm rot="10800000">
            <a:off x="4258568" y="4149079"/>
            <a:ext cx="936104" cy="504056"/>
          </a:xfrm>
          <a:prstGeom prst="curvedDownArrow">
            <a:avLst>
              <a:gd name="adj1" fmla="val 25000"/>
              <a:gd name="adj2" fmla="val 6855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83968" y="4644425"/>
            <a:ext cx="1019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su</a:t>
            </a:r>
            <a:r>
              <a:rPr kumimoji="1" lang="en-US" altLang="ja-JP" sz="3200" dirty="0" smtClean="0"/>
              <a:t>(2)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1628800"/>
            <a:ext cx="222971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R-Symmetry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Brane</a:t>
            </a:r>
            <a:r>
              <a:rPr kumimoji="1" lang="en-US" altLang="ja-JP" dirty="0" smtClean="0"/>
              <a:t> Construction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22461" y="3420492"/>
            <a:ext cx="71639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NS5     0 1 2 3 4 5</a:t>
            </a:r>
          </a:p>
          <a:p>
            <a:r>
              <a:rPr lang="en-US" altLang="ja-JP" sz="3200" dirty="0" smtClean="0"/>
              <a:t>(1,</a:t>
            </a:r>
            <a:r>
              <a:rPr lang="en-US" altLang="ja-JP" sz="3200" i="1" dirty="0" smtClean="0"/>
              <a:t>k</a:t>
            </a:r>
            <a:r>
              <a:rPr lang="en-US" altLang="ja-JP" sz="3200" dirty="0" smtClean="0"/>
              <a:t>)5 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0 1 2 [3,7]</a:t>
            </a:r>
            <a:r>
              <a:rPr lang="en-US" altLang="ja-JP" sz="3200" baseline="-25000" dirty="0" smtClean="0"/>
              <a:t>θ</a:t>
            </a:r>
            <a:r>
              <a:rPr lang="en-US" altLang="ja-JP" sz="3200" dirty="0" smtClean="0"/>
              <a:t> [4,8]</a:t>
            </a:r>
            <a:r>
              <a:rPr lang="en-US" altLang="ja-JP" sz="3200" baseline="-25000" dirty="0" smtClean="0"/>
              <a:t>θ</a:t>
            </a:r>
            <a:r>
              <a:rPr lang="en-US" altLang="ja-JP" sz="3200" dirty="0" smtClean="0"/>
              <a:t> [5,9]</a:t>
            </a:r>
            <a:r>
              <a:rPr lang="en-US" altLang="ja-JP" sz="3200" baseline="-25000" dirty="0" smtClean="0"/>
              <a:t>θ</a:t>
            </a:r>
            <a:r>
              <a:rPr lang="en-US" altLang="ja-JP" sz="3200" dirty="0" smtClean="0"/>
              <a:t>       </a:t>
            </a:r>
            <a:r>
              <a:rPr lang="en-US" altLang="ja-JP" sz="3200" dirty="0" err="1" smtClean="0"/>
              <a:t>tanθ</a:t>
            </a:r>
            <a:r>
              <a:rPr lang="en-US" altLang="ja-JP" sz="3200" dirty="0" smtClean="0"/>
              <a:t> = </a:t>
            </a:r>
            <a:r>
              <a:rPr lang="en-US" altLang="ja-JP" sz="3200" i="1" dirty="0" smtClean="0"/>
              <a:t>k</a:t>
            </a:r>
          </a:p>
          <a:p>
            <a:r>
              <a:rPr kumimoji="1" lang="en-US" altLang="ja-JP" sz="3200" dirty="0" smtClean="0"/>
              <a:t>D3       0 1 2           6</a:t>
            </a:r>
            <a:endParaRPr kumimoji="1" lang="ja-JP" altLang="en-US" sz="32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2403252" y="1484784"/>
            <a:ext cx="3699053" cy="1885359"/>
            <a:chOff x="2411760" y="1700808"/>
            <a:chExt cx="3699053" cy="188535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4055244" y="1700808"/>
              <a:ext cx="14141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 x D3</a:t>
              </a:r>
              <a:endParaRPr kumimoji="1" lang="ja-JP" altLang="en-US" sz="32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860552" y="2611760"/>
              <a:ext cx="14141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2</a:t>
              </a:r>
              <a:r>
                <a:rPr kumimoji="1" lang="en-US" altLang="ja-JP" sz="3200" dirty="0" smtClean="0"/>
                <a:t> x D3</a:t>
              </a:r>
              <a:endParaRPr kumimoji="1" lang="ja-JP" altLang="en-US" sz="32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411760" y="2996952"/>
              <a:ext cx="1140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(1,</a:t>
              </a:r>
              <a:r>
                <a:rPr kumimoji="1" lang="en-US" altLang="ja-JP" sz="3200" i="1" dirty="0" smtClean="0"/>
                <a:t>k</a:t>
              </a:r>
              <a:r>
                <a:rPr kumimoji="1" lang="en-US" altLang="ja-JP" sz="3200" dirty="0" smtClean="0"/>
                <a:t>)5</a:t>
              </a:r>
              <a:endParaRPr kumimoji="1" lang="ja-JP" altLang="en-US" sz="32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233020" y="3001392"/>
              <a:ext cx="8467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NS5</a:t>
              </a:r>
              <a:endParaRPr kumimoji="1" lang="ja-JP" altLang="en-US" sz="3200" dirty="0"/>
            </a:p>
          </p:txBody>
        </p:sp>
        <p:sp>
          <p:nvSpPr>
            <p:cNvPr id="4" name="円/楕円 3"/>
            <p:cNvSpPr/>
            <p:nvPr/>
          </p:nvSpPr>
          <p:spPr>
            <a:xfrm>
              <a:off x="3492120" y="2268140"/>
              <a:ext cx="2160000" cy="432000"/>
            </a:xfrm>
            <a:prstGeom prst="ellipse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 rot="5400000">
              <a:off x="3009032" y="2026940"/>
              <a:ext cx="914400" cy="914400"/>
            </a:xfrm>
            <a:prstGeom prst="line">
              <a:avLst/>
            </a:prstGeom>
            <a:ln w="76200">
              <a:solidFill>
                <a:srgbClr val="92D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rot="2700000">
              <a:off x="5196413" y="2026940"/>
              <a:ext cx="914400" cy="914400"/>
            </a:xfrm>
            <a:prstGeom prst="line">
              <a:avLst/>
            </a:prstGeom>
            <a:ln w="762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/>
          <p:cNvSpPr txBox="1"/>
          <p:nvPr/>
        </p:nvSpPr>
        <p:spPr>
          <a:xfrm>
            <a:off x="2752047" y="5157192"/>
            <a:ext cx="3639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Preserving N=6 SUSY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7999" y="5733256"/>
            <a:ext cx="862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(Expected to be N=6 </a:t>
            </a:r>
            <a:r>
              <a:rPr kumimoji="1" lang="en-US" altLang="ja-JP" sz="3200" dirty="0" err="1" smtClean="0"/>
              <a:t>Chern</a:t>
            </a:r>
            <a:r>
              <a:rPr kumimoji="1" lang="en-US" altLang="ja-JP" sz="3200" dirty="0" smtClean="0"/>
              <a:t>-Simons-matter Theory)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Brane</a:t>
            </a:r>
            <a:r>
              <a:rPr kumimoji="1" lang="en-US" altLang="ja-JP" dirty="0" smtClean="0"/>
              <a:t> Construction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827584" y="1196752"/>
            <a:ext cx="216024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T</a:t>
            </a:r>
            <a:r>
              <a:rPr kumimoji="1" lang="en-US" altLang="ja-JP" sz="3200" baseline="-25000" dirty="0" smtClean="0"/>
              <a:t>6</a:t>
            </a:r>
            <a:r>
              <a:rPr kumimoji="1" lang="en-US" altLang="ja-JP" sz="3200" dirty="0" smtClean="0"/>
              <a:t>-duality</a:t>
            </a:r>
            <a:endParaRPr kumimoji="1" lang="ja-JP" altLang="en-US" sz="32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712402" y="2138662"/>
            <a:ext cx="7719197" cy="1077218"/>
            <a:chOff x="691923" y="2132856"/>
            <a:chExt cx="7719197" cy="107721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91923" y="2132856"/>
              <a:ext cx="1721946" cy="10772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200" dirty="0" err="1" smtClean="0"/>
                <a:t>KKm</a:t>
              </a:r>
              <a:r>
                <a:rPr lang="en-US" altLang="ja-JP" sz="3200" baseline="-25000" dirty="0" smtClean="0"/>
                <a:t>(6dual)</a:t>
              </a:r>
            </a:p>
            <a:p>
              <a:pPr algn="ctr"/>
              <a:r>
                <a:rPr kumimoji="1" lang="en-US" altLang="ja-JP" sz="3200" dirty="0" smtClean="0"/>
                <a:t>+ </a:t>
              </a:r>
              <a:r>
                <a:rPr kumimoji="1" lang="en-US" altLang="ja-JP" sz="3200" i="1" dirty="0" smtClean="0"/>
                <a:t>k</a:t>
              </a:r>
              <a:r>
                <a:rPr kumimoji="1" lang="en-US" altLang="ja-JP" sz="3200" dirty="0" smtClean="0"/>
                <a:t> D6</a:t>
              </a:r>
              <a:endParaRPr kumimoji="1" lang="ja-JP" altLang="en-US" sz="32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689174" y="2132856"/>
              <a:ext cx="1721946" cy="5847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err="1" smtClean="0"/>
                <a:t>KKm</a:t>
              </a:r>
              <a:r>
                <a:rPr lang="en-US" altLang="ja-JP" sz="3200" baseline="-25000" dirty="0" smtClean="0"/>
                <a:t>(6dual)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732901" y="1988840"/>
            <a:ext cx="3965766" cy="1376863"/>
            <a:chOff x="2847201" y="1988840"/>
            <a:chExt cx="3965766" cy="1376863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384816" y="1988840"/>
              <a:ext cx="2640466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(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+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2</a:t>
              </a:r>
              <a:r>
                <a:rPr kumimoji="1" lang="en-US" altLang="ja-JP" sz="3200" dirty="0" smtClean="0"/>
                <a:t>)/2 x D2</a:t>
              </a:r>
              <a:endParaRPr kumimoji="1" lang="ja-JP" altLang="en-US" sz="32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847201" y="2780928"/>
              <a:ext cx="3965766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(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-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2</a:t>
              </a:r>
              <a:r>
                <a:rPr kumimoji="1" lang="en-US" altLang="ja-JP" sz="3200" dirty="0" smtClean="0"/>
                <a:t>)  x fractional D2</a:t>
              </a:r>
              <a:endParaRPr kumimoji="1" lang="ja-JP" altLang="en-US" sz="3200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364551" y="5370311"/>
            <a:ext cx="8108726" cy="584775"/>
            <a:chOff x="302394" y="2132856"/>
            <a:chExt cx="8108726" cy="584775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302394" y="2132856"/>
              <a:ext cx="2501006" cy="5847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200" dirty="0" err="1" smtClean="0"/>
                <a:t>KKm</a:t>
              </a:r>
              <a:r>
                <a:rPr lang="en-US" altLang="ja-JP" sz="3200" baseline="-25000" dirty="0" smtClean="0"/>
                <a:t>(6dual, </a:t>
              </a:r>
              <a:r>
                <a:rPr lang="en-US" altLang="ja-JP" sz="3200" i="1" baseline="-25000" dirty="0" smtClean="0"/>
                <a:t>k</a:t>
              </a:r>
              <a:r>
                <a:rPr lang="en-US" altLang="ja-JP" sz="3200" baseline="-25000" dirty="0" smtClean="0"/>
                <a:t> x 10)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689174" y="2132856"/>
              <a:ext cx="1721946" cy="5847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err="1" smtClean="0"/>
                <a:t>KKm</a:t>
              </a:r>
              <a:r>
                <a:rPr lang="en-US" altLang="ja-JP" sz="3200" baseline="-25000" dirty="0" smtClean="0"/>
                <a:t>(6dual)</a:t>
              </a: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903116" y="5220489"/>
            <a:ext cx="4063548" cy="1376863"/>
            <a:chOff x="3072532" y="5220489"/>
            <a:chExt cx="4063548" cy="1376863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3610147" y="5220489"/>
              <a:ext cx="2738250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(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+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2</a:t>
              </a:r>
              <a:r>
                <a:rPr kumimoji="1" lang="en-US" altLang="ja-JP" sz="3200" dirty="0" smtClean="0"/>
                <a:t>)/2 x M2</a:t>
              </a:r>
              <a:endParaRPr kumimoji="1" lang="ja-JP" altLang="en-US" sz="32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072532" y="6012577"/>
              <a:ext cx="4063548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(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1</a:t>
              </a:r>
              <a:r>
                <a:rPr kumimoji="1" lang="en-US" altLang="ja-JP" sz="3200" dirty="0" smtClean="0"/>
                <a:t>-</a:t>
              </a:r>
              <a:r>
                <a:rPr kumimoji="1" lang="en-US" altLang="ja-JP" sz="3200" i="1" dirty="0" smtClean="0"/>
                <a:t>N</a:t>
              </a:r>
              <a:r>
                <a:rPr kumimoji="1" lang="en-US" altLang="ja-JP" sz="3200" baseline="-25000" dirty="0" smtClean="0"/>
                <a:t>2</a:t>
              </a:r>
              <a:r>
                <a:rPr kumimoji="1" lang="en-US" altLang="ja-JP" sz="3200" dirty="0" smtClean="0"/>
                <a:t>) x fractional M2</a:t>
              </a:r>
              <a:endParaRPr kumimoji="1" lang="ja-JP" altLang="en-US" sz="3200" dirty="0"/>
            </a:p>
          </p:txBody>
        </p:sp>
      </p:grpSp>
      <p:sp>
        <p:nvSpPr>
          <p:cNvPr id="20" name="角丸四角形吹き出し 19"/>
          <p:cNvSpPr/>
          <p:nvPr/>
        </p:nvSpPr>
        <p:spPr>
          <a:xfrm>
            <a:off x="4788024" y="4112496"/>
            <a:ext cx="1800200" cy="612648"/>
          </a:xfrm>
          <a:prstGeom prst="wedgeRoundRectCallout">
            <a:avLst>
              <a:gd name="adj1" fmla="val -155579"/>
              <a:gd name="adj2" fmla="val 147491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bg1"/>
                </a:solidFill>
              </a:rPr>
              <a:t>C</a:t>
            </a:r>
            <a:r>
              <a:rPr lang="en-US" altLang="ja-JP" sz="3200" baseline="30000" dirty="0" smtClean="0">
                <a:solidFill>
                  <a:schemeClr val="bg1"/>
                </a:solidFill>
              </a:rPr>
              <a:t>4 </a:t>
            </a:r>
            <a:r>
              <a:rPr lang="en-US" altLang="ja-JP" sz="3200" dirty="0" smtClean="0">
                <a:solidFill>
                  <a:schemeClr val="bg1"/>
                </a:solidFill>
              </a:rPr>
              <a:t>/ </a:t>
            </a:r>
            <a:r>
              <a:rPr lang="en-US" altLang="ja-JP" sz="3200" dirty="0" err="1" smtClean="0">
                <a:solidFill>
                  <a:schemeClr val="bg1"/>
                </a:solidFill>
              </a:rPr>
              <a:t>Z</a:t>
            </a:r>
            <a:r>
              <a:rPr lang="en-US" altLang="ja-JP" sz="3200" baseline="-25000" dirty="0" err="1" smtClean="0">
                <a:solidFill>
                  <a:schemeClr val="bg1"/>
                </a:solidFill>
              </a:rPr>
              <a:t>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4788024" y="4112496"/>
            <a:ext cx="1800200" cy="612648"/>
          </a:xfrm>
          <a:prstGeom prst="wedgeRoundRectCallout">
            <a:avLst>
              <a:gd name="adj1" fmla="val 64530"/>
              <a:gd name="adj2" fmla="val 151637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bg1"/>
                </a:solidFill>
              </a:rPr>
              <a:t>C</a:t>
            </a:r>
            <a:r>
              <a:rPr lang="en-US" altLang="ja-JP" sz="3200" baseline="30000" dirty="0" smtClean="0">
                <a:solidFill>
                  <a:schemeClr val="bg1"/>
                </a:solidFill>
              </a:rPr>
              <a:t>4 </a:t>
            </a:r>
            <a:r>
              <a:rPr lang="en-US" altLang="ja-JP" sz="3200" dirty="0" smtClean="0">
                <a:solidFill>
                  <a:schemeClr val="bg1"/>
                </a:solidFill>
              </a:rPr>
              <a:t>/ </a:t>
            </a:r>
            <a:r>
              <a:rPr lang="en-US" altLang="ja-JP" sz="3200" dirty="0" err="1" smtClean="0">
                <a:solidFill>
                  <a:schemeClr val="bg1"/>
                </a:solidFill>
              </a:rPr>
              <a:t>Z</a:t>
            </a:r>
            <a:r>
              <a:rPr lang="en-US" altLang="ja-JP" sz="3200" i="1" baseline="-25000" dirty="0" err="1" smtClean="0">
                <a:solidFill>
                  <a:schemeClr val="bg1"/>
                </a:solidFill>
              </a:rPr>
              <a:t>k</a:t>
            </a:r>
            <a:endParaRPr kumimoji="1" lang="ja-JP" altLang="en-US" i="1" dirty="0">
              <a:solidFill>
                <a:schemeClr val="bg1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827584" y="4077072"/>
            <a:ext cx="216024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M-lift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85238" y="1600201"/>
            <a:ext cx="3173524" cy="36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ABJM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Localization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Planar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All Genus Sum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Discussions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Localization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87860"/>
            <a:ext cx="8229600" cy="4477444"/>
          </a:xfrm>
        </p:spPr>
        <p:txBody>
          <a:bodyPr/>
          <a:lstStyle/>
          <a:p>
            <a:pPr algn="ctr">
              <a:buNone/>
            </a:pPr>
            <a:endParaRPr kumimoji="1" lang="en-US" altLang="ja-JP" dirty="0" smtClean="0"/>
          </a:p>
          <a:p>
            <a:r>
              <a:rPr lang="en-US" altLang="ja-JP" dirty="0" err="1" smtClean="0"/>
              <a:t>Grassmann</a:t>
            </a:r>
            <a:r>
              <a:rPr lang="en-US" altLang="ja-JP" dirty="0" smtClean="0"/>
              <a:t>-odd Symmetry </a:t>
            </a:r>
          </a:p>
          <a:p>
            <a:r>
              <a:rPr kumimoji="1" lang="en-US" altLang="ja-JP" dirty="0" err="1" smtClean="0"/>
              <a:t>Grassmann</a:t>
            </a:r>
            <a:r>
              <a:rPr lang="en-US" altLang="ja-JP" dirty="0" smtClean="0"/>
              <a:t>-</a:t>
            </a:r>
            <a:r>
              <a:rPr kumimoji="1" lang="en-US" altLang="ja-JP" dirty="0" smtClean="0"/>
              <a:t>odd Quantity </a:t>
            </a:r>
            <a:endParaRPr lang="en-US" altLang="ja-JP" dirty="0" smtClean="0"/>
          </a:p>
          <a:p>
            <a:pPr algn="ctr">
              <a:buNone/>
            </a:pPr>
            <a:endParaRPr lang="en-US" altLang="ja-JP" sz="2800" dirty="0" smtClean="0"/>
          </a:p>
          <a:p>
            <a:pPr algn="ctr">
              <a:buNone/>
            </a:pPr>
            <a:endParaRPr lang="en-US" altLang="ja-JP" sz="2800" dirty="0" smtClean="0"/>
          </a:p>
          <a:p>
            <a:pPr algn="ctr">
              <a:buNone/>
            </a:pPr>
            <a:endParaRPr lang="en-US" altLang="ja-JP" sz="2800" dirty="0" smtClean="0"/>
          </a:p>
          <a:p>
            <a:pPr algn="ctr">
              <a:buNone/>
            </a:pPr>
            <a:endParaRPr lang="en-US" altLang="ja-JP" sz="2800" dirty="0" smtClean="0"/>
          </a:p>
          <a:p>
            <a:r>
              <a:rPr lang="en-US" altLang="ja-JP" dirty="0" smtClean="0"/>
              <a:t>Integration Localized to</a:t>
            </a:r>
          </a:p>
        </p:txBody>
      </p:sp>
      <p:pic>
        <p:nvPicPr>
          <p:cNvPr id="4" name="図 3" descr="P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7035" y="1543323"/>
            <a:ext cx="2905125" cy="885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7" name="図 6" descr="PF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312" y="3365252"/>
            <a:ext cx="4143375" cy="885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9" name="図 8" descr="Ztinde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33762" y="5144368"/>
            <a:ext cx="2276475" cy="390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0" name="図 9" descr="localiz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5597500"/>
            <a:ext cx="1190625" cy="285750"/>
          </a:xfrm>
          <a:prstGeom prst="rect">
            <a:avLst/>
          </a:prstGeom>
        </p:spPr>
      </p:pic>
      <p:pic>
        <p:nvPicPr>
          <p:cNvPr id="11" name="図 10" descr="quantit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30105" y="2943622"/>
            <a:ext cx="3762375" cy="400050"/>
          </a:xfrm>
          <a:prstGeom prst="rect">
            <a:avLst/>
          </a:prstGeom>
        </p:spPr>
      </p:pic>
      <p:pic>
        <p:nvPicPr>
          <p:cNvPr id="12" name="図 11" descr="symmetr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64646" y="2441848"/>
            <a:ext cx="1771650" cy="285750"/>
          </a:xfrm>
          <a:prstGeom prst="rect">
            <a:avLst/>
          </a:prstGeom>
        </p:spPr>
      </p:pic>
      <p:pic>
        <p:nvPicPr>
          <p:cNvPr id="14" name="図 13" descr="Ztindep0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95400" y="4242048"/>
            <a:ext cx="6553200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 is for </a:t>
            </a:r>
            <a:r>
              <a:rPr lang="en-US" altLang="ja-JP" dirty="0" smtClean="0">
                <a:solidFill>
                  <a:srgbClr val="00B050"/>
                </a:solidFill>
              </a:rPr>
              <a:t>Mother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40152" y="31006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IIA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648781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IIB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5284" y="5580529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4648781"/>
            <a:ext cx="2033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Het-SO(32)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02943" y="3100609"/>
            <a:ext cx="1900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Het-E8xE8</a:t>
            </a:r>
            <a:endParaRPr kumimoji="1" lang="ja-JP" altLang="en-US" sz="3200" dirty="0"/>
          </a:p>
        </p:txBody>
      </p:sp>
      <p:sp>
        <p:nvSpPr>
          <p:cNvPr id="23" name="円/楕円 22"/>
          <p:cNvSpPr/>
          <p:nvPr/>
        </p:nvSpPr>
        <p:spPr>
          <a:xfrm>
            <a:off x="1187624" y="4496916"/>
            <a:ext cx="201622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246932" y="2950344"/>
            <a:ext cx="201622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605512" y="2963044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3911228" y="5403428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05512" y="4513932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71018" y="1484784"/>
            <a:ext cx="6001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5 Consistent String Theories in 10D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30784"/>
            <a:ext cx="8229600" cy="4781128"/>
          </a:xfrm>
        </p:spPr>
        <p:txBody>
          <a:bodyPr/>
          <a:lstStyle/>
          <a:p>
            <a:r>
              <a:rPr kumimoji="1" lang="en-US" altLang="ja-JP" dirty="0" err="1" smtClean="0"/>
              <a:t>Grassmann</a:t>
            </a:r>
            <a:r>
              <a:rPr kumimoji="1" lang="en-US" altLang="ja-JP" dirty="0" smtClean="0"/>
              <a:t>-odd Symmetry </a:t>
            </a:r>
            <a:r>
              <a:rPr kumimoji="1" lang="en-US" altLang="ja-JP" i="1" dirty="0" smtClean="0"/>
              <a:t>δ</a:t>
            </a:r>
            <a:r>
              <a:rPr kumimoji="1" lang="en-US" altLang="ja-JP" dirty="0" smtClean="0"/>
              <a:t>:  </a:t>
            </a:r>
            <a:r>
              <a:rPr kumimoji="1" lang="en-US" altLang="ja-JP" dirty="0" err="1" smtClean="0"/>
              <a:t>Chiral</a:t>
            </a:r>
            <a:r>
              <a:rPr kumimoji="1" lang="en-US" altLang="ja-JP" dirty="0" smtClean="0"/>
              <a:t> SUSY</a:t>
            </a:r>
          </a:p>
          <a:p>
            <a:r>
              <a:rPr lang="en-US" altLang="ja-JP" dirty="0" err="1" smtClean="0"/>
              <a:t>Grassmann</a:t>
            </a:r>
            <a:r>
              <a:rPr lang="en-US" altLang="ja-JP" dirty="0" smtClean="0"/>
              <a:t>-odd Quantity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:     </a:t>
            </a:r>
            <a:r>
              <a:rPr lang="en-US" altLang="ja-JP" i="1" dirty="0" err="1" smtClean="0"/>
              <a:t>δV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= </a:t>
            </a:r>
            <a:r>
              <a:rPr lang="en-US" altLang="ja-JP" i="1" dirty="0" smtClean="0"/>
              <a:t>S</a:t>
            </a:r>
            <a:r>
              <a:rPr lang="en-US" altLang="ja-JP" baseline="-25000" dirty="0" smtClean="0"/>
              <a:t>YM</a:t>
            </a:r>
          </a:p>
          <a:p>
            <a:pPr>
              <a:buNone/>
            </a:pPr>
            <a:endParaRPr lang="en-US" altLang="ja-JP" sz="1200" dirty="0" smtClean="0"/>
          </a:p>
          <a:p>
            <a:r>
              <a:rPr lang="en-US" altLang="ja-JP" dirty="0" smtClean="0"/>
              <a:t>Localized to  </a:t>
            </a:r>
            <a:r>
              <a:rPr lang="en-US" altLang="ja-JP" i="1" dirty="0" err="1" smtClean="0"/>
              <a:t>F</a:t>
            </a:r>
            <a:r>
              <a:rPr lang="en-US" altLang="ja-JP" i="1" baseline="-25000" dirty="0" err="1" smtClean="0"/>
              <a:t>μν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= 0</a:t>
            </a:r>
            <a:r>
              <a:rPr lang="ja-JP" altLang="en-US" dirty="0" smtClean="0"/>
              <a:t>  </a:t>
            </a:r>
            <a:r>
              <a:rPr lang="en-US" altLang="ja-JP" dirty="0" smtClean="0"/>
              <a:t>&amp;  </a:t>
            </a:r>
            <a:r>
              <a:rPr lang="en-US" altLang="ja-JP" i="1" dirty="0" err="1" smtClean="0"/>
              <a:t>D</a:t>
            </a:r>
            <a:r>
              <a:rPr lang="en-US" altLang="ja-JP" i="1" baseline="-25000" dirty="0" err="1" smtClean="0"/>
              <a:t>μ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σ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0       (</a:t>
            </a:r>
            <a:r>
              <a:rPr lang="en-US" altLang="ja-JP" i="1" dirty="0" smtClean="0"/>
              <a:t>σ </a:t>
            </a:r>
            <a:r>
              <a:rPr lang="en-US" altLang="ja-JP" dirty="0" smtClean="0"/>
              <a:t>= </a:t>
            </a:r>
            <a:r>
              <a:rPr lang="en-US" altLang="ja-JP" i="1" dirty="0" smtClean="0"/>
              <a:t>A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Pure Gauge  </a:t>
            </a:r>
            <a:r>
              <a:rPr lang="en-US" altLang="ja-JP" i="1" dirty="0" err="1" smtClean="0"/>
              <a:t>A</a:t>
            </a:r>
            <a:r>
              <a:rPr lang="en-US" altLang="ja-JP" i="1" baseline="-25000" dirty="0" err="1" smtClean="0"/>
              <a:t>μ</a:t>
            </a:r>
            <a:r>
              <a:rPr lang="en-US" altLang="ja-JP" dirty="0" smtClean="0"/>
              <a:t> =</a:t>
            </a:r>
            <a:r>
              <a:rPr lang="ja-JP" altLang="en-US" dirty="0" smtClean="0"/>
              <a:t> </a:t>
            </a:r>
            <a:r>
              <a:rPr lang="en-US" altLang="ja-JP" dirty="0" smtClean="0"/>
              <a:t>0  &amp;  Constant </a:t>
            </a:r>
            <a:r>
              <a:rPr lang="en-US" altLang="ja-JP" i="1" dirty="0" smtClean="0"/>
              <a:t>σ</a:t>
            </a:r>
          </a:p>
          <a:p>
            <a:pPr>
              <a:buNone/>
            </a:pPr>
            <a:endParaRPr lang="en-US" altLang="ja-JP" sz="1200" i="1" dirty="0" smtClean="0"/>
          </a:p>
          <a:p>
            <a:r>
              <a:rPr lang="en-US" altLang="ja-JP" dirty="0" smtClean="0"/>
              <a:t>Classical Action: Quadratic If Rescaled by </a:t>
            </a:r>
            <a:r>
              <a:rPr lang="en-US" altLang="ja-JP" i="1" dirty="0" smtClean="0"/>
              <a:t>t</a:t>
            </a:r>
          </a:p>
          <a:p>
            <a:r>
              <a:rPr lang="en-US" altLang="ja-JP" dirty="0" smtClean="0"/>
              <a:t>1-Loop Exact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Application to ABJM</a:t>
            </a:r>
            <a:endParaRPr kumimoji="1" lang="ja-JP" altLang="en-US" dirty="0"/>
          </a:p>
        </p:txBody>
      </p:sp>
      <p:pic>
        <p:nvPicPr>
          <p:cNvPr id="7" name="図 6" descr="Zinf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4987" y="5373216"/>
            <a:ext cx="5534025" cy="933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5914752" y="5203800"/>
            <a:ext cx="900000" cy="54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696336" y="3367656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Gauge Field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Matter Field</a:t>
            </a:r>
          </a:p>
          <a:p>
            <a:pPr>
              <a:buNone/>
            </a:pPr>
            <a:r>
              <a:rPr kumimoji="1" lang="en-US" altLang="ja-JP" dirty="0" smtClean="0"/>
              <a:t>                                                </a:t>
            </a:r>
            <a:r>
              <a:rPr kumimoji="1" lang="en-US" altLang="ja-JP" sz="3600" dirty="0" smtClean="0"/>
              <a:t>. . . = cosh</a:t>
            </a:r>
            <a:r>
              <a:rPr kumimoji="1" lang="en-US" altLang="ja-JP" sz="3600" baseline="30000" dirty="0" smtClean="0"/>
              <a:t>-2</a:t>
            </a:r>
          </a:p>
        </p:txBody>
      </p:sp>
      <p:pic>
        <p:nvPicPr>
          <p:cNvPr id="4" name="図 3" descr="gaugeloc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" y="2165970"/>
            <a:ext cx="9029700" cy="23431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Application to ABJM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円/楕円 16"/>
          <p:cNvSpPr/>
          <p:nvPr/>
        </p:nvSpPr>
        <p:spPr>
          <a:xfrm>
            <a:off x="2221136" y="3117724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832240" y="3117724"/>
            <a:ext cx="900000" cy="5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006640" y="4354560"/>
            <a:ext cx="900000" cy="54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3851960" y="1785516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>
            <a:spLocks noChangeAspect="1"/>
          </p:cNvSpPr>
          <p:nvPr/>
        </p:nvSpPr>
        <p:spPr>
          <a:xfrm>
            <a:off x="6698372" y="190622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3119180" y="30160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3970536" y="30160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4910832" y="421050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5232772" y="1785516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6732240" y="30160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7579236" y="30160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7668136" y="1906228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5758076" y="4210504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ABJMmatri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287" y="1604962"/>
            <a:ext cx="8353425" cy="36480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Finally, Localized to Matrix Model</a:t>
            </a:r>
            <a:endParaRPr kumimoji="1" lang="ja-JP" altLang="en-US" dirty="0"/>
          </a:p>
        </p:txBody>
      </p:sp>
      <p:pic>
        <p:nvPicPr>
          <p:cNvPr id="20" name="図 19" descr="g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66706" y="5897587"/>
            <a:ext cx="18478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85238" y="1600201"/>
            <a:ext cx="3173524" cy="36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ABJM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Localization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Planar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All Genus Sum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Discussions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円/楕円 16"/>
          <p:cNvSpPr/>
          <p:nvPr/>
        </p:nvSpPr>
        <p:spPr>
          <a:xfrm>
            <a:off x="2221136" y="3117724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832240" y="3117724"/>
            <a:ext cx="900000" cy="5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006640" y="4354560"/>
            <a:ext cx="900000" cy="54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3851960" y="1785516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>
            <a:spLocks noChangeAspect="1"/>
          </p:cNvSpPr>
          <p:nvPr/>
        </p:nvSpPr>
        <p:spPr>
          <a:xfrm>
            <a:off x="6698372" y="190622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3119180" y="30160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3970536" y="30160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4910832" y="421050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5232772" y="1785516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6732240" y="30160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7579236" y="30160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7668136" y="1906228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5758076" y="4210504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ABJM</a:t>
            </a:r>
            <a:r>
              <a:rPr kumimoji="1" lang="en-US" altLang="ja-JP" dirty="0" smtClean="0"/>
              <a:t> Matrix Model</a:t>
            </a:r>
            <a:endParaRPr kumimoji="1" lang="ja-JP" altLang="en-US" dirty="0"/>
          </a:p>
        </p:txBody>
      </p:sp>
      <p:pic>
        <p:nvPicPr>
          <p:cNvPr id="20" name="図 19" descr="g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6706" y="5897587"/>
            <a:ext cx="1847850" cy="390525"/>
          </a:xfrm>
          <a:prstGeom prst="rect">
            <a:avLst/>
          </a:prstGeom>
        </p:spPr>
      </p:pic>
      <p:pic>
        <p:nvPicPr>
          <p:cNvPr id="16" name="図 15" descr="ABJMmatri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287" y="1604962"/>
            <a:ext cx="8353425" cy="3648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>
          <a:xfrm>
            <a:off x="2183036" y="3105024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794140" y="3105024"/>
            <a:ext cx="900000" cy="5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204244" y="4367260"/>
            <a:ext cx="900000" cy="54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>
          <a:xfrm>
            <a:off x="3851960" y="1772816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6698372" y="189352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3081080" y="30033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3932436" y="30033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3108436" y="422320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5232772" y="1772816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>
            <a:spLocks noChangeAspect="1"/>
          </p:cNvSpPr>
          <p:nvPr/>
        </p:nvSpPr>
        <p:spPr>
          <a:xfrm>
            <a:off x="6694140" y="30033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7541136" y="30033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7668136" y="1893528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3955680" y="4223204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If, instead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77506" y="5589240"/>
            <a:ext cx="4375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Lens Space Matrix Model</a:t>
            </a:r>
            <a:endParaRPr kumimoji="1" lang="ja-JP" altLang="en-US" sz="3200" dirty="0"/>
          </a:p>
        </p:txBody>
      </p:sp>
      <p:pic>
        <p:nvPicPr>
          <p:cNvPr id="5" name="図 4" descr="Lens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287" y="1605508"/>
            <a:ext cx="8353425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>
            <a:spLocks noChangeAspect="1"/>
          </p:cNvSpPr>
          <p:nvPr/>
        </p:nvSpPr>
        <p:spPr>
          <a:xfrm>
            <a:off x="4749964" y="17749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6143476" y="189566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830712" y="3092324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4728756" y="29906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5580112" y="29906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If, </a:t>
            </a:r>
            <a:r>
              <a:rPr lang="en-US" altLang="ja-JP" dirty="0" smtClean="0"/>
              <a:t>further simplified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28288" y="4366845"/>
            <a:ext cx="4879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Chern</a:t>
            </a:r>
            <a:r>
              <a:rPr kumimoji="1" lang="en-US" altLang="ja-JP" sz="3200" dirty="0" smtClean="0"/>
              <a:t>-Simons Matrix Model</a:t>
            </a:r>
            <a:endParaRPr kumimoji="1" lang="ja-JP" altLang="en-US" sz="3200" dirty="0"/>
          </a:p>
        </p:txBody>
      </p:sp>
      <p:pic>
        <p:nvPicPr>
          <p:cNvPr id="4" name="図 3" descr="ChensSim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3112" y="1585714"/>
            <a:ext cx="5057775" cy="241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simplest one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38884" y="4149080"/>
            <a:ext cx="4052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Gaussian Matrix Model</a:t>
            </a:r>
            <a:endParaRPr kumimoji="1" lang="ja-JP" altLang="en-US" sz="3200" dirty="0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4749964" y="17749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>
            <a:spLocks noChangeAspect="1"/>
          </p:cNvSpPr>
          <p:nvPr/>
        </p:nvSpPr>
        <p:spPr>
          <a:xfrm>
            <a:off x="6143476" y="189566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4766856" y="310290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5618212" y="310290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25283" y="5517232"/>
            <a:ext cx="6693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Study from Gaussian MM to ABJM MM</a:t>
            </a:r>
            <a:endParaRPr kumimoji="1" lang="ja-JP" altLang="en-US" sz="3200" dirty="0"/>
          </a:p>
        </p:txBody>
      </p:sp>
      <p:pic>
        <p:nvPicPr>
          <p:cNvPr id="3" name="図 2" descr="gaussi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3112" y="1590700"/>
            <a:ext cx="5057775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Matrix Model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Eigenvalue</a:t>
            </a:r>
            <a:r>
              <a:rPr kumimoji="1" lang="en-US" altLang="ja-JP" dirty="0" smtClean="0"/>
              <a:t> Density Wanted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Definition 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- </a:t>
            </a:r>
            <a:r>
              <a:rPr kumimoji="1" lang="en-US" altLang="ja-JP" dirty="0" err="1" smtClean="0"/>
              <a:t>Resolvent</a:t>
            </a:r>
            <a:r>
              <a:rPr kumimoji="1" lang="en-US" altLang="ja-JP" dirty="0" smtClean="0"/>
              <a:t> -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Planar Limit</a:t>
            </a:r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6" name="図 5" descr="planaromeg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5198715"/>
            <a:ext cx="2276475" cy="390525"/>
          </a:xfrm>
          <a:prstGeom prst="rect">
            <a:avLst/>
          </a:prstGeom>
        </p:spPr>
      </p:pic>
      <p:pic>
        <p:nvPicPr>
          <p:cNvPr id="7" name="図 6" descr="planar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5221957"/>
            <a:ext cx="1314450" cy="333375"/>
          </a:xfrm>
          <a:prstGeom prst="rect">
            <a:avLst/>
          </a:prstGeom>
        </p:spPr>
      </p:pic>
      <p:pic>
        <p:nvPicPr>
          <p:cNvPr id="8" name="図 7" descr="eigenvaluedensit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43162" y="2226072"/>
            <a:ext cx="4257675" cy="1162050"/>
          </a:xfrm>
          <a:prstGeom prst="rect">
            <a:avLst/>
          </a:prstGeom>
        </p:spPr>
      </p:pic>
      <p:pic>
        <p:nvPicPr>
          <p:cNvPr id="9" name="図 8" descr="resolven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09850" y="3910434"/>
            <a:ext cx="3924300" cy="11620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10" name="角丸四角形吹き出し 9"/>
          <p:cNvSpPr/>
          <p:nvPr/>
        </p:nvSpPr>
        <p:spPr>
          <a:xfrm>
            <a:off x="5796136" y="1772816"/>
            <a:ext cx="2232248" cy="612648"/>
          </a:xfrm>
          <a:prstGeom prst="wedgeRoundRectCallout">
            <a:avLst>
              <a:gd name="adj1" fmla="val -29551"/>
              <a:gd name="adj2" fmla="val 915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err="1" smtClean="0"/>
              <a:t>Eigenvalues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Nice Properties </a:t>
            </a:r>
            <a:r>
              <a:rPr kumimoji="1" lang="en-US" altLang="ja-JP" dirty="0" smtClean="0"/>
              <a:t>of </a:t>
            </a:r>
            <a:r>
              <a:rPr kumimoji="1" lang="en-US" altLang="ja-JP" dirty="0" err="1" smtClean="0"/>
              <a:t>Resolvent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               Behavior </a:t>
            </a:r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Dispersion Relation</a:t>
            </a:r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EOM</a:t>
            </a:r>
            <a:r>
              <a:rPr lang="ja-JP" altLang="en-US" dirty="0" smtClean="0"/>
              <a:t> ・・・</a:t>
            </a:r>
            <a:r>
              <a:rPr lang="en-US" altLang="ja-JP" dirty="0" smtClean="0"/>
              <a:t> Discontinuity </a:t>
            </a:r>
            <a:r>
              <a:rPr lang="en-US" altLang="ja-JP" dirty="0" err="1" smtClean="0"/>
              <a:t>Eq</a:t>
            </a:r>
            <a:endParaRPr kumimoji="1" lang="en-US" altLang="ja-JP" dirty="0" smtClean="0"/>
          </a:p>
        </p:txBody>
      </p:sp>
      <p:pic>
        <p:nvPicPr>
          <p:cNvPr id="4" name="図 3" descr="ztoinf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1162050" cy="171450"/>
          </a:xfrm>
          <a:prstGeom prst="rect">
            <a:avLst/>
          </a:prstGeom>
        </p:spPr>
      </p:pic>
      <p:pic>
        <p:nvPicPr>
          <p:cNvPr id="5" name="図 4" descr="resolventbehavi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23681" y="1484784"/>
            <a:ext cx="1552575" cy="800100"/>
          </a:xfrm>
          <a:prstGeom prst="rect">
            <a:avLst/>
          </a:prstGeom>
        </p:spPr>
      </p:pic>
      <p:pic>
        <p:nvPicPr>
          <p:cNvPr id="6" name="図 5" descr="dispers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2564904"/>
            <a:ext cx="3371850" cy="838200"/>
          </a:xfrm>
          <a:prstGeom prst="rect">
            <a:avLst/>
          </a:prstGeom>
        </p:spPr>
      </p:pic>
      <p:pic>
        <p:nvPicPr>
          <p:cNvPr id="9" name="図 8" descr="imagina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62075" y="3598788"/>
            <a:ext cx="6419850" cy="800100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6567016" y="5917904"/>
            <a:ext cx="2304256" cy="772664"/>
          </a:xfrm>
          <a:prstGeom prst="rightArrow">
            <a:avLst>
              <a:gd name="adj1" fmla="val 6314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Integration</a:t>
            </a:r>
            <a:endParaRPr kumimoji="1" lang="ja-JP" altLang="en-US" sz="3200" dirty="0"/>
          </a:p>
        </p:txBody>
      </p:sp>
      <p:pic>
        <p:nvPicPr>
          <p:cNvPr id="14" name="図 13" descr="discontinuit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62150" y="5293196"/>
            <a:ext cx="5219700" cy="80010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107108" y="5415632"/>
            <a:ext cx="109792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Force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 is for </a:t>
            </a:r>
            <a:r>
              <a:rPr lang="en-US" altLang="ja-JP" dirty="0" smtClean="0">
                <a:solidFill>
                  <a:srgbClr val="00B050"/>
                </a:solidFill>
              </a:rPr>
              <a:t>Mother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40152" y="31006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IIA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648781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IIB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5284" y="5580529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4648781"/>
            <a:ext cx="2033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Het-SO(32)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02943" y="3100609"/>
            <a:ext cx="1900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Het-E8xE8</a:t>
            </a:r>
            <a:endParaRPr kumimoji="1" lang="ja-JP" altLang="en-US" sz="3200" dirty="0"/>
          </a:p>
        </p:txBody>
      </p:sp>
      <p:sp>
        <p:nvSpPr>
          <p:cNvPr id="23" name="円/楕円 22"/>
          <p:cNvSpPr/>
          <p:nvPr/>
        </p:nvSpPr>
        <p:spPr>
          <a:xfrm>
            <a:off x="1187624" y="4496916"/>
            <a:ext cx="201622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246932" y="2950344"/>
            <a:ext cx="201622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605512" y="2963044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3911228" y="5403428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05512" y="4513932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71018" y="1484784"/>
            <a:ext cx="6001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strike="sngStrike" dirty="0" smtClean="0"/>
              <a:t>5 Consistent String Theories in 10D</a:t>
            </a:r>
            <a:endParaRPr kumimoji="1" lang="ja-JP" altLang="en-US" sz="3200" strike="sngStrike" dirty="0"/>
          </a:p>
        </p:txBody>
      </p:sp>
      <p:sp>
        <p:nvSpPr>
          <p:cNvPr id="17" name="フリーフォーム 16"/>
          <p:cNvSpPr/>
          <p:nvPr/>
        </p:nvSpPr>
        <p:spPr>
          <a:xfrm>
            <a:off x="5537200" y="3492500"/>
            <a:ext cx="469900" cy="1447800"/>
          </a:xfrm>
          <a:custGeom>
            <a:avLst/>
            <a:gdLst>
              <a:gd name="connsiteX0" fmla="*/ 469900 w 469900"/>
              <a:gd name="connsiteY0" fmla="*/ 0 h 1447800"/>
              <a:gd name="connsiteX1" fmla="*/ 0 w 469900"/>
              <a:gd name="connsiteY1" fmla="*/ 723900 h 1447800"/>
              <a:gd name="connsiteX2" fmla="*/ 469900 w 469900"/>
              <a:gd name="connsiteY2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9900" h="1447800">
                <a:moveTo>
                  <a:pt x="469900" y="0"/>
                </a:moveTo>
                <a:cubicBezTo>
                  <a:pt x="234950" y="241300"/>
                  <a:pt x="0" y="482600"/>
                  <a:pt x="0" y="723900"/>
                </a:cubicBezTo>
                <a:cubicBezTo>
                  <a:pt x="0" y="965200"/>
                  <a:pt x="234950" y="1206500"/>
                  <a:pt x="469900" y="1447800"/>
                </a:cubicBezTo>
              </a:path>
            </a:pathLst>
          </a:cu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4565650" y="4806950"/>
            <a:ext cx="1435100" cy="857250"/>
          </a:xfrm>
          <a:custGeom>
            <a:avLst/>
            <a:gdLst>
              <a:gd name="connsiteX0" fmla="*/ 1435100 w 1435100"/>
              <a:gd name="connsiteY0" fmla="*/ 133350 h 857250"/>
              <a:gd name="connsiteX1" fmla="*/ 495300 w 1435100"/>
              <a:gd name="connsiteY1" fmla="*/ 120650 h 857250"/>
              <a:gd name="connsiteX2" fmla="*/ 0 w 1435100"/>
              <a:gd name="connsiteY2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57250">
                <a:moveTo>
                  <a:pt x="1435100" y="133350"/>
                </a:moveTo>
                <a:cubicBezTo>
                  <a:pt x="1084791" y="66675"/>
                  <a:pt x="734483" y="0"/>
                  <a:pt x="495300" y="120650"/>
                </a:cubicBezTo>
                <a:cubicBezTo>
                  <a:pt x="256117" y="241300"/>
                  <a:pt x="128058" y="549275"/>
                  <a:pt x="0" y="857250"/>
                </a:cubicBezTo>
              </a:path>
            </a:pathLst>
          </a:custGeom>
          <a:ln w="76200">
            <a:solidFill>
              <a:srgbClr val="4A7EB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3124200" y="4813300"/>
            <a:ext cx="1435100" cy="844550"/>
          </a:xfrm>
          <a:custGeom>
            <a:avLst/>
            <a:gdLst>
              <a:gd name="connsiteX0" fmla="*/ 1435100 w 1435100"/>
              <a:gd name="connsiteY0" fmla="*/ 844550 h 844550"/>
              <a:gd name="connsiteX1" fmla="*/ 952500 w 1435100"/>
              <a:gd name="connsiteY1" fmla="*/ 120650 h 844550"/>
              <a:gd name="connsiteX2" fmla="*/ 0 w 1435100"/>
              <a:gd name="connsiteY2" fmla="*/ 120650 h 84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44550">
                <a:moveTo>
                  <a:pt x="1435100" y="844550"/>
                </a:moveTo>
                <a:cubicBezTo>
                  <a:pt x="1313391" y="542925"/>
                  <a:pt x="1191683" y="241300"/>
                  <a:pt x="952500" y="120650"/>
                </a:cubicBezTo>
                <a:cubicBezTo>
                  <a:pt x="713317" y="0"/>
                  <a:pt x="356658" y="60325"/>
                  <a:pt x="0" y="120650"/>
                </a:cubicBezTo>
              </a:path>
            </a:pathLst>
          </a:cu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3124200" y="3492500"/>
            <a:ext cx="482600" cy="1447800"/>
          </a:xfrm>
          <a:custGeom>
            <a:avLst/>
            <a:gdLst>
              <a:gd name="connsiteX0" fmla="*/ 0 w 482600"/>
              <a:gd name="connsiteY0" fmla="*/ 1447800 h 1447800"/>
              <a:gd name="connsiteX1" fmla="*/ 482600 w 482600"/>
              <a:gd name="connsiteY1" fmla="*/ 723900 h 1447800"/>
              <a:gd name="connsiteX2" fmla="*/ 0 w 482600"/>
              <a:gd name="connsiteY2" fmla="*/ 0 h 1447800"/>
              <a:gd name="connsiteX3" fmla="*/ 0 w 4826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" h="1447800">
                <a:moveTo>
                  <a:pt x="0" y="1447800"/>
                </a:moveTo>
                <a:cubicBezTo>
                  <a:pt x="241300" y="1206500"/>
                  <a:pt x="482600" y="965200"/>
                  <a:pt x="482600" y="723900"/>
                </a:cubicBezTo>
                <a:cubicBezTo>
                  <a:pt x="482600" y="48260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43808" y="3913892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T-duality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4726" y="3913892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T-duality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81040" y="4797152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</a:t>
            </a:r>
            <a:r>
              <a:rPr kumimoji="1" lang="en-US" altLang="ja-JP" sz="2400" dirty="0" smtClean="0"/>
              <a:t>-duality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81376" y="4797152"/>
            <a:ext cx="1534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Orientifold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26134" y="2132856"/>
            <a:ext cx="6091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rgbClr val="0070C0"/>
                </a:solidFill>
              </a:rPr>
              <a:t>5 </a:t>
            </a:r>
            <a:r>
              <a:rPr kumimoji="1" lang="en-US" altLang="ja-JP" sz="3200" dirty="0" err="1" smtClean="0">
                <a:solidFill>
                  <a:srgbClr val="0070C0"/>
                </a:solidFill>
              </a:rPr>
              <a:t>Va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cua</a:t>
            </a:r>
            <a:r>
              <a:rPr lang="en-US" altLang="ja-JP" sz="3200" dirty="0" smtClean="0">
                <a:solidFill>
                  <a:srgbClr val="0070C0"/>
                </a:solidFill>
              </a:rPr>
              <a:t> of A Unique String Theory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Integration Contour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rot="-2700000">
            <a:off x="3866361" y="2877091"/>
            <a:ext cx="914400" cy="91440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右カーブ矢印 7"/>
          <p:cNvSpPr/>
          <p:nvPr/>
        </p:nvSpPr>
        <p:spPr>
          <a:xfrm>
            <a:off x="4789284" y="2819028"/>
            <a:ext cx="2591028" cy="1216152"/>
          </a:xfrm>
          <a:prstGeom prst="curvedRightArrow">
            <a:avLst>
              <a:gd name="adj1" fmla="val 8234"/>
              <a:gd name="adj2" fmla="val 2489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3347864" y="2870448"/>
            <a:ext cx="1944216" cy="914400"/>
          </a:xfrm>
          <a:prstGeom prst="donut">
            <a:avLst>
              <a:gd name="adj" fmla="val 9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023743" y="2204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419872" y="234888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角丸四角形 18"/>
          <p:cNvSpPr>
            <a:spLocks noChangeAspect="1"/>
          </p:cNvSpPr>
          <p:nvPr/>
        </p:nvSpPr>
        <p:spPr>
          <a:xfrm>
            <a:off x="7200352" y="1844824"/>
            <a:ext cx="540000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i="1" dirty="0" smtClean="0"/>
              <a:t>z</a:t>
            </a:r>
            <a:endParaRPr kumimoji="1" lang="ja-JP" altLang="en-US" sz="3200" i="1" dirty="0"/>
          </a:p>
        </p:txBody>
      </p:sp>
      <p:sp>
        <p:nvSpPr>
          <p:cNvPr id="20" name="十字形 19"/>
          <p:cNvSpPr>
            <a:spLocks noChangeAspect="1"/>
          </p:cNvSpPr>
          <p:nvPr/>
        </p:nvSpPr>
        <p:spPr>
          <a:xfrm rot="2700000">
            <a:off x="3566439" y="3144807"/>
            <a:ext cx="360000" cy="360000"/>
          </a:xfrm>
          <a:prstGeom prst="plus">
            <a:avLst>
              <a:gd name="adj" fmla="val 4305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十字形 20"/>
          <p:cNvSpPr>
            <a:spLocks noChangeAspect="1"/>
          </p:cNvSpPr>
          <p:nvPr/>
        </p:nvSpPr>
        <p:spPr>
          <a:xfrm rot="2700000">
            <a:off x="3900789" y="3144807"/>
            <a:ext cx="360000" cy="360000"/>
          </a:xfrm>
          <a:prstGeom prst="plus">
            <a:avLst>
              <a:gd name="adj" fmla="val 4305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十字形 21"/>
          <p:cNvSpPr>
            <a:spLocks noChangeAspect="1"/>
          </p:cNvSpPr>
          <p:nvPr/>
        </p:nvSpPr>
        <p:spPr>
          <a:xfrm rot="2700000">
            <a:off x="4235139" y="3144807"/>
            <a:ext cx="360000" cy="360000"/>
          </a:xfrm>
          <a:prstGeom prst="plus">
            <a:avLst>
              <a:gd name="adj" fmla="val 4305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十字形 23"/>
          <p:cNvSpPr>
            <a:spLocks noChangeAspect="1"/>
          </p:cNvSpPr>
          <p:nvPr/>
        </p:nvSpPr>
        <p:spPr>
          <a:xfrm rot="2700000">
            <a:off x="4569489" y="3144807"/>
            <a:ext cx="360000" cy="360000"/>
          </a:xfrm>
          <a:prstGeom prst="plus">
            <a:avLst>
              <a:gd name="adj" fmla="val 4305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 descr="A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429000"/>
            <a:ext cx="2581275" cy="904875"/>
          </a:xfrm>
          <a:prstGeom prst="rect">
            <a:avLst/>
          </a:prstGeom>
        </p:spPr>
      </p:pic>
      <p:pic>
        <p:nvPicPr>
          <p:cNvPr id="28" name="図 27" descr="B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775" y="3929360"/>
            <a:ext cx="3095625" cy="914400"/>
          </a:xfrm>
          <a:prstGeom prst="rect">
            <a:avLst/>
          </a:prstGeom>
        </p:spPr>
      </p:pic>
      <p:sp>
        <p:nvSpPr>
          <p:cNvPr id="16" name="十字形 15"/>
          <p:cNvSpPr>
            <a:spLocks noChangeAspect="1"/>
          </p:cNvSpPr>
          <p:nvPr/>
        </p:nvSpPr>
        <p:spPr>
          <a:xfrm rot="2700000">
            <a:off x="6801737" y="2693709"/>
            <a:ext cx="360000" cy="360000"/>
          </a:xfrm>
          <a:prstGeom prst="plus">
            <a:avLst>
              <a:gd name="adj" fmla="val 4305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1052632" y="5542136"/>
            <a:ext cx="7038737" cy="584775"/>
            <a:chOff x="1471145" y="5949280"/>
            <a:chExt cx="7038737" cy="584775"/>
          </a:xfrm>
          <a:noFill/>
        </p:grpSpPr>
        <p:sp>
          <p:nvSpPr>
            <p:cNvPr id="18" name="テキスト ボックス 17"/>
            <p:cNvSpPr txBox="1"/>
            <p:nvPr/>
          </p:nvSpPr>
          <p:spPr>
            <a:xfrm>
              <a:off x="5148064" y="5949280"/>
              <a:ext cx="3361818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smtClean="0"/>
                <a:t>Partition </a:t>
              </a:r>
              <a:r>
                <a:rPr lang="en-US" altLang="ja-JP" sz="3200" dirty="0" err="1" smtClean="0"/>
                <a:t>Func</a:t>
              </a:r>
              <a:r>
                <a:rPr lang="en-US" altLang="ja-JP" sz="3200" dirty="0" smtClean="0"/>
                <a:t> </a:t>
              </a:r>
              <a:r>
                <a:rPr lang="en-US" altLang="ja-JP" sz="3200" i="1" dirty="0" smtClean="0"/>
                <a:t>F</a:t>
              </a:r>
              <a:r>
                <a:rPr lang="en-US" altLang="ja-JP" sz="3200" baseline="-25000" dirty="0" smtClean="0"/>
                <a:t>0</a:t>
              </a:r>
              <a:r>
                <a:rPr lang="en-US" altLang="ja-JP" sz="3200" dirty="0" smtClean="0"/>
                <a:t>(</a:t>
              </a:r>
              <a:r>
                <a:rPr lang="en-US" altLang="ja-JP" sz="3200" i="1" dirty="0" smtClean="0"/>
                <a:t>λ</a:t>
              </a:r>
              <a:r>
                <a:rPr lang="en-US" altLang="ja-JP" sz="3200" dirty="0" smtClean="0"/>
                <a:t>)</a:t>
              </a:r>
              <a:endParaRPr kumimoji="1" lang="ja-JP" altLang="en-US" sz="32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471145" y="5949280"/>
              <a:ext cx="2740815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err="1" smtClean="0"/>
                <a:t>Resolvent</a:t>
              </a:r>
              <a:r>
                <a:rPr lang="en-US" altLang="ja-JP" sz="3200" i="1" dirty="0" smtClean="0"/>
                <a:t> ω</a:t>
              </a:r>
              <a:r>
                <a:rPr lang="en-US" altLang="ja-JP" sz="3200" baseline="-25000" dirty="0" smtClean="0"/>
                <a:t>0</a:t>
              </a:r>
              <a:r>
                <a:rPr lang="en-US" altLang="ja-JP" sz="3200" dirty="0" smtClean="0"/>
                <a:t>(</a:t>
              </a:r>
              <a:r>
                <a:rPr lang="en-US" altLang="ja-JP" sz="3200" i="1" dirty="0" smtClean="0"/>
                <a:t>z</a:t>
              </a:r>
              <a:r>
                <a:rPr lang="en-US" altLang="ja-JP" sz="3200" dirty="0" smtClean="0"/>
                <a:t>)</a:t>
              </a:r>
              <a:endParaRPr kumimoji="1" lang="ja-JP" altLang="en-US" sz="3200" dirty="0"/>
            </a:p>
          </p:txBody>
        </p:sp>
        <p:sp>
          <p:nvSpPr>
            <p:cNvPr id="25" name="右矢印 24"/>
            <p:cNvSpPr/>
            <p:nvPr/>
          </p:nvSpPr>
          <p:spPr>
            <a:xfrm>
              <a:off x="4446645" y="5999351"/>
              <a:ext cx="466734" cy="484632"/>
            </a:xfrm>
            <a:prstGeom prst="rightArrow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971600" y="5373216"/>
            <a:ext cx="7200800" cy="9144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>
            <a:spLocks noChangeAspect="1"/>
          </p:cNvSpPr>
          <p:nvPr/>
        </p:nvSpPr>
        <p:spPr>
          <a:xfrm>
            <a:off x="4749964" y="177495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6143476" y="189566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830712" y="3092324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4728756" y="29906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5580112" y="29906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 descr="ChensSim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3112" y="1585714"/>
            <a:ext cx="5057775" cy="24193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Chern</a:t>
            </a:r>
            <a:r>
              <a:rPr lang="en-US" altLang="ja-JP" dirty="0" smtClean="0"/>
              <a:t>-Simons Matrix Model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4716016" y="1976140"/>
            <a:ext cx="914400" cy="7200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Chern</a:t>
            </a:r>
            <a:r>
              <a:rPr lang="en-US" altLang="ja-JP" dirty="0" smtClean="0"/>
              <a:t>-Simons Matrix Model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94892"/>
            <a:ext cx="8229600" cy="2736304"/>
          </a:xfrm>
        </p:spPr>
        <p:txBody>
          <a:bodyPr/>
          <a:lstStyle/>
          <a:p>
            <a:r>
              <a:rPr kumimoji="1" lang="en-US" altLang="ja-JP" dirty="0" err="1" smtClean="0"/>
              <a:t>Resolvent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Asymptotic Behavior</a:t>
            </a:r>
          </a:p>
          <a:p>
            <a:pPr>
              <a:buNone/>
            </a:pPr>
            <a:r>
              <a:rPr kumimoji="1" lang="en-US" altLang="ja-JP" dirty="0" smtClean="0"/>
              <a:t>                                                  as</a:t>
            </a:r>
            <a:endParaRPr lang="en-US" altLang="ja-JP" dirty="0" smtClean="0"/>
          </a:p>
          <a:p>
            <a:r>
              <a:rPr lang="en-US" altLang="ja-JP" dirty="0" smtClean="0"/>
              <a:t>Discontinuity </a:t>
            </a:r>
            <a:r>
              <a:rPr lang="en-US" altLang="ja-JP" dirty="0" err="1" smtClean="0"/>
              <a:t>Eq</a:t>
            </a:r>
            <a:r>
              <a:rPr lang="en-US" altLang="ja-JP" dirty="0" smtClean="0"/>
              <a:t> from EOM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6" name="図 5" descr="discontinui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2150" y="4515346"/>
            <a:ext cx="5219700" cy="800100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1426307" y="3488308"/>
            <a:ext cx="6291386" cy="390525"/>
            <a:chOff x="1043608" y="1881014"/>
            <a:chExt cx="6291386" cy="390525"/>
          </a:xfrm>
        </p:grpSpPr>
        <p:pic>
          <p:nvPicPr>
            <p:cNvPr id="5" name="図 4" descr="ztopminft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8144" y="1947689"/>
              <a:ext cx="1466850" cy="257175"/>
            </a:xfrm>
            <a:prstGeom prst="rect">
              <a:avLst/>
            </a:prstGeom>
          </p:spPr>
        </p:pic>
        <p:pic>
          <p:nvPicPr>
            <p:cNvPr id="11" name="図 10" descr="omegabehavio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3608" y="1881014"/>
              <a:ext cx="2638425" cy="390525"/>
            </a:xfrm>
            <a:prstGeom prst="rect">
              <a:avLst/>
            </a:prstGeom>
          </p:spPr>
        </p:pic>
      </p:grpSp>
      <p:pic>
        <p:nvPicPr>
          <p:cNvPr id="8" name="図 7" descr="CSresolven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52662" y="1737494"/>
            <a:ext cx="4638675" cy="116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-Simons Matrix Model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Regular</a:t>
            </a:r>
            <a:r>
              <a:rPr kumimoji="1" lang="en-US" altLang="ja-JP" dirty="0" smtClean="0"/>
              <a:t> Function </a:t>
            </a:r>
            <a:r>
              <a:rPr lang="en-US" altLang="ja-JP" sz="2400" dirty="0" smtClean="0">
                <a:solidFill>
                  <a:prstClr val="black"/>
                </a:solidFill>
              </a:rPr>
              <a:t>[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Halmagyi-Yasnov</a:t>
            </a:r>
            <a:r>
              <a:rPr lang="en-US" altLang="ja-JP" sz="2400" dirty="0" smtClean="0">
                <a:solidFill>
                  <a:prstClr val="black"/>
                </a:solidFill>
              </a:rPr>
              <a:t>]</a:t>
            </a:r>
            <a:r>
              <a:rPr kumimoji="1"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Asymptotic Behavior</a:t>
            </a:r>
          </a:p>
          <a:p>
            <a:pPr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Determined!</a:t>
            </a:r>
            <a:endParaRPr kumimoji="1" lang="ja-JP" altLang="en-US" dirty="0"/>
          </a:p>
        </p:txBody>
      </p:sp>
      <p:pic>
        <p:nvPicPr>
          <p:cNvPr id="4" name="図 3" descr="gZde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204864"/>
            <a:ext cx="4086225" cy="47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7" name="図 6" descr="gZresul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5112" y="4493493"/>
            <a:ext cx="3533775" cy="447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9" name="図 8" descr="Z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304877"/>
            <a:ext cx="1133475" cy="276225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1043608" y="3339331"/>
            <a:ext cx="7056784" cy="619125"/>
            <a:chOff x="1259632" y="3313931"/>
            <a:chExt cx="7056784" cy="619125"/>
          </a:xfrm>
        </p:grpSpPr>
        <p:pic>
          <p:nvPicPr>
            <p:cNvPr id="10" name="図 9" descr="gZinft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9632" y="3313931"/>
              <a:ext cx="3457575" cy="619125"/>
            </a:xfrm>
            <a:prstGeom prst="rect">
              <a:avLst/>
            </a:prstGeom>
          </p:spPr>
        </p:pic>
        <p:pic>
          <p:nvPicPr>
            <p:cNvPr id="11" name="図 10" descr="gZ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16041" y="3313931"/>
              <a:ext cx="3000375" cy="6191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>
          <a:xfrm>
            <a:off x="2183036" y="3105024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794140" y="3105024"/>
            <a:ext cx="900000" cy="5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204244" y="4367260"/>
            <a:ext cx="900000" cy="54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>
          <a:xfrm>
            <a:off x="3851960" y="1772816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6698372" y="189352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3081080" y="30033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3932436" y="30033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3108436" y="422320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5232772" y="1772816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>
            <a:spLocks noChangeAspect="1"/>
          </p:cNvSpPr>
          <p:nvPr/>
        </p:nvSpPr>
        <p:spPr>
          <a:xfrm>
            <a:off x="6694140" y="30033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7541136" y="30033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7668136" y="1893528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3955680" y="4223204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Lens Space Matrix Model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77506" y="5589240"/>
            <a:ext cx="4375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Lens Space Matrix Model</a:t>
            </a:r>
            <a:endParaRPr kumimoji="1" lang="ja-JP" altLang="en-US" sz="3200" dirty="0"/>
          </a:p>
        </p:txBody>
      </p:sp>
      <p:pic>
        <p:nvPicPr>
          <p:cNvPr id="5" name="図 4" descr="Lens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287" y="1605508"/>
            <a:ext cx="8353425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Same Tech as </a:t>
            </a:r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-Simons Matrix Model</a:t>
            </a:r>
            <a:endParaRPr lang="en-US" altLang="ja-JP" dirty="0" smtClean="0"/>
          </a:p>
          <a:p>
            <a:r>
              <a:rPr lang="en-US" altLang="ja-JP" dirty="0" smtClean="0"/>
              <a:t>Two Cuts Instead</a:t>
            </a:r>
          </a:p>
          <a:p>
            <a:pPr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Lens Space Matrix Model</a:t>
            </a:r>
            <a:endParaRPr kumimoji="1" lang="ja-JP" altLang="en-US" dirty="0"/>
          </a:p>
        </p:txBody>
      </p:sp>
      <p:pic>
        <p:nvPicPr>
          <p:cNvPr id="5" name="図 4" descr="g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2237" y="2852936"/>
            <a:ext cx="3819525" cy="438150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2267744" y="3861048"/>
            <a:ext cx="4608512" cy="914400"/>
            <a:chOff x="2267744" y="3908970"/>
            <a:chExt cx="4608512" cy="914400"/>
          </a:xfrm>
        </p:grpSpPr>
        <p:sp>
          <p:nvSpPr>
            <p:cNvPr id="11" name="ドーナツ 10"/>
            <p:cNvSpPr/>
            <p:nvPr/>
          </p:nvSpPr>
          <p:spPr>
            <a:xfrm>
              <a:off x="3563888" y="3908970"/>
              <a:ext cx="1944216" cy="914400"/>
            </a:xfrm>
            <a:prstGeom prst="donut">
              <a:avLst>
                <a:gd name="adj" fmla="val 97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2818656" y="3908970"/>
              <a:ext cx="3506688" cy="914400"/>
              <a:chOff x="2817163" y="4411960"/>
              <a:chExt cx="3506688" cy="914400"/>
            </a:xfrm>
          </p:grpSpPr>
          <p:cxnSp>
            <p:nvCxnSpPr>
              <p:cNvPr id="6" name="直線コネクタ 5"/>
              <p:cNvCxnSpPr/>
              <p:nvPr/>
            </p:nvCxnSpPr>
            <p:spPr>
              <a:xfrm rot="-2700000">
                <a:off x="2817163" y="4411960"/>
                <a:ext cx="914400" cy="914400"/>
              </a:xfrm>
              <a:prstGeom prst="line">
                <a:avLst/>
              </a:prstGeom>
              <a:ln w="762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rot="-2700000">
                <a:off x="5409451" y="4411960"/>
                <a:ext cx="914400" cy="914400"/>
              </a:xfrm>
              <a:prstGeom prst="line">
                <a:avLst/>
              </a:prstGeom>
              <a:ln w="762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ドーナツ 8"/>
            <p:cNvSpPr/>
            <p:nvPr/>
          </p:nvSpPr>
          <p:spPr>
            <a:xfrm>
              <a:off x="2267744" y="3908970"/>
              <a:ext cx="1944216" cy="914400"/>
            </a:xfrm>
            <a:prstGeom prst="donut">
              <a:avLst>
                <a:gd name="adj" fmla="val 97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ドーナツ 9"/>
            <p:cNvSpPr/>
            <p:nvPr/>
          </p:nvSpPr>
          <p:spPr>
            <a:xfrm>
              <a:off x="4932040" y="3908970"/>
              <a:ext cx="1944216" cy="914400"/>
            </a:xfrm>
            <a:prstGeom prst="donut">
              <a:avLst>
                <a:gd name="adj" fmla="val 97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051720" y="3501008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kumimoji="1" lang="en-US" altLang="ja-JP" sz="5400" b="1" cap="none" spc="0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397605" y="3501008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kumimoji="1" lang="en-US" altLang="ja-JP" sz="5400" b="1" cap="none" spc="0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74739" y="329775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5456059" y="4626491"/>
            <a:ext cx="914400" cy="914400"/>
            <a:chOff x="5481459" y="4626491"/>
            <a:chExt cx="914400" cy="914400"/>
          </a:xfrm>
        </p:grpSpPr>
        <p:cxnSp>
          <p:nvCxnSpPr>
            <p:cNvPr id="20" name="直線矢印コネクタ 19"/>
            <p:cNvCxnSpPr/>
            <p:nvPr/>
          </p:nvCxnSpPr>
          <p:spPr>
            <a:xfrm rot="-2700000">
              <a:off x="5481459" y="4626491"/>
              <a:ext cx="914400" cy="914400"/>
            </a:xfrm>
            <a:prstGeom prst="straightConnector1">
              <a:avLst/>
            </a:prstGeom>
            <a:ln w="50800"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5502482" y="4629832"/>
              <a:ext cx="8723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err="1" smtClean="0"/>
                <a:t>s</a:t>
              </a:r>
              <a:r>
                <a:rPr kumimoji="1" lang="en-US" altLang="ja-JP" sz="3200" dirty="0" err="1" smtClean="0"/>
                <a:t>inh</a:t>
              </a:r>
              <a:endParaRPr kumimoji="1" lang="ja-JP" altLang="en-US" sz="3200" dirty="0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771800" y="4626491"/>
            <a:ext cx="914400" cy="914400"/>
            <a:chOff x="2771800" y="4626491"/>
            <a:chExt cx="914400" cy="914400"/>
          </a:xfrm>
        </p:grpSpPr>
        <p:cxnSp>
          <p:nvCxnSpPr>
            <p:cNvPr id="18" name="直線矢印コネクタ 17"/>
            <p:cNvCxnSpPr/>
            <p:nvPr/>
          </p:nvCxnSpPr>
          <p:spPr>
            <a:xfrm rot="-2700000">
              <a:off x="2771800" y="4626491"/>
              <a:ext cx="914400" cy="914400"/>
            </a:xfrm>
            <a:prstGeom prst="straightConnector1">
              <a:avLst/>
            </a:prstGeom>
            <a:ln w="5080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2792823" y="4629832"/>
              <a:ext cx="8723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err="1" smtClean="0"/>
                <a:t>s</a:t>
              </a:r>
              <a:r>
                <a:rPr kumimoji="1" lang="en-US" altLang="ja-JP" sz="3200" dirty="0" err="1" smtClean="0"/>
                <a:t>inh</a:t>
              </a:r>
              <a:endParaRPr kumimoji="1" lang="ja-JP" altLang="en-US" sz="3200" dirty="0"/>
            </a:p>
          </p:txBody>
        </p:sp>
      </p:grpSp>
      <p:cxnSp>
        <p:nvCxnSpPr>
          <p:cNvPr id="19" name="直線矢印コネクタ 18"/>
          <p:cNvCxnSpPr>
            <a:cxnSpLocks noChangeAspect="1"/>
          </p:cNvCxnSpPr>
          <p:nvPr/>
        </p:nvCxnSpPr>
        <p:spPr>
          <a:xfrm rot="18900000">
            <a:off x="3491880" y="4157588"/>
            <a:ext cx="2160000" cy="2160000"/>
          </a:xfrm>
          <a:prstGeom prst="straightConnector1">
            <a:avLst/>
          </a:prstGeom>
          <a:ln w="508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098129" y="4793212"/>
            <a:ext cx="947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cos</a:t>
            </a:r>
            <a:r>
              <a:rPr kumimoji="1" lang="en-US" altLang="ja-JP" sz="3200" dirty="0" err="1" smtClean="0"/>
              <a:t>h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円/楕円 16"/>
          <p:cNvSpPr/>
          <p:nvPr/>
        </p:nvSpPr>
        <p:spPr>
          <a:xfrm>
            <a:off x="2221136" y="3117724"/>
            <a:ext cx="90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832240" y="3117724"/>
            <a:ext cx="900000" cy="5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006640" y="4354560"/>
            <a:ext cx="900000" cy="54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3851960" y="1785516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>
            <a:spLocks noChangeAspect="1"/>
          </p:cNvSpPr>
          <p:nvPr/>
        </p:nvSpPr>
        <p:spPr>
          <a:xfrm>
            <a:off x="6698372" y="1906228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3119180" y="30160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3970536" y="3016022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4910832" y="4210504"/>
            <a:ext cx="360000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5232772" y="1785516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6732240" y="30160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7579236" y="3016022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7668136" y="1906228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5758076" y="4210504"/>
            <a:ext cx="360000" cy="3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ABJM</a:t>
            </a:r>
            <a:r>
              <a:rPr kumimoji="1" lang="en-US" altLang="ja-JP" dirty="0" smtClean="0"/>
              <a:t> Matrix Model</a:t>
            </a:r>
            <a:endParaRPr kumimoji="1" lang="ja-JP" altLang="en-US" dirty="0"/>
          </a:p>
        </p:txBody>
      </p:sp>
      <p:pic>
        <p:nvPicPr>
          <p:cNvPr id="20" name="図 19" descr="g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6706" y="5897587"/>
            <a:ext cx="1847850" cy="390525"/>
          </a:xfrm>
          <a:prstGeom prst="rect">
            <a:avLst/>
          </a:prstGeom>
        </p:spPr>
      </p:pic>
      <p:pic>
        <p:nvPicPr>
          <p:cNvPr id="16" name="図 15" descr="ABJMmatri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287" y="1604962"/>
            <a:ext cx="8353425" cy="3648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ABJM Matrix Model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22276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Analytic Cont from Lens Space Matrix Model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Result (for ABJM Slice</a:t>
            </a:r>
            <a:r>
              <a:rPr lang="en-US" altLang="ja-JP" dirty="0" smtClean="0"/>
              <a:t>: </a:t>
            </a:r>
            <a:r>
              <a:rPr lang="en-US" altLang="ja-JP" i="1" dirty="0" smtClean="0"/>
              <a:t>λ</a:t>
            </a:r>
            <a:r>
              <a:rPr lang="en-US" altLang="ja-JP" dirty="0" smtClean="0"/>
              <a:t> = </a:t>
            </a:r>
            <a:r>
              <a:rPr lang="en-US" altLang="ja-JP" i="1" dirty="0" smtClean="0"/>
              <a:t>λ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= </a:t>
            </a:r>
            <a:r>
              <a:rPr lang="ja-JP" altLang="en-US" strike="sngStrike" dirty="0" smtClean="0"/>
              <a:t>  </a:t>
            </a:r>
            <a:r>
              <a:rPr lang="ja-JP" altLang="en-US" dirty="0" smtClean="0"/>
              <a:t> </a:t>
            </a:r>
            <a:r>
              <a:rPr lang="en-US" altLang="ja-JP" i="1" dirty="0" smtClean="0"/>
              <a:t>λ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9" name="図 8" descr="resul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863" y="3152477"/>
            <a:ext cx="8296275" cy="3533775"/>
          </a:xfrm>
          <a:prstGeom prst="rect">
            <a:avLst/>
          </a:prstGeom>
        </p:spPr>
      </p:pic>
      <p:pic>
        <p:nvPicPr>
          <p:cNvPr id="6" name="図 5" descr="lambdaanalyticc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5537" y="2132856"/>
            <a:ext cx="4352925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kumimoji="1" lang="en-US" altLang="ja-JP" dirty="0" smtClean="0"/>
              <a:t>Result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Neglecting </a:t>
            </a:r>
            <a:r>
              <a:rPr kumimoji="1" lang="en-US" altLang="ja-JP" dirty="0" err="1" smtClean="0"/>
              <a:t>Worldsheet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Instanton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i="1" dirty="0" smtClean="0"/>
              <a:t>N</a:t>
            </a:r>
            <a:r>
              <a:rPr lang="en-US" altLang="ja-JP" baseline="30000" dirty="0" smtClean="0"/>
              <a:t>3/2</a:t>
            </a:r>
            <a:r>
              <a:rPr kumimoji="1" lang="en-US" altLang="ja-JP" dirty="0" smtClean="0"/>
              <a:t> Reproduced and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More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8" name="図 7" descr="freeenergyplanar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5" y="2276872"/>
            <a:ext cx="9048750" cy="885825"/>
          </a:xfrm>
          <a:prstGeom prst="rect">
            <a:avLst/>
          </a:prstGeom>
        </p:spPr>
      </p:pic>
      <p:pic>
        <p:nvPicPr>
          <p:cNvPr id="9" name="図 8" descr="freeenergyplan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127351"/>
            <a:ext cx="5181600" cy="8858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Interpretation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Charge Shift </a:t>
            </a:r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Aharony</a:t>
            </a:r>
            <a:r>
              <a:rPr kumimoji="1" lang="en-US" altLang="ja-JP" sz="2400" dirty="0" smtClean="0"/>
              <a:t>-Hashimoto-Hirano-</a:t>
            </a:r>
            <a:r>
              <a:rPr kumimoji="1" lang="en-US" altLang="ja-JP" sz="2400" dirty="0" err="1" smtClean="0"/>
              <a:t>Ouyang</a:t>
            </a:r>
            <a:r>
              <a:rPr lang="en-US" altLang="ja-JP" sz="2400" dirty="0" smtClean="0"/>
              <a:t>]</a:t>
            </a:r>
            <a:endParaRPr kumimoji="1" lang="en-US" altLang="ja-JP" sz="2400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from Euler Coupling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Match in Planar Case</a:t>
            </a:r>
            <a:endParaRPr kumimoji="1" lang="ja-JP" altLang="en-US" dirty="0"/>
          </a:p>
        </p:txBody>
      </p:sp>
      <p:pic>
        <p:nvPicPr>
          <p:cNvPr id="8" name="図 7" descr="Nrenor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9862" y="2400176"/>
            <a:ext cx="3724275" cy="800100"/>
          </a:xfrm>
          <a:prstGeom prst="rect">
            <a:avLst/>
          </a:prstGeom>
        </p:spPr>
      </p:pic>
      <p:pic>
        <p:nvPicPr>
          <p:cNvPr id="9" name="図 8" descr="eulercoupl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9637" y="4059535"/>
            <a:ext cx="7324725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円/楕円 33"/>
          <p:cNvSpPr/>
          <p:nvPr/>
        </p:nvSpPr>
        <p:spPr>
          <a:xfrm>
            <a:off x="3805312" y="2056656"/>
            <a:ext cx="1512168" cy="1025004"/>
          </a:xfrm>
          <a:prstGeom prst="ellipse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87624" y="4496916"/>
            <a:ext cx="201622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246932" y="2950344"/>
            <a:ext cx="201622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605512" y="2963044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3911228" y="5403428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05512" y="4513932"/>
            <a:ext cx="1296144" cy="914400"/>
          </a:xfrm>
          <a:prstGeom prst="ellipse">
            <a:avLst/>
          </a:prstGeom>
          <a:noFill/>
          <a:ln w="762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 is for </a:t>
            </a:r>
            <a:r>
              <a:rPr kumimoji="1" lang="en-US" altLang="ja-JP" dirty="0" smtClean="0">
                <a:solidFill>
                  <a:srgbClr val="00B050"/>
                </a:solidFill>
              </a:rPr>
              <a:t>Mother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92612" y="2276872"/>
            <a:ext cx="1548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 (11D)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40152" y="31006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IIA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648781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IIB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5284" y="5580529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4648781"/>
            <a:ext cx="2033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Het-SO(32)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02943" y="3100609"/>
            <a:ext cx="1900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Het-E8xE8</a:t>
            </a:r>
            <a:endParaRPr kumimoji="1" lang="ja-JP" altLang="en-US" sz="3200" dirty="0"/>
          </a:p>
        </p:txBody>
      </p:sp>
      <p:sp>
        <p:nvSpPr>
          <p:cNvPr id="17" name="雲形吹き出し 16"/>
          <p:cNvSpPr/>
          <p:nvPr/>
        </p:nvSpPr>
        <p:spPr>
          <a:xfrm>
            <a:off x="4427984" y="1268760"/>
            <a:ext cx="2664296" cy="9361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M2 / M5</a:t>
            </a:r>
            <a:endParaRPr kumimoji="1" lang="ja-JP" altLang="en-US" sz="3200" dirty="0"/>
          </a:p>
        </p:txBody>
      </p:sp>
      <p:sp>
        <p:nvSpPr>
          <p:cNvPr id="19" name="フリーフォーム 18"/>
          <p:cNvSpPr/>
          <p:nvPr/>
        </p:nvSpPr>
        <p:spPr>
          <a:xfrm>
            <a:off x="3130550" y="2755900"/>
            <a:ext cx="1422400" cy="872067"/>
          </a:xfrm>
          <a:custGeom>
            <a:avLst/>
            <a:gdLst>
              <a:gd name="connsiteX0" fmla="*/ 0 w 1422400"/>
              <a:gd name="connsiteY0" fmla="*/ 736600 h 872067"/>
              <a:gd name="connsiteX1" fmla="*/ 939800 w 1422400"/>
              <a:gd name="connsiteY1" fmla="*/ 749300 h 872067"/>
              <a:gd name="connsiteX2" fmla="*/ 1422400 w 1422400"/>
              <a:gd name="connsiteY2" fmla="*/ 0 h 87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872067">
                <a:moveTo>
                  <a:pt x="0" y="736600"/>
                </a:moveTo>
                <a:cubicBezTo>
                  <a:pt x="351367" y="804333"/>
                  <a:pt x="702734" y="872067"/>
                  <a:pt x="939800" y="749300"/>
                </a:cubicBezTo>
                <a:cubicBezTo>
                  <a:pt x="1176866" y="626533"/>
                  <a:pt x="1299633" y="313266"/>
                  <a:pt x="1422400" y="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4559300" y="2755900"/>
            <a:ext cx="1447800" cy="872067"/>
          </a:xfrm>
          <a:custGeom>
            <a:avLst/>
            <a:gdLst>
              <a:gd name="connsiteX0" fmla="*/ 0 w 1447800"/>
              <a:gd name="connsiteY0" fmla="*/ 0 h 872067"/>
              <a:gd name="connsiteX1" fmla="*/ 508000 w 1447800"/>
              <a:gd name="connsiteY1" fmla="*/ 749300 h 872067"/>
              <a:gd name="connsiteX2" fmla="*/ 1447800 w 1447800"/>
              <a:gd name="connsiteY2" fmla="*/ 736600 h 87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800" h="872067">
                <a:moveTo>
                  <a:pt x="0" y="0"/>
                </a:moveTo>
                <a:cubicBezTo>
                  <a:pt x="133350" y="313266"/>
                  <a:pt x="266700" y="626533"/>
                  <a:pt x="508000" y="749300"/>
                </a:cubicBezTo>
                <a:cubicBezTo>
                  <a:pt x="749300" y="872067"/>
                  <a:pt x="1098550" y="804333"/>
                  <a:pt x="1447800" y="73660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5537200" y="3492500"/>
            <a:ext cx="469900" cy="1447800"/>
          </a:xfrm>
          <a:custGeom>
            <a:avLst/>
            <a:gdLst>
              <a:gd name="connsiteX0" fmla="*/ 469900 w 469900"/>
              <a:gd name="connsiteY0" fmla="*/ 0 h 1447800"/>
              <a:gd name="connsiteX1" fmla="*/ 0 w 469900"/>
              <a:gd name="connsiteY1" fmla="*/ 723900 h 1447800"/>
              <a:gd name="connsiteX2" fmla="*/ 469900 w 469900"/>
              <a:gd name="connsiteY2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9900" h="1447800">
                <a:moveTo>
                  <a:pt x="469900" y="0"/>
                </a:moveTo>
                <a:cubicBezTo>
                  <a:pt x="234950" y="241300"/>
                  <a:pt x="0" y="482600"/>
                  <a:pt x="0" y="723900"/>
                </a:cubicBezTo>
                <a:cubicBezTo>
                  <a:pt x="0" y="965200"/>
                  <a:pt x="234950" y="1206500"/>
                  <a:pt x="469900" y="144780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4565650" y="4806950"/>
            <a:ext cx="1435100" cy="857250"/>
          </a:xfrm>
          <a:custGeom>
            <a:avLst/>
            <a:gdLst>
              <a:gd name="connsiteX0" fmla="*/ 1435100 w 1435100"/>
              <a:gd name="connsiteY0" fmla="*/ 133350 h 857250"/>
              <a:gd name="connsiteX1" fmla="*/ 495300 w 1435100"/>
              <a:gd name="connsiteY1" fmla="*/ 120650 h 857250"/>
              <a:gd name="connsiteX2" fmla="*/ 0 w 1435100"/>
              <a:gd name="connsiteY2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57250">
                <a:moveTo>
                  <a:pt x="1435100" y="133350"/>
                </a:moveTo>
                <a:cubicBezTo>
                  <a:pt x="1084791" y="66675"/>
                  <a:pt x="734483" y="0"/>
                  <a:pt x="495300" y="120650"/>
                </a:cubicBezTo>
                <a:cubicBezTo>
                  <a:pt x="256117" y="241300"/>
                  <a:pt x="128058" y="549275"/>
                  <a:pt x="0" y="857250"/>
                </a:cubicBezTo>
              </a:path>
            </a:pathLst>
          </a:cu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3124200" y="4813300"/>
            <a:ext cx="1435100" cy="844550"/>
          </a:xfrm>
          <a:custGeom>
            <a:avLst/>
            <a:gdLst>
              <a:gd name="connsiteX0" fmla="*/ 1435100 w 1435100"/>
              <a:gd name="connsiteY0" fmla="*/ 844550 h 844550"/>
              <a:gd name="connsiteX1" fmla="*/ 952500 w 1435100"/>
              <a:gd name="connsiteY1" fmla="*/ 120650 h 844550"/>
              <a:gd name="connsiteX2" fmla="*/ 0 w 1435100"/>
              <a:gd name="connsiteY2" fmla="*/ 120650 h 84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44550">
                <a:moveTo>
                  <a:pt x="1435100" y="844550"/>
                </a:moveTo>
                <a:cubicBezTo>
                  <a:pt x="1313391" y="542925"/>
                  <a:pt x="1191683" y="241300"/>
                  <a:pt x="952500" y="120650"/>
                </a:cubicBezTo>
                <a:cubicBezTo>
                  <a:pt x="713317" y="0"/>
                  <a:pt x="356658" y="60325"/>
                  <a:pt x="0" y="12065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124200" y="3492500"/>
            <a:ext cx="482600" cy="1447800"/>
          </a:xfrm>
          <a:custGeom>
            <a:avLst/>
            <a:gdLst>
              <a:gd name="connsiteX0" fmla="*/ 0 w 482600"/>
              <a:gd name="connsiteY0" fmla="*/ 1447800 h 1447800"/>
              <a:gd name="connsiteX1" fmla="*/ 482600 w 482600"/>
              <a:gd name="connsiteY1" fmla="*/ 723900 h 1447800"/>
              <a:gd name="connsiteX2" fmla="*/ 0 w 482600"/>
              <a:gd name="connsiteY2" fmla="*/ 0 h 1447800"/>
              <a:gd name="connsiteX3" fmla="*/ 0 w 4826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" h="1447800">
                <a:moveTo>
                  <a:pt x="0" y="1447800"/>
                </a:moveTo>
                <a:cubicBezTo>
                  <a:pt x="241300" y="1206500"/>
                  <a:pt x="482600" y="965200"/>
                  <a:pt x="482600" y="723900"/>
                </a:cubicBezTo>
                <a:cubicBezTo>
                  <a:pt x="482600" y="48260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5384" y="3861048"/>
            <a:ext cx="43132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10D &amp; </a:t>
            </a:r>
            <a:r>
              <a:rPr kumimoji="1" lang="en-US" altLang="ja-JP" sz="3200" dirty="0" err="1" smtClean="0"/>
              <a:t>Compactifications</a:t>
            </a:r>
            <a:endParaRPr kumimoji="1" lang="ja-JP" altLang="en-US" sz="32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1691680" y="1268760"/>
            <a:ext cx="2448272" cy="972688"/>
          </a:xfrm>
          <a:prstGeom prst="wedgeRoundRectCallout">
            <a:avLst>
              <a:gd name="adj1" fmla="val 37233"/>
              <a:gd name="adj2" fmla="val 807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Non-</a:t>
            </a:r>
            <a:r>
              <a:rPr kumimoji="1" lang="en-US" altLang="ja-JP" sz="3200" dirty="0" err="1" smtClean="0"/>
              <a:t>Perturbative</a:t>
            </a:r>
            <a:endParaRPr kumimoji="1" lang="ja-JP" altLang="en-US" sz="3200" dirty="0"/>
          </a:p>
        </p:txBody>
      </p:sp>
      <p:cxnSp>
        <p:nvCxnSpPr>
          <p:cNvPr id="27" name="直線矢印コネクタ 26"/>
          <p:cNvCxnSpPr/>
          <p:nvPr/>
        </p:nvCxnSpPr>
        <p:spPr>
          <a:xfrm rot="-4500000">
            <a:off x="3529446" y="2852402"/>
            <a:ext cx="914400" cy="9144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-11700000">
            <a:off x="4674754" y="2843894"/>
            <a:ext cx="914400" cy="9144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788024" y="2708920"/>
            <a:ext cx="375756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2"/>
                </a:solidFill>
              </a:rPr>
              <a:t>Strong Coupling Limit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Furthermore, Non-Planar Prediction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Renorm</a:t>
            </a:r>
            <a:r>
              <a:rPr lang="en-US" altLang="ja-JP" dirty="0" smtClean="0"/>
              <a:t>alization of  't </a:t>
            </a:r>
            <a:r>
              <a:rPr lang="en-US" altLang="ja-JP" dirty="0" err="1" smtClean="0"/>
              <a:t>Hooft</a:t>
            </a:r>
            <a:r>
              <a:rPr lang="en-US" altLang="ja-JP" dirty="0" smtClean="0"/>
              <a:t> coupling</a:t>
            </a:r>
          </a:p>
          <a:p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Or in terms of</a:t>
            </a:r>
            <a:endParaRPr kumimoji="1" lang="ja-JP" altLang="en-US" dirty="0"/>
          </a:p>
        </p:txBody>
      </p:sp>
      <p:pic>
        <p:nvPicPr>
          <p:cNvPr id="5" name="図 4" descr="yex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3" y="4005064"/>
            <a:ext cx="3609975" cy="876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6" name="図 5" descr="xde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441700"/>
            <a:ext cx="2000250" cy="390525"/>
          </a:xfrm>
          <a:prstGeom prst="rect">
            <a:avLst/>
          </a:prstGeom>
        </p:spPr>
      </p:pic>
      <p:pic>
        <p:nvPicPr>
          <p:cNvPr id="7" name="図 6" descr="yex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4487" y="2276872"/>
            <a:ext cx="5915025" cy="971550"/>
          </a:xfrm>
          <a:prstGeom prst="rect">
            <a:avLst/>
          </a:prstGeom>
        </p:spPr>
      </p:pic>
      <p:sp>
        <p:nvSpPr>
          <p:cNvPr id="9" name="円/楕円 8"/>
          <p:cNvSpPr>
            <a:spLocks noChangeAspect="1"/>
          </p:cNvSpPr>
          <p:nvPr/>
        </p:nvSpPr>
        <p:spPr>
          <a:xfrm>
            <a:off x="5893544" y="4388468"/>
            <a:ext cx="540000" cy="540000"/>
          </a:xfrm>
          <a:prstGeom prst="ellipse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85238" y="1600201"/>
            <a:ext cx="3173524" cy="36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ABJM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Localization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Planar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All Genus Sum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Discussions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Strategy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Chern</a:t>
            </a:r>
            <a:r>
              <a:rPr lang="en-US" altLang="ja-JP" dirty="0" smtClean="0"/>
              <a:t>-Simons Theory on Lens Space S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/Z</a:t>
            </a:r>
            <a:r>
              <a:rPr lang="en-US" altLang="ja-JP" baseline="-25000" dirty="0" smtClean="0"/>
              <a:t>2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       (String Completion)</a:t>
            </a:r>
            <a:endParaRPr lang="en-US" altLang="ja-JP" baseline="-25000" dirty="0" smtClean="0"/>
          </a:p>
          <a:p>
            <a:r>
              <a:rPr lang="en-US" altLang="ja-JP" dirty="0" smtClean="0"/>
              <a:t>Open Top A-model on T*(S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/Z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          (Large N Duality)</a:t>
            </a:r>
          </a:p>
          <a:p>
            <a:r>
              <a:rPr lang="en-US" altLang="ja-JP" dirty="0" smtClean="0"/>
              <a:t>Closed Top A on </a:t>
            </a:r>
            <a:r>
              <a:rPr lang="en-US" altLang="ja-JP" dirty="0" err="1" smtClean="0"/>
              <a:t>Hirzebruch</a:t>
            </a:r>
            <a:r>
              <a:rPr lang="en-US" altLang="ja-JP" dirty="0" smtClean="0"/>
              <a:t> Surface F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= P</a:t>
            </a:r>
            <a:r>
              <a:rPr lang="en-US" altLang="ja-JP" baseline="30000" dirty="0" smtClean="0"/>
              <a:t>1</a:t>
            </a:r>
            <a:r>
              <a:rPr lang="en-US" altLang="ja-JP" dirty="0" smtClean="0"/>
              <a:t> x P</a:t>
            </a:r>
            <a:r>
              <a:rPr lang="en-US" altLang="ja-JP" baseline="30000" dirty="0" smtClean="0"/>
              <a:t>1</a:t>
            </a:r>
          </a:p>
          <a:p>
            <a:pPr>
              <a:buNone/>
            </a:pPr>
            <a:r>
              <a:rPr lang="en-US" altLang="ja-JP" dirty="0" smtClean="0"/>
              <a:t>          (Mirror Symmetry)</a:t>
            </a:r>
          </a:p>
          <a:p>
            <a:r>
              <a:rPr lang="en-US" altLang="ja-JP" dirty="0" smtClean="0"/>
              <a:t>Closed Top B on Spectral Curve  </a:t>
            </a:r>
            <a:r>
              <a:rPr lang="en-US" altLang="ja-JP" i="1" dirty="0" smtClean="0"/>
              <a:t>u v = H(</a:t>
            </a:r>
            <a:r>
              <a:rPr lang="en-US" altLang="ja-JP" i="1" dirty="0" err="1" smtClean="0"/>
              <a:t>x,y</a:t>
            </a:r>
            <a:r>
              <a:rPr lang="en-US" altLang="ja-JP" i="1" dirty="0" smtClean="0"/>
              <a:t>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86531" y="6021288"/>
            <a:ext cx="577093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Holomorphic</a:t>
            </a:r>
            <a:r>
              <a:rPr kumimoji="1" lang="en-US" altLang="ja-JP" sz="3200" dirty="0" smtClean="0"/>
              <a:t> Anomaly Equation!!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Holomorphic</a:t>
            </a:r>
            <a:r>
              <a:rPr lang="en-US" altLang="ja-JP" dirty="0" smtClean="0"/>
              <a:t> Anomaly </a:t>
            </a:r>
            <a:r>
              <a:rPr lang="en-US" altLang="ja-JP" dirty="0" err="1" smtClean="0"/>
              <a:t>Eq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6672"/>
          </a:xfrm>
        </p:spPr>
        <p:txBody>
          <a:bodyPr/>
          <a:lstStyle/>
          <a:p>
            <a:r>
              <a:rPr kumimoji="1" lang="en-US" altLang="ja-JP" dirty="0" smtClean="0"/>
              <a:t>General Case </a:t>
            </a:r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Bershadsky-Cecotti-Ooguri-Vafa</a:t>
            </a:r>
            <a:r>
              <a:rPr kumimoji="1" lang="en-US" altLang="ja-JP" sz="2400" dirty="0" smtClean="0"/>
              <a:t>]</a:t>
            </a:r>
          </a:p>
        </p:txBody>
      </p:sp>
      <p:pic>
        <p:nvPicPr>
          <p:cNvPr id="11" name="図 10" descr="H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1100" y="3185142"/>
            <a:ext cx="6781800" cy="2152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9" name="円/楕円 8"/>
          <p:cNvSpPr>
            <a:spLocks noChangeAspect="1"/>
          </p:cNvSpPr>
          <p:nvPr/>
        </p:nvSpPr>
        <p:spPr>
          <a:xfrm>
            <a:off x="3517280" y="4409278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5808836" y="4409278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>
            <a:spLocks noChangeAspect="1"/>
          </p:cNvSpPr>
          <p:nvPr/>
        </p:nvSpPr>
        <p:spPr>
          <a:xfrm>
            <a:off x="1450336" y="3257150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吹き出し 16"/>
          <p:cNvSpPr/>
          <p:nvPr/>
        </p:nvSpPr>
        <p:spPr>
          <a:xfrm>
            <a:off x="1691680" y="2384304"/>
            <a:ext cx="6804248" cy="612648"/>
          </a:xfrm>
          <a:prstGeom prst="wedgeRoundRectCallout">
            <a:avLst>
              <a:gd name="adj1" fmla="val -23392"/>
              <a:gd name="adj2" fmla="val 1163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Determined by </a:t>
            </a:r>
            <a:r>
              <a:rPr lang="en-US" altLang="ja-JP" sz="3200" i="1" dirty="0" smtClean="0"/>
              <a:t>F</a:t>
            </a:r>
            <a:r>
              <a:rPr lang="en-US" altLang="ja-JP" sz="3200" baseline="-25000" dirty="0" smtClean="0"/>
              <a:t>0</a:t>
            </a:r>
            <a:r>
              <a:rPr lang="en-US" altLang="ja-JP" sz="3200" dirty="0" smtClean="0"/>
              <a:t>: </a:t>
            </a:r>
            <a:r>
              <a:rPr lang="en-US" altLang="ja-JP" sz="3200" dirty="0" smtClean="0"/>
              <a:t>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&amp;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Derivatives</a:t>
            </a:r>
            <a:endParaRPr kumimoji="1" lang="en-US" altLang="ja-JP" sz="3200" baseline="-25000" dirty="0" smtClean="0"/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7092360" y="4409278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Application to ABJM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One Modulus      = Ordinary Differential </a:t>
            </a:r>
            <a:r>
              <a:rPr kumimoji="1" lang="en-US" altLang="ja-JP" dirty="0" err="1" smtClean="0"/>
              <a:t>Eq</a:t>
            </a:r>
            <a:endParaRPr kumimoji="1" lang="en-US" altLang="ja-JP" dirty="0" smtClean="0"/>
          </a:p>
          <a:p>
            <a:r>
              <a:rPr lang="en-US" altLang="ja-JP" dirty="0" smtClean="0"/>
              <a:t> </a:t>
            </a:r>
            <a:endParaRPr kumimoji="1" lang="en-US" altLang="ja-JP" dirty="0" smtClean="0"/>
          </a:p>
        </p:txBody>
      </p:sp>
      <p:pic>
        <p:nvPicPr>
          <p:cNvPr id="4" name="図 3" descr="lamb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1855" y="1738908"/>
            <a:ext cx="200025" cy="276225"/>
          </a:xfrm>
          <a:prstGeom prst="rect">
            <a:avLst/>
          </a:prstGeom>
        </p:spPr>
      </p:pic>
      <p:sp>
        <p:nvSpPr>
          <p:cNvPr id="12" name="対角する 2 つの角を切り取った四角形 11"/>
          <p:cNvSpPr/>
          <p:nvPr/>
        </p:nvSpPr>
        <p:spPr>
          <a:xfrm>
            <a:off x="899592" y="2204864"/>
            <a:ext cx="2736304" cy="576064"/>
          </a:xfrm>
          <a:prstGeom prst="snip2DiagRect">
            <a:avLst>
              <a:gd name="adj1" fmla="val 0"/>
              <a:gd name="adj2" fmla="val 36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 Cuts = Torus</a:t>
            </a:r>
            <a:endParaRPr kumimoji="1" lang="ja-JP" altLang="en-US" sz="32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755576" y="3429000"/>
            <a:ext cx="3960440" cy="2088232"/>
            <a:chOff x="2627784" y="3573016"/>
            <a:chExt cx="3960440" cy="2088232"/>
          </a:xfrm>
        </p:grpSpPr>
        <p:sp>
          <p:nvSpPr>
            <p:cNvPr id="13" name="平行四辺形 12"/>
            <p:cNvSpPr/>
            <p:nvPr/>
          </p:nvSpPr>
          <p:spPr>
            <a:xfrm>
              <a:off x="2627784" y="5013176"/>
              <a:ext cx="3960440" cy="648072"/>
            </a:xfrm>
            <a:prstGeom prst="parallelogram">
              <a:avLst>
                <a:gd name="adj" fmla="val 739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347864" y="3907656"/>
              <a:ext cx="914400" cy="14401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881736" y="3907656"/>
              <a:ext cx="914400" cy="14401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平行四辺形 9"/>
            <p:cNvSpPr/>
            <p:nvPr/>
          </p:nvSpPr>
          <p:spPr>
            <a:xfrm>
              <a:off x="2627784" y="3573016"/>
              <a:ext cx="3960440" cy="648072"/>
            </a:xfrm>
            <a:prstGeom prst="parallelogram">
              <a:avLst>
                <a:gd name="adj" fmla="val 739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等号 16"/>
          <p:cNvSpPr/>
          <p:nvPr/>
        </p:nvSpPr>
        <p:spPr>
          <a:xfrm>
            <a:off x="4870884" y="4015916"/>
            <a:ext cx="914400" cy="914400"/>
          </a:xfrm>
          <a:prstGeom prst="mathEqual">
            <a:avLst>
              <a:gd name="adj1" fmla="val 15187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ドーナツ 18"/>
          <p:cNvSpPr/>
          <p:nvPr/>
        </p:nvSpPr>
        <p:spPr>
          <a:xfrm>
            <a:off x="6084168" y="3825044"/>
            <a:ext cx="2304256" cy="1296144"/>
          </a:xfrm>
          <a:prstGeom prst="donut">
            <a:avLst>
              <a:gd name="adj" fmla="val 29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Derivative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Derivative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Derivative (Yukawa Coupling)</a:t>
            </a:r>
          </a:p>
          <a:p>
            <a:endParaRPr kumimoji="1" lang="ja-JP" altLang="en-US" dirty="0"/>
          </a:p>
        </p:txBody>
      </p:sp>
      <p:pic>
        <p:nvPicPr>
          <p:cNvPr id="4" name="図 3" descr="2ndderivati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8980" y="2298077"/>
            <a:ext cx="5762625" cy="942975"/>
          </a:xfrm>
          <a:prstGeom prst="rect">
            <a:avLst/>
          </a:prstGeom>
        </p:spPr>
      </p:pic>
      <p:pic>
        <p:nvPicPr>
          <p:cNvPr id="5" name="図 4" descr="3rdderivat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837" y="5125938"/>
            <a:ext cx="8696325" cy="895350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4427984" y="1404268"/>
            <a:ext cx="1944216" cy="612648"/>
          </a:xfrm>
          <a:prstGeom prst="wedgeRoundRectCallout">
            <a:avLst>
              <a:gd name="adj1" fmla="val -9810"/>
              <a:gd name="adj2" fmla="val 998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Elliptic </a:t>
            </a:r>
            <a:r>
              <a:rPr kumimoji="1" lang="en-US" altLang="ja-JP" sz="3200" dirty="0" err="1" smtClean="0"/>
              <a:t>Int</a:t>
            </a:r>
            <a:endParaRPr kumimoji="1" lang="ja-JP" altLang="en-US" sz="3200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804248" y="1260252"/>
            <a:ext cx="1872208" cy="900680"/>
          </a:xfrm>
          <a:prstGeom prst="wedgeRoundRectCallout">
            <a:avLst>
              <a:gd name="adj1" fmla="val -23547"/>
              <a:gd name="adj2" fmla="val 977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Torus Modulus</a:t>
            </a:r>
            <a:endParaRPr kumimoji="1" lang="ja-JP" altLang="en-US" sz="3200" dirty="0"/>
          </a:p>
        </p:txBody>
      </p:sp>
      <p:sp>
        <p:nvSpPr>
          <p:cNvPr id="8" name="ドーナツ 7"/>
          <p:cNvSpPr/>
          <p:nvPr/>
        </p:nvSpPr>
        <p:spPr>
          <a:xfrm>
            <a:off x="1835696" y="3238376"/>
            <a:ext cx="2304256" cy="129614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環状矢印 8"/>
          <p:cNvSpPr/>
          <p:nvPr/>
        </p:nvSpPr>
        <p:spPr>
          <a:xfrm>
            <a:off x="3398776" y="3435288"/>
            <a:ext cx="1050416" cy="864096"/>
          </a:xfrm>
          <a:prstGeom prst="circularArrow">
            <a:avLst>
              <a:gd name="adj1" fmla="val 12500"/>
              <a:gd name="adj2" fmla="val 2226154"/>
              <a:gd name="adj3" fmla="val 20457681"/>
              <a:gd name="adj4" fmla="val 9319557"/>
              <a:gd name="adj5" fmla="val 20491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環状矢印 9"/>
          <p:cNvSpPr/>
          <p:nvPr/>
        </p:nvSpPr>
        <p:spPr>
          <a:xfrm>
            <a:off x="2225440" y="3405696"/>
            <a:ext cx="1482464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2439"/>
              <a:gd name="adj5" fmla="val 125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68042" y="3212976"/>
            <a:ext cx="178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: α-cycle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5616" y="3996353"/>
            <a:ext cx="1861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>
                <a:solidFill>
                  <a:schemeClr val="accent2">
                    <a:lumMod val="75000"/>
                  </a:schemeClr>
                </a:solidFill>
              </a:rPr>
              <a:t>K'</a:t>
            </a:r>
            <a:r>
              <a:rPr kumimoji="1" lang="en-US" altLang="ja-JP" sz="32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altLang="ja-JP" sz="3200" dirty="0" smtClean="0">
                <a:solidFill>
                  <a:schemeClr val="accent2">
                    <a:lumMod val="75000"/>
                  </a:schemeClr>
                </a:solidFill>
              </a:rPr>
              <a:t>β</a:t>
            </a:r>
            <a:r>
              <a:rPr kumimoji="1" lang="en-US" altLang="ja-JP" sz="3200" dirty="0" smtClean="0">
                <a:solidFill>
                  <a:schemeClr val="accent2">
                    <a:lumMod val="75000"/>
                  </a:schemeClr>
                </a:solidFill>
              </a:rPr>
              <a:t>-cycle</a:t>
            </a:r>
            <a:endParaRPr kumimoji="1" lang="ja-JP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直線矢印コネクタ 14"/>
          <p:cNvCxnSpPr>
            <a:cxnSpLocks noChangeAspect="1"/>
          </p:cNvCxnSpPr>
          <p:nvPr/>
        </p:nvCxnSpPr>
        <p:spPr>
          <a:xfrm rot="-2700000">
            <a:off x="6475953" y="4030256"/>
            <a:ext cx="720000" cy="72000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cxnSpLocks noChangeAspect="1"/>
          </p:cNvCxnSpPr>
          <p:nvPr/>
        </p:nvCxnSpPr>
        <p:spPr>
          <a:xfrm rot="-6300000">
            <a:off x="6237085" y="3586109"/>
            <a:ext cx="720000" cy="72000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748916" y="3132257"/>
            <a:ext cx="343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/>
              <a:t>τ</a:t>
            </a:r>
            <a:endParaRPr kumimoji="1" lang="ja-JP" altLang="en-US" sz="3200" i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03280" y="422108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Ansatz</a:t>
            </a:r>
            <a:r>
              <a:rPr kumimoji="1" lang="en-US" altLang="ja-JP" dirty="0" smtClean="0"/>
              <a:t> &amp; Reduction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Ansatz</a:t>
            </a:r>
            <a:r>
              <a:rPr kumimoji="1" lang="en-US" altLang="ja-JP" dirty="0" smtClean="0"/>
              <a:t> for Partition Function</a:t>
            </a:r>
          </a:p>
          <a:p>
            <a:pPr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Eisenstein Series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Reduced HAE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Drukker</a:t>
            </a:r>
            <a:r>
              <a:rPr lang="en-US" altLang="ja-JP" sz="2400" dirty="0" smtClean="0"/>
              <a:t>-Marino-</a:t>
            </a:r>
            <a:r>
              <a:rPr lang="en-US" altLang="ja-JP" sz="2400" dirty="0" err="1" smtClean="0"/>
              <a:t>Putrov</a:t>
            </a:r>
            <a:r>
              <a:rPr lang="en-US" altLang="ja-JP" sz="2400" dirty="0" smtClean="0"/>
              <a:t>]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Covariant Derivativ</a:t>
            </a:r>
            <a:r>
              <a:rPr lang="en-US" altLang="ja-JP" dirty="0" smtClean="0"/>
              <a:t>e</a:t>
            </a:r>
            <a:endParaRPr kumimoji="1" lang="ja-JP" altLang="en-US" dirty="0"/>
          </a:p>
        </p:txBody>
      </p:sp>
      <p:pic>
        <p:nvPicPr>
          <p:cNvPr id="4" name="図 3" descr="ansat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251720"/>
            <a:ext cx="32766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5" name="図 4" descr="fEisenste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0173" y="2275533"/>
            <a:ext cx="3724275" cy="409575"/>
          </a:xfrm>
          <a:prstGeom prst="rect">
            <a:avLst/>
          </a:prstGeom>
        </p:spPr>
      </p:pic>
      <p:pic>
        <p:nvPicPr>
          <p:cNvPr id="6" name="図 5" descr="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3238376"/>
            <a:ext cx="4200525" cy="800100"/>
          </a:xfrm>
          <a:prstGeom prst="rect">
            <a:avLst/>
          </a:prstGeom>
        </p:spPr>
      </p:pic>
      <p:pic>
        <p:nvPicPr>
          <p:cNvPr id="7" name="図 6" descr="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66679" y="3443164"/>
            <a:ext cx="1933575" cy="390525"/>
          </a:xfrm>
          <a:prstGeom prst="rect">
            <a:avLst/>
          </a:prstGeom>
        </p:spPr>
      </p:pic>
      <p:pic>
        <p:nvPicPr>
          <p:cNvPr id="8" name="図 7" descr="E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58905" y="3443164"/>
            <a:ext cx="1933575" cy="390525"/>
          </a:xfrm>
          <a:prstGeom prst="rect">
            <a:avLst/>
          </a:prstGeom>
        </p:spPr>
      </p:pic>
      <p:pic>
        <p:nvPicPr>
          <p:cNvPr id="10" name="図 9" descr="covde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83782" y="5887045"/>
            <a:ext cx="3676650" cy="409575"/>
          </a:xfrm>
          <a:prstGeom prst="rect">
            <a:avLst/>
          </a:prstGeom>
        </p:spPr>
      </p:pic>
      <p:pic>
        <p:nvPicPr>
          <p:cNvPr id="11" name="図 10" descr="reducedHA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00" y="4499198"/>
            <a:ext cx="8991600" cy="1162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5" name="円/楕円 14"/>
          <p:cNvSpPr>
            <a:spLocks noChangeAspect="1"/>
          </p:cNvSpPr>
          <p:nvPr/>
        </p:nvSpPr>
        <p:spPr>
          <a:xfrm>
            <a:off x="2555856" y="4750544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>
            <a:spLocks noChangeAspect="1"/>
          </p:cNvSpPr>
          <p:nvPr/>
        </p:nvSpPr>
        <p:spPr>
          <a:xfrm>
            <a:off x="128792" y="4483720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8197800" y="4750544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7236296" y="4750544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5186164" y="4750544"/>
            <a:ext cx="720000" cy="7200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Fhigh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2" y="1330027"/>
            <a:ext cx="7686675" cy="526732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Higher Genus Behavior</a:t>
            </a:r>
            <a:endParaRPr kumimoji="1" lang="ja-JP" altLang="en-US" dirty="0"/>
          </a:p>
        </p:txBody>
      </p:sp>
      <p:pic>
        <p:nvPicPr>
          <p:cNvPr id="16" name="図 15" descr="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7002" y="2361580"/>
            <a:ext cx="1390650" cy="704850"/>
          </a:xfrm>
          <a:prstGeom prst="rect">
            <a:avLst/>
          </a:prstGeom>
        </p:spPr>
      </p:pic>
      <p:pic>
        <p:nvPicPr>
          <p:cNvPr id="10" name="図 9" descr="xde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7482" y="1582192"/>
            <a:ext cx="20002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 rot="2100000">
            <a:off x="751601" y="4200823"/>
            <a:ext cx="972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 rot="2100000">
            <a:off x="751601" y="6047841"/>
            <a:ext cx="972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 rot="2100000">
            <a:off x="751601" y="6971350"/>
            <a:ext cx="972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 rot="2100000">
            <a:off x="751601" y="7894859"/>
            <a:ext cx="972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 rot="2100000">
            <a:off x="751601" y="5124332"/>
            <a:ext cx="972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Fhigh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2" y="1330027"/>
            <a:ext cx="7686675" cy="526732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Higher Genus Behavior</a:t>
            </a:r>
            <a:endParaRPr kumimoji="1" lang="ja-JP" altLang="en-US" dirty="0"/>
          </a:p>
        </p:txBody>
      </p:sp>
      <p:pic>
        <p:nvPicPr>
          <p:cNvPr id="16" name="図 15" descr="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7002" y="2361580"/>
            <a:ext cx="1390650" cy="704850"/>
          </a:xfrm>
          <a:prstGeom prst="rect">
            <a:avLst/>
          </a:prstGeom>
        </p:spPr>
      </p:pic>
      <p:pic>
        <p:nvPicPr>
          <p:cNvPr id="10" name="図 9" descr="xde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7482" y="1582192"/>
            <a:ext cx="20002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156980" y="1462092"/>
            <a:ext cx="756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451516" y="2551652"/>
            <a:ext cx="756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150232" y="3576828"/>
            <a:ext cx="756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155980" y="4590688"/>
            <a:ext cx="756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2740076" y="5615744"/>
            <a:ext cx="7200000" cy="5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Resum</a:t>
            </a:r>
            <a:r>
              <a:rPr kumimoji="1" lang="en-US" altLang="ja-JP" dirty="0" smtClean="0"/>
              <a:t> 1</a:t>
            </a:r>
            <a:endParaRPr kumimoji="1" lang="ja-JP" altLang="en-US" dirty="0"/>
          </a:p>
        </p:txBody>
      </p:sp>
      <p:pic>
        <p:nvPicPr>
          <p:cNvPr id="19" name="図 18" descr="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941168"/>
            <a:ext cx="3686175" cy="876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11" name="円/楕円 10"/>
          <p:cNvSpPr>
            <a:spLocks noChangeAspect="1"/>
          </p:cNvSpPr>
          <p:nvPr/>
        </p:nvSpPr>
        <p:spPr>
          <a:xfrm>
            <a:off x="8591196" y="5324020"/>
            <a:ext cx="540000" cy="540000"/>
          </a:xfrm>
          <a:prstGeom prst="ellipse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17219" y="6084585"/>
            <a:ext cx="486626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Discrepancy Discussed Later</a:t>
            </a:r>
            <a:endParaRPr kumimoji="1" lang="ja-JP" altLang="en-US" sz="3200" dirty="0"/>
          </a:p>
        </p:txBody>
      </p:sp>
      <p:pic>
        <p:nvPicPr>
          <p:cNvPr id="13" name="図 12" descr="Fhighers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25" y="1217333"/>
            <a:ext cx="9048750" cy="543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 is for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Mystery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26468" y="2276872"/>
            <a:ext cx="6491064" cy="3600400"/>
          </a:xfrm>
        </p:spPr>
        <p:txBody>
          <a:bodyPr/>
          <a:lstStyle/>
          <a:p>
            <a:r>
              <a:rPr lang="en-US" altLang="ja-JP" dirty="0" smtClean="0"/>
              <a:t>11D </a:t>
            </a:r>
            <a:r>
              <a:rPr lang="en-US" altLang="ja-JP" dirty="0" err="1" smtClean="0"/>
              <a:t>Supergrav</a:t>
            </a:r>
            <a:r>
              <a:rPr lang="en-US" altLang="ja-JP" dirty="0" smtClean="0"/>
              <a:t> as </a:t>
            </a:r>
            <a:r>
              <a:rPr lang="en-US" altLang="ja-JP" dirty="0" err="1" smtClean="0"/>
              <a:t>LowEnergyTheory</a:t>
            </a:r>
            <a:endParaRPr lang="en-US" altLang="ja-JP" dirty="0" smtClean="0"/>
          </a:p>
          <a:p>
            <a:r>
              <a:rPr lang="en-US" altLang="ja-JP" dirty="0" err="1" smtClean="0"/>
              <a:t>Supergrav</a:t>
            </a:r>
            <a:r>
              <a:rPr lang="en-US" altLang="ja-JP" dirty="0" smtClean="0"/>
              <a:t> Sol for </a:t>
            </a:r>
            <a:r>
              <a:rPr lang="en-US" altLang="ja-JP" dirty="0" smtClean="0">
                <a:solidFill>
                  <a:schemeClr val="accent1"/>
                </a:solidFill>
              </a:rPr>
              <a:t>M2-</a:t>
            </a:r>
            <a:r>
              <a:rPr lang="en-US" altLang="ja-JP" dirty="0" smtClean="0"/>
              <a:t> &amp; </a:t>
            </a:r>
            <a:r>
              <a:rPr lang="en-US" altLang="ja-JP" dirty="0" smtClean="0">
                <a:solidFill>
                  <a:schemeClr val="accent2"/>
                </a:solidFill>
              </a:rPr>
              <a:t>M5-</a:t>
            </a:r>
            <a:r>
              <a:rPr lang="en-US" altLang="ja-JP" dirty="0" smtClean="0"/>
              <a:t>branes</a:t>
            </a:r>
          </a:p>
          <a:p>
            <a:r>
              <a:rPr lang="en-US" altLang="ja-JP" dirty="0" smtClean="0"/>
              <a:t>Near Horizon Geometry</a:t>
            </a:r>
          </a:p>
          <a:p>
            <a:r>
              <a:rPr lang="en-US" altLang="ja-JP" dirty="0" err="1" smtClean="0"/>
              <a:t>Superconformal</a:t>
            </a:r>
            <a:r>
              <a:rPr lang="en-US" altLang="ja-JP" dirty="0" smtClean="0"/>
              <a:t> Symmetry </a:t>
            </a:r>
            <a:r>
              <a:rPr lang="en-US" altLang="ja-JP" dirty="0" err="1" smtClean="0"/>
              <a:t>osp</a:t>
            </a:r>
            <a:r>
              <a:rPr lang="en-US" altLang="ja-JP" dirty="0" smtClean="0"/>
              <a:t>(8|4)</a:t>
            </a:r>
          </a:p>
          <a:p>
            <a:r>
              <a:rPr lang="en-US" altLang="ja-JP" dirty="0" smtClean="0"/>
              <a:t>Action for Single </a:t>
            </a:r>
            <a:r>
              <a:rPr lang="en-US" altLang="ja-JP" dirty="0" smtClean="0">
                <a:solidFill>
                  <a:schemeClr val="accent1"/>
                </a:solidFill>
              </a:rPr>
              <a:t>M2-</a:t>
            </a:r>
            <a:r>
              <a:rPr lang="en-US" altLang="ja-JP" dirty="0" smtClean="0"/>
              <a:t>/</a:t>
            </a:r>
            <a:r>
              <a:rPr lang="en-US" altLang="ja-JP" dirty="0" smtClean="0">
                <a:solidFill>
                  <a:schemeClr val="accent2"/>
                </a:solidFill>
              </a:rPr>
              <a:t>M5-</a:t>
            </a:r>
            <a:r>
              <a:rPr lang="en-US" altLang="ja-JP" dirty="0" smtClean="0"/>
              <a:t>brane</a:t>
            </a:r>
          </a:p>
          <a:p>
            <a:r>
              <a:rPr lang="en-US" altLang="ja-JP" dirty="0" smtClean="0"/>
              <a:t>DOF </a:t>
            </a:r>
            <a:r>
              <a:rPr lang="en-US" altLang="ja-JP" i="1" dirty="0" smtClean="0">
                <a:solidFill>
                  <a:schemeClr val="accent1"/>
                </a:solidFill>
              </a:rPr>
              <a:t>N</a:t>
            </a:r>
            <a:r>
              <a:rPr lang="en-US" altLang="ja-JP" baseline="30000" dirty="0" smtClean="0">
                <a:solidFill>
                  <a:schemeClr val="accent1"/>
                </a:solidFill>
              </a:rPr>
              <a:t>3/2</a:t>
            </a:r>
            <a:r>
              <a:rPr kumimoji="1" lang="en-US" altLang="ja-JP" dirty="0" smtClean="0"/>
              <a:t>/</a:t>
            </a:r>
            <a:r>
              <a:rPr lang="en-US" altLang="ja-JP" i="1" dirty="0" smtClean="0">
                <a:solidFill>
                  <a:schemeClr val="accent2"/>
                </a:solidFill>
              </a:rPr>
              <a:t>N</a:t>
            </a:r>
            <a:r>
              <a:rPr lang="en-US" altLang="ja-JP" baseline="30000" dirty="0" smtClean="0">
                <a:solidFill>
                  <a:schemeClr val="accent2"/>
                </a:solidFill>
              </a:rPr>
              <a:t>3</a:t>
            </a:r>
            <a:r>
              <a:rPr kumimoji="1" lang="en-US" altLang="ja-JP" dirty="0" smtClean="0"/>
              <a:t> for 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M2-</a:t>
            </a:r>
            <a:r>
              <a:rPr kumimoji="1" lang="en-US" altLang="ja-JP" dirty="0" smtClean="0"/>
              <a:t>/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M5-</a:t>
            </a:r>
            <a:r>
              <a:rPr kumimoji="1" lang="en-US" altLang="ja-JP" dirty="0" smtClean="0"/>
              <a:t>branes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763688" y="1196752"/>
            <a:ext cx="56166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Little was known before ABJM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Resum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US" altLang="ja-JP" dirty="0" smtClean="0"/>
              <a:t>After Partial Sum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Recursion Relation </a:t>
            </a:r>
            <a:r>
              <a:rPr lang="en-US" altLang="ja-JP" sz="2400" dirty="0" smtClean="0"/>
              <a:t>(cf. SW theory </a:t>
            </a:r>
            <a:r>
              <a:rPr kumimoji="1" lang="en-US" altLang="ja-JP" sz="2400" dirty="0" smtClean="0"/>
              <a:t>[Huang-</a:t>
            </a:r>
            <a:r>
              <a:rPr kumimoji="1" lang="en-US" altLang="ja-JP" sz="2400" dirty="0" err="1" smtClean="0"/>
              <a:t>Klemm</a:t>
            </a:r>
            <a:r>
              <a:rPr kumimoji="1" lang="en-US" altLang="ja-JP" sz="2400" dirty="0" smtClean="0"/>
              <a:t>])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Translated into Differential </a:t>
            </a:r>
            <a:r>
              <a:rPr lang="en-US" altLang="ja-JP" dirty="0" err="1" smtClean="0"/>
              <a:t>Eq</a:t>
            </a:r>
            <a:endParaRPr lang="en-US" altLang="ja-JP" dirty="0" smtClean="0"/>
          </a:p>
          <a:p>
            <a:r>
              <a:rPr kumimoji="1" lang="en-US" altLang="ja-JP" dirty="0" smtClean="0"/>
              <a:t>Solved by Modified Bessel Functions</a:t>
            </a:r>
          </a:p>
        </p:txBody>
      </p:sp>
      <p:pic>
        <p:nvPicPr>
          <p:cNvPr id="11" name="図 10" descr="recur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3945756"/>
            <a:ext cx="5715000" cy="1162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7" name="図 6" descr="partials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276872"/>
            <a:ext cx="304800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Airy Function Result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Result </a:t>
            </a:r>
            <a:r>
              <a:rPr lang="en-US" altLang="ja-JP" sz="2400" dirty="0" smtClean="0"/>
              <a:t>[Fuji-Hirano-M]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Airy Function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9" name="図 8" descr="airyde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0225" y="4591149"/>
            <a:ext cx="5543550" cy="904875"/>
          </a:xfrm>
          <a:prstGeom prst="rect">
            <a:avLst/>
          </a:prstGeom>
        </p:spPr>
      </p:pic>
      <p:pic>
        <p:nvPicPr>
          <p:cNvPr id="6" name="図 5" descr="freeenerg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4062" y="2290564"/>
            <a:ext cx="5095875" cy="1714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85238" y="1600201"/>
            <a:ext cx="3173524" cy="36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ABJM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Localization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Planar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All Genus Sum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Discussions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Discrepancy?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SU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) </a:t>
            </a:r>
            <a:r>
              <a:rPr lang="en-US" altLang="ja-JP" dirty="0" smtClean="0"/>
              <a:t>x SU(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instead of U(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x U(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)?</a:t>
            </a:r>
          </a:p>
          <a:p>
            <a:pPr>
              <a:buNone/>
            </a:pPr>
            <a:r>
              <a:rPr kumimoji="1" lang="en-US" altLang="ja-JP" dirty="0" smtClean="0"/>
              <a:t>    Another </a:t>
            </a:r>
            <a:r>
              <a:rPr kumimoji="1" lang="en-US" altLang="ja-JP" dirty="0" err="1" smtClean="0"/>
              <a:t>Superconformal</a:t>
            </a:r>
            <a:r>
              <a:rPr kumimoji="1" lang="en-US" altLang="ja-JP" dirty="0" smtClean="0"/>
              <a:t> Th</a:t>
            </a:r>
            <a:r>
              <a:rPr lang="en-US" altLang="ja-JP" dirty="0" smtClean="0"/>
              <a:t>eory</a:t>
            </a:r>
            <a:r>
              <a:rPr kumimoji="1" lang="en-US" altLang="ja-JP" dirty="0" smtClean="0"/>
              <a:t> by ABJM</a:t>
            </a:r>
          </a:p>
          <a:p>
            <a:pPr>
              <a:buNone/>
            </a:pPr>
            <a:r>
              <a:rPr lang="en-US" altLang="ja-JP" dirty="0" smtClean="0"/>
              <a:t>    SU(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instead of U(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for D3-branes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Airy Function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kumimoji="1" lang="en-US" altLang="ja-JP" dirty="0" smtClean="0"/>
              <a:t>Modified Bessel Functions Everywhere           as for Loop Operator VEV                            </a:t>
            </a:r>
            <a:r>
              <a:rPr kumimoji="1" lang="en-US" altLang="ja-JP" sz="2400" dirty="0" smtClean="0"/>
              <a:t>[Moore-</a:t>
            </a:r>
            <a:r>
              <a:rPr kumimoji="1" lang="en-US" altLang="ja-JP" sz="2400" dirty="0" err="1" smtClean="0"/>
              <a:t>Seiberg</a:t>
            </a:r>
            <a:r>
              <a:rPr kumimoji="1" lang="en-US" altLang="ja-JP" sz="2400" dirty="0" smtClean="0"/>
              <a:t>-</a:t>
            </a:r>
            <a:r>
              <a:rPr kumimoji="1" lang="en-US" altLang="ja-JP" sz="2400" dirty="0" err="1" smtClean="0"/>
              <a:t>Staudacher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Drukker</a:t>
            </a:r>
            <a:r>
              <a:rPr kumimoji="1" lang="en-US" altLang="ja-JP" sz="2400" dirty="0" smtClean="0"/>
              <a:t>-Gross]</a:t>
            </a:r>
          </a:p>
          <a:p>
            <a:r>
              <a:rPr kumimoji="1" lang="en-US" altLang="ja-JP" dirty="0" smtClean="0"/>
              <a:t>Cubic Integral Reminiscent of </a:t>
            </a:r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-Simons</a:t>
            </a:r>
          </a:p>
          <a:p>
            <a:r>
              <a:rPr lang="en-US" altLang="ja-JP" dirty="0" smtClean="0"/>
              <a:t>Airy Function in Other Setups of M theory "Wave Function of the Universe"             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Ooguri-Vafa-Verlinde</a:t>
            </a:r>
            <a:r>
              <a:rPr lang="en-US" altLang="ja-JP" sz="2400" dirty="0" smtClean="0"/>
              <a:t>]</a:t>
            </a:r>
          </a:p>
          <a:p>
            <a:pPr lvl="0"/>
            <a:r>
              <a:rPr lang="en-US" altLang="ja-JP" dirty="0" smtClean="0">
                <a:solidFill>
                  <a:prstClr val="black"/>
                </a:solidFill>
              </a:rPr>
              <a:t>Corrections to Quantum Gravity?                 Max SUSY </a:t>
            </a:r>
            <a:r>
              <a:rPr lang="ja-JP" altLang="en-US" dirty="0" smtClean="0">
                <a:solidFill>
                  <a:prstClr val="black"/>
                </a:solidFill>
              </a:rPr>
              <a:t>・・・</a:t>
            </a:r>
            <a:r>
              <a:rPr lang="en-US" altLang="ja-JP" dirty="0" smtClean="0">
                <a:solidFill>
                  <a:prstClr val="black"/>
                </a:solidFill>
              </a:rPr>
              <a:t> No Corrections?</a:t>
            </a:r>
          </a:p>
          <a:p>
            <a:pPr>
              <a:buNone/>
            </a:pP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Directions </a:t>
            </a:r>
            <a:r>
              <a:rPr kumimoji="1" lang="en-US" altLang="ja-JP" sz="3200" dirty="0" smtClean="0"/>
              <a:t>[work in progress]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5"/>
          </a:xfrm>
        </p:spPr>
        <p:txBody>
          <a:bodyPr/>
          <a:lstStyle/>
          <a:p>
            <a:r>
              <a:rPr lang="en-US" altLang="ja-JP" dirty="0" smtClean="0"/>
              <a:t>Relation to </a:t>
            </a:r>
            <a:r>
              <a:rPr lang="en-US" altLang="ja-JP" dirty="0" err="1" smtClean="0"/>
              <a:t>Superalgebra</a:t>
            </a:r>
            <a:r>
              <a:rPr lang="en-US" altLang="ja-JP" dirty="0" smtClean="0"/>
              <a:t> U(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|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Airy Function Beyond ABJM Slice</a:t>
            </a:r>
          </a:p>
          <a:p>
            <a:r>
              <a:rPr lang="en-US" altLang="ja-JP" dirty="0" smtClean="0"/>
              <a:t>Other Analysis (Surgery?) for WS </a:t>
            </a:r>
            <a:r>
              <a:rPr lang="en-US" altLang="ja-JP" dirty="0" err="1" smtClean="0"/>
              <a:t>Instanton</a:t>
            </a:r>
            <a:endParaRPr lang="en-US" altLang="ja-JP" dirty="0" smtClean="0"/>
          </a:p>
          <a:p>
            <a:r>
              <a:rPr lang="en-US" altLang="ja-JP" dirty="0" smtClean="0"/>
              <a:t>Good Variables for ABJM </a:t>
            </a:r>
            <a:r>
              <a:rPr lang="en-US" altLang="ja-JP" dirty="0" smtClean="0"/>
              <a:t>Theory</a:t>
            </a:r>
            <a:r>
              <a:rPr lang="en-US" altLang="ja-JP" dirty="0" smtClean="0"/>
              <a:t>               Three-Algebra? </a:t>
            </a:r>
            <a:r>
              <a:rPr lang="en-US" altLang="ja-JP" sz="2400" dirty="0" smtClean="0"/>
              <a:t>[Bagger-Lambert, </a:t>
            </a:r>
            <a:r>
              <a:rPr lang="en-US" altLang="ja-JP" sz="2400" dirty="0" err="1" smtClean="0"/>
              <a:t>Gutsvasson</a:t>
            </a:r>
            <a:r>
              <a:rPr lang="en-US" altLang="ja-JP" sz="2400" dirty="0" smtClean="0"/>
              <a:t>]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cf. D-</a:t>
            </a:r>
            <a:r>
              <a:rPr kumimoji="1" lang="en-US" altLang="ja-JP" dirty="0" err="1" smtClean="0"/>
              <a:t>branes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563888" y="2276872"/>
            <a:ext cx="864096" cy="1880592"/>
            <a:chOff x="4067944" y="2641104"/>
            <a:chExt cx="864096" cy="1880592"/>
          </a:xfrm>
        </p:grpSpPr>
        <p:sp>
          <p:nvSpPr>
            <p:cNvPr id="5" name="平行四辺形 4"/>
            <p:cNvSpPr/>
            <p:nvPr/>
          </p:nvSpPr>
          <p:spPr>
            <a:xfrm>
              <a:off x="4067944" y="2641104"/>
              <a:ext cx="576064" cy="1728192"/>
            </a:xfrm>
            <a:prstGeom prst="parallelogram">
              <a:avLst>
                <a:gd name="adj" fmla="val 263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平行四辺形 5"/>
            <p:cNvSpPr/>
            <p:nvPr/>
          </p:nvSpPr>
          <p:spPr>
            <a:xfrm>
              <a:off x="4211960" y="2717304"/>
              <a:ext cx="576064" cy="1728192"/>
            </a:xfrm>
            <a:prstGeom prst="parallelogram">
              <a:avLst>
                <a:gd name="adj" fmla="val 263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平行四辺形 6"/>
            <p:cNvSpPr/>
            <p:nvPr/>
          </p:nvSpPr>
          <p:spPr>
            <a:xfrm>
              <a:off x="4355976" y="2793504"/>
              <a:ext cx="576064" cy="1728192"/>
            </a:xfrm>
            <a:prstGeom prst="parallelogram">
              <a:avLst>
                <a:gd name="adj" fmla="val 263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フリーフォーム 9"/>
          <p:cNvSpPr/>
          <p:nvPr/>
        </p:nvSpPr>
        <p:spPr>
          <a:xfrm>
            <a:off x="4134678" y="2992783"/>
            <a:ext cx="1378226" cy="485912"/>
          </a:xfrm>
          <a:custGeom>
            <a:avLst/>
            <a:gdLst>
              <a:gd name="connsiteX0" fmla="*/ 0 w 1378226"/>
              <a:gd name="connsiteY0" fmla="*/ 280504 h 485912"/>
              <a:gd name="connsiteX1" fmla="*/ 371061 w 1378226"/>
              <a:gd name="connsiteY1" fmla="*/ 28713 h 485912"/>
              <a:gd name="connsiteX2" fmla="*/ 808383 w 1378226"/>
              <a:gd name="connsiteY2" fmla="*/ 452782 h 485912"/>
              <a:gd name="connsiteX3" fmla="*/ 1378226 w 1378226"/>
              <a:gd name="connsiteY3" fmla="*/ 227495 h 4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226" h="485912">
                <a:moveTo>
                  <a:pt x="0" y="280504"/>
                </a:moveTo>
                <a:cubicBezTo>
                  <a:pt x="118165" y="140252"/>
                  <a:pt x="236331" y="0"/>
                  <a:pt x="371061" y="28713"/>
                </a:cubicBezTo>
                <a:cubicBezTo>
                  <a:pt x="505792" y="57426"/>
                  <a:pt x="640522" y="419652"/>
                  <a:pt x="808383" y="452782"/>
                </a:cubicBezTo>
                <a:cubicBezTo>
                  <a:pt x="976244" y="485912"/>
                  <a:pt x="1177235" y="356703"/>
                  <a:pt x="1378226" y="227495"/>
                </a:cubicBezTo>
              </a:path>
            </a:pathLst>
          </a:cu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平行四辺形 3"/>
          <p:cNvSpPr/>
          <p:nvPr/>
        </p:nvSpPr>
        <p:spPr>
          <a:xfrm>
            <a:off x="5148064" y="2429272"/>
            <a:ext cx="576064" cy="1728192"/>
          </a:xfrm>
          <a:prstGeom prst="parallelogram">
            <a:avLst>
              <a:gd name="adj" fmla="val 26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84500" y="1531392"/>
            <a:ext cx="3564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DOF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en-US" altLang="ja-JP" sz="3200" dirty="0" smtClean="0">
                <a:solidFill>
                  <a:prstClr val="black"/>
                </a:solidFill>
              </a:rPr>
              <a:t> for D-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branes</a:t>
            </a:r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2742146" y="4365228"/>
            <a:ext cx="3659708" cy="1260000"/>
            <a:chOff x="1547664" y="4365228"/>
            <a:chExt cx="3659708" cy="1260000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925226" y="4365228"/>
              <a:ext cx="1282146" cy="1260000"/>
              <a:chOff x="3874029" y="4365228"/>
              <a:chExt cx="1282146" cy="1260000"/>
            </a:xfrm>
          </p:grpSpPr>
          <p:sp>
            <p:nvSpPr>
              <p:cNvPr id="13" name="大かっこ 12"/>
              <p:cNvSpPr>
                <a:spLocks noChangeAspect="1"/>
              </p:cNvSpPr>
              <p:nvPr/>
            </p:nvSpPr>
            <p:spPr>
              <a:xfrm>
                <a:off x="3885102" y="4365228"/>
                <a:ext cx="1260000" cy="1260000"/>
              </a:xfrm>
              <a:prstGeom prst="bracketPair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874029" y="4702841"/>
                <a:ext cx="12821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Matrix</a:t>
                </a:r>
                <a:endParaRPr kumimoji="1" lang="ja-JP" altLang="en-US" sz="3200" dirty="0"/>
              </a:p>
            </p:txBody>
          </p:sp>
        </p:grpSp>
        <p:sp>
          <p:nvSpPr>
            <p:cNvPr id="15" name="テキスト ボックス 14"/>
            <p:cNvSpPr txBox="1"/>
            <p:nvPr/>
          </p:nvSpPr>
          <p:spPr>
            <a:xfrm>
              <a:off x="1547664" y="4702841"/>
              <a:ext cx="23419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Described by</a:t>
              </a:r>
              <a:endParaRPr kumimoji="1" lang="ja-JP" altLang="en-US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 is for </a:t>
            </a:r>
            <a:r>
              <a:rPr kumimoji="1" lang="en-US" altLang="ja-JP" dirty="0" smtClean="0">
                <a:solidFill>
                  <a:srgbClr val="00B0F0"/>
                </a:solidFill>
              </a:rPr>
              <a:t>Membrane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94420" y="2276872"/>
            <a:ext cx="7355160" cy="4104455"/>
          </a:xfrm>
        </p:spPr>
        <p:txBody>
          <a:bodyPr/>
          <a:lstStyle/>
          <a:p>
            <a:r>
              <a:rPr kumimoji="1" lang="en-US" altLang="ja-JP" dirty="0" smtClean="0"/>
              <a:t>Non-</a:t>
            </a:r>
            <a:r>
              <a:rPr kumimoji="1" lang="en-US" altLang="ja-JP" dirty="0" err="1" smtClean="0"/>
              <a:t>Abelian</a:t>
            </a:r>
            <a:r>
              <a:rPr kumimoji="1" lang="en-US" altLang="ja-JP" dirty="0" smtClean="0"/>
              <a:t> M2-brane theory by ABJM </a:t>
            </a:r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Aharony</a:t>
            </a:r>
            <a:r>
              <a:rPr kumimoji="1" lang="en-US" altLang="ja-JP" sz="2400" dirty="0" smtClean="0"/>
              <a:t>-Bergman-</a:t>
            </a:r>
            <a:r>
              <a:rPr kumimoji="1" lang="en-US" altLang="ja-JP" sz="2400" dirty="0" err="1" smtClean="0"/>
              <a:t>Jafferis</a:t>
            </a:r>
            <a:r>
              <a:rPr kumimoji="1" lang="en-US" altLang="ja-JP" sz="2400" dirty="0" smtClean="0"/>
              <a:t>-</a:t>
            </a:r>
            <a:r>
              <a:rPr kumimoji="1" lang="en-US" altLang="ja-JP" sz="2400" dirty="0" err="1" smtClean="0"/>
              <a:t>Maldacena</a:t>
            </a:r>
            <a:r>
              <a:rPr kumimoji="1" lang="en-US" altLang="ja-JP" sz="2400" dirty="0" smtClean="0"/>
              <a:t>]</a:t>
            </a:r>
          </a:p>
          <a:p>
            <a:r>
              <a:rPr lang="en-US" altLang="ja-JP" dirty="0" smtClean="0"/>
              <a:t>Partition Function Localized to </a:t>
            </a:r>
            <a:r>
              <a:rPr lang="en-US" altLang="ja-JP" dirty="0" smtClean="0">
                <a:solidFill>
                  <a:schemeClr val="accent1"/>
                </a:solidFill>
              </a:rPr>
              <a:t>CS</a:t>
            </a:r>
            <a:r>
              <a:rPr lang="en-US" altLang="ja-JP" dirty="0" smtClean="0"/>
              <a:t> Matrix </a:t>
            </a:r>
            <a:r>
              <a:rPr lang="en-US" altLang="ja-JP" sz="2400" dirty="0" smtClean="0"/>
              <a:t>[Kapustin-Willett-Yaakov, Hama-</a:t>
            </a:r>
            <a:r>
              <a:rPr lang="en-US" altLang="ja-JP" sz="2400" dirty="0" err="1" smtClean="0"/>
              <a:t>Hosomichi</a:t>
            </a:r>
            <a:r>
              <a:rPr lang="en-US" altLang="ja-JP" sz="2400" dirty="0" smtClean="0"/>
              <a:t>-Lee]</a:t>
            </a:r>
          </a:p>
          <a:p>
            <a:r>
              <a:rPr lang="en-US" altLang="ja-JP" dirty="0" smtClean="0"/>
              <a:t>Planar </a:t>
            </a:r>
            <a:r>
              <a:rPr lang="en-US" altLang="ja-JP" i="1" dirty="0" smtClean="0">
                <a:solidFill>
                  <a:schemeClr val="accent1"/>
                </a:solidFill>
              </a:rPr>
              <a:t>N</a:t>
            </a:r>
            <a:r>
              <a:rPr lang="en-US" altLang="ja-JP" baseline="30000" dirty="0" smtClean="0">
                <a:solidFill>
                  <a:schemeClr val="accent1"/>
                </a:solidFill>
              </a:rPr>
              <a:t>3/2</a:t>
            </a:r>
            <a:r>
              <a:rPr lang="en-US" altLang="ja-JP" dirty="0" smtClean="0"/>
              <a:t> Behavior Reproduced                        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Drukker</a:t>
            </a:r>
            <a:r>
              <a:rPr lang="en-US" altLang="ja-JP" sz="2400" dirty="0" smtClean="0"/>
              <a:t>-Marino-</a:t>
            </a:r>
            <a:r>
              <a:rPr lang="en-US" altLang="ja-JP" sz="2400" dirty="0" err="1" smtClean="0"/>
              <a:t>Putrov</a:t>
            </a:r>
            <a:r>
              <a:rPr lang="en-US" altLang="ja-JP" sz="2400" dirty="0" smtClean="0"/>
              <a:t>]</a:t>
            </a:r>
          </a:p>
          <a:p>
            <a:r>
              <a:rPr lang="en-US" altLang="ja-JP" dirty="0" smtClean="0"/>
              <a:t>Today: All Genus Sum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763688" y="1196752"/>
            <a:ext cx="56166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A breakthrough by</a:t>
            </a:r>
            <a:r>
              <a:rPr kumimoji="1" lang="en-US" altLang="ja-JP" sz="3200" dirty="0" smtClean="0"/>
              <a:t> ABJM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Strategy &amp; Result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/>
          <a:lstStyle/>
          <a:p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-Simons Theory = Open A-model</a:t>
            </a:r>
          </a:p>
          <a:p>
            <a:r>
              <a:rPr lang="en-US" altLang="ja-JP" dirty="0" smtClean="0"/>
              <a:t>Duality: Closed B-model</a:t>
            </a:r>
          </a:p>
          <a:p>
            <a:r>
              <a:rPr lang="en-US" altLang="ja-JP" dirty="0" err="1" smtClean="0"/>
              <a:t>H</a:t>
            </a:r>
            <a:r>
              <a:rPr kumimoji="1" lang="en-US" altLang="ja-JP" dirty="0" err="1" smtClean="0"/>
              <a:t>olomorphic</a:t>
            </a:r>
            <a:r>
              <a:rPr kumimoji="1" lang="en-US" altLang="ja-JP" dirty="0" smtClean="0"/>
              <a:t> Anomaly </a:t>
            </a:r>
            <a:r>
              <a:rPr kumimoji="1" lang="en-US" altLang="ja-JP" dirty="0" err="1" smtClean="0"/>
              <a:t>Eq</a:t>
            </a:r>
            <a:r>
              <a:rPr kumimoji="1" lang="en-US" altLang="ja-JP" dirty="0" smtClean="0"/>
              <a:t> (Recurrence </a:t>
            </a:r>
            <a:r>
              <a:rPr kumimoji="1" lang="en-US" altLang="ja-JP" dirty="0" err="1" smtClean="0"/>
              <a:t>Eq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Modified Bessel Differential </a:t>
            </a:r>
            <a:r>
              <a:rPr lang="en-US" altLang="ja-JP" dirty="0" err="1" smtClean="0"/>
              <a:t>Eq</a:t>
            </a:r>
            <a:endParaRPr lang="en-US" altLang="ja-JP" dirty="0" smtClean="0"/>
          </a:p>
          <a:p>
            <a:r>
              <a:rPr kumimoji="1" lang="en-US" altLang="ja-JP" dirty="0" smtClean="0"/>
              <a:t>Solution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Implications?</a:t>
            </a:r>
            <a:endParaRPr kumimoji="1" lang="ja-JP" altLang="en-US" dirty="0"/>
          </a:p>
        </p:txBody>
      </p:sp>
      <p:pic>
        <p:nvPicPr>
          <p:cNvPr id="4" name="図 3" descr="freeenerg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4517" y="3802732"/>
            <a:ext cx="5095875" cy="1714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85238" y="1600201"/>
            <a:ext cx="3170938" cy="36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ABJM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Localization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Planar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All Genus Sum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Discussions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18522</TotalTime>
  <Words>1080</Words>
  <Application>Microsoft Office PowerPoint</Application>
  <PresentationFormat>画面に合わせる (4:3)</PresentationFormat>
  <Paragraphs>346</Paragraphs>
  <Slides>55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55</vt:i4>
      </vt:variant>
    </vt:vector>
  </HeadingPairs>
  <TitlesOfParts>
    <vt:vector size="56" baseType="lpstr">
      <vt:lpstr>Office テーマ</vt:lpstr>
      <vt:lpstr>Summing Up All Genus Free Energy of ABJM Matrix Model</vt:lpstr>
      <vt:lpstr>M is for Mother</vt:lpstr>
      <vt:lpstr>M is for Mother</vt:lpstr>
      <vt:lpstr>M is for Mother</vt:lpstr>
      <vt:lpstr>M is for Mystery</vt:lpstr>
      <vt:lpstr>cf. D-branes</vt:lpstr>
      <vt:lpstr>M is for Membrane</vt:lpstr>
      <vt:lpstr>Summary of Strategy &amp; Result</vt:lpstr>
      <vt:lpstr>Contents</vt:lpstr>
      <vt:lpstr>Contents</vt:lpstr>
      <vt:lpstr>ABJ(M) theory (N1=N2)</vt:lpstr>
      <vt:lpstr>N=2 Chern-Simons Theory</vt:lpstr>
      <vt:lpstr>N=3 Chern-Simons-matter Theory</vt:lpstr>
      <vt:lpstr>N=6 Chern-Simons-matter Theory</vt:lpstr>
      <vt:lpstr>N=6 Chern-Simons-matter Theory</vt:lpstr>
      <vt:lpstr>Brane Construction</vt:lpstr>
      <vt:lpstr>Brane Construction</vt:lpstr>
      <vt:lpstr>Contents</vt:lpstr>
      <vt:lpstr>Localization </vt:lpstr>
      <vt:lpstr>Application to ABJM</vt:lpstr>
      <vt:lpstr>Application to ABJM</vt:lpstr>
      <vt:lpstr>Finally, Localized to Matrix Model</vt:lpstr>
      <vt:lpstr>Contents</vt:lpstr>
      <vt:lpstr>ABJM Matrix Model</vt:lpstr>
      <vt:lpstr>If, instead</vt:lpstr>
      <vt:lpstr>If, further simplified</vt:lpstr>
      <vt:lpstr>The simplest one</vt:lpstr>
      <vt:lpstr>Matrix Model</vt:lpstr>
      <vt:lpstr>Nice Properties of Resolvent</vt:lpstr>
      <vt:lpstr>Integration Contour</vt:lpstr>
      <vt:lpstr>Chern-Simons Matrix Model</vt:lpstr>
      <vt:lpstr>Chern-Simons Matrix Model</vt:lpstr>
      <vt:lpstr>Chern-Simons Matrix Model</vt:lpstr>
      <vt:lpstr>Lens Space Matrix Model</vt:lpstr>
      <vt:lpstr>Lens Space Matrix Model</vt:lpstr>
      <vt:lpstr>ABJM Matrix Model</vt:lpstr>
      <vt:lpstr>ABJM Matrix Model</vt:lpstr>
      <vt:lpstr>Result</vt:lpstr>
      <vt:lpstr>Interpretation</vt:lpstr>
      <vt:lpstr>Furthermore, Non-Planar Prediction</vt:lpstr>
      <vt:lpstr>Contents</vt:lpstr>
      <vt:lpstr>Strategy</vt:lpstr>
      <vt:lpstr>Holomorphic Anomaly Eq</vt:lpstr>
      <vt:lpstr>Application to ABJM</vt:lpstr>
      <vt:lpstr>Derivative</vt:lpstr>
      <vt:lpstr>Ansatz &amp; Reduction</vt:lpstr>
      <vt:lpstr>Higher Genus Behavior</vt:lpstr>
      <vt:lpstr>Higher Genus Behavior</vt:lpstr>
      <vt:lpstr>Resum 1</vt:lpstr>
      <vt:lpstr>Resum 2</vt:lpstr>
      <vt:lpstr>Airy Function Result</vt:lpstr>
      <vt:lpstr>Contents</vt:lpstr>
      <vt:lpstr>Discrepancy?</vt:lpstr>
      <vt:lpstr>Airy Function</vt:lpstr>
      <vt:lpstr>Future Directions [work in progress]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sanefumi</cp:lastModifiedBy>
  <cp:revision>1052</cp:revision>
  <dcterms:modified xsi:type="dcterms:W3CDTF">2011-11-29T06:25:54Z</dcterms:modified>
</cp:coreProperties>
</file>