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9" r:id="rId3"/>
    <p:sldId id="285" r:id="rId4"/>
    <p:sldId id="257" r:id="rId5"/>
    <p:sldId id="258" r:id="rId6"/>
    <p:sldId id="265" r:id="rId7"/>
    <p:sldId id="301" r:id="rId8"/>
    <p:sldId id="284" r:id="rId9"/>
    <p:sldId id="286" r:id="rId10"/>
    <p:sldId id="298" r:id="rId11"/>
    <p:sldId id="295" r:id="rId12"/>
    <p:sldId id="277" r:id="rId13"/>
    <p:sldId id="264" r:id="rId14"/>
    <p:sldId id="297" r:id="rId15"/>
    <p:sldId id="278" r:id="rId16"/>
    <p:sldId id="296" r:id="rId17"/>
    <p:sldId id="268" r:id="rId18"/>
    <p:sldId id="289" r:id="rId19"/>
    <p:sldId id="290" r:id="rId20"/>
    <p:sldId id="291" r:id="rId21"/>
    <p:sldId id="293" r:id="rId22"/>
    <p:sldId id="300" r:id="rId23"/>
    <p:sldId id="260" r:id="rId24"/>
    <p:sldId id="294" r:id="rId25"/>
    <p:sldId id="292" r:id="rId2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4423" autoAdjust="0"/>
  </p:normalViewPr>
  <p:slideViewPr>
    <p:cSldViewPr snapToGrid="0" snapToObjects="1">
      <p:cViewPr varScale="1">
        <p:scale>
          <a:sx n="126" d="100"/>
          <a:sy n="126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B7CAC-A982-5747-BCAA-19980B0B72FB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4D6DB-C539-2742-BCC6-EBB9705FE56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79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346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02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818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005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76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9450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131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818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4257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131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93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484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1087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8837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1324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477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813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619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188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25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2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30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528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D6DB-C539-2742-BCC6-EBB9705FE56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383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537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352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963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5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232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72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667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4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36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623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96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F9884-BED0-C549-A6A2-B3A0BA77FF1C}" type="datetimeFigureOut">
              <a:rPr kumimoji="1" lang="ja-JP" altLang="en-US" smtClean="0"/>
              <a:pPr/>
              <a:t>13.4.14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C9DD-7386-5F43-A3B2-64AF782BE8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072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17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6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emf"/><Relationship Id="rId12" Type="http://schemas.openxmlformats.org/officeDocument/2006/relationships/image" Target="../media/image40.emf"/><Relationship Id="rId13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1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2.emf"/><Relationship Id="rId7" Type="http://schemas.openxmlformats.org/officeDocument/2006/relationships/image" Target="../media/image52.emf"/><Relationship Id="rId8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1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9769" y="944863"/>
            <a:ext cx="8596096" cy="2655588"/>
          </a:xfrm>
        </p:spPr>
        <p:txBody>
          <a:bodyPr>
            <a:normAutofit/>
          </a:bodyPr>
          <a:lstStyle/>
          <a:p>
            <a:r>
              <a:rPr lang="en-US" altLang="ja-JP" dirty="0"/>
              <a:t>Relationship between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marginal </a:t>
            </a:r>
            <a:r>
              <a:rPr lang="en-US" altLang="ja-JP" dirty="0"/>
              <a:t>deformation </a:t>
            </a:r>
            <a:r>
              <a:rPr lang="en-US" altLang="ja-JP" dirty="0" smtClean="0"/>
              <a:t>parameters </a:t>
            </a:r>
            <a:br>
              <a:rPr lang="en-US" altLang="ja-JP" dirty="0" smtClean="0"/>
            </a:br>
            <a:r>
              <a:rPr lang="en-US" altLang="ja-JP" dirty="0" smtClean="0"/>
              <a:t>in OSFT and boundary CFT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村田　仁樹</a:t>
            </a:r>
            <a:r>
              <a:rPr lang="en-US" altLang="ja-JP" dirty="0" smtClean="0"/>
              <a:t> (Masaki Murata)</a:t>
            </a:r>
          </a:p>
          <a:p>
            <a:r>
              <a:rPr lang="en-US" altLang="ja-JP" dirty="0" smtClean="0"/>
              <a:t>with </a:t>
            </a:r>
            <a:r>
              <a:rPr lang="en-US" altLang="ja-JP" dirty="0" err="1" smtClean="0"/>
              <a:t>Matej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Kudrna</a:t>
            </a:r>
            <a:r>
              <a:rPr lang="en-US" altLang="ja-JP" dirty="0" smtClean="0"/>
              <a:t> and Martin Schnabl</a:t>
            </a:r>
          </a:p>
          <a:p>
            <a:r>
              <a:rPr kumimoji="1" lang="en-US" altLang="ja-JP" dirty="0" smtClean="0"/>
              <a:t>Institute of Physics AS CR</a:t>
            </a:r>
          </a:p>
          <a:p>
            <a:r>
              <a:rPr lang="en-US" altLang="ja-JP" dirty="0" smtClean="0"/>
              <a:t>(Czech Republic)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06380" y="6119582"/>
            <a:ext cx="24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11.March @Osaka Univ.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辺形 14"/>
          <p:cNvSpPr/>
          <p:nvPr/>
        </p:nvSpPr>
        <p:spPr>
          <a:xfrm rot="21012889">
            <a:off x="7269174" y="1816188"/>
            <a:ext cx="1245927" cy="1658555"/>
          </a:xfrm>
          <a:prstGeom prst="parallelogram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25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Boundary Condition gives </a:t>
            </a:r>
            <a:br>
              <a:rPr lang="en-US" altLang="ja-JP" dirty="0" smtClean="0"/>
            </a:br>
            <a:r>
              <a:rPr lang="en-US" altLang="ja-JP" dirty="0" smtClean="0"/>
              <a:t>CFT </a:t>
            </a:r>
            <a:r>
              <a:rPr lang="en-US" altLang="ja-JP" dirty="0"/>
              <a:t>B</a:t>
            </a:r>
            <a:r>
              <a:rPr lang="en-US" altLang="ja-JP" dirty="0" smtClean="0"/>
              <a:t>oundary </a:t>
            </a:r>
            <a:r>
              <a:rPr lang="en-US" altLang="ja-JP" dirty="0"/>
              <a:t>S</a:t>
            </a:r>
            <a:r>
              <a:rPr lang="en-US" altLang="ja-JP" dirty="0" smtClean="0"/>
              <a:t>tate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663" y="3594488"/>
            <a:ext cx="2947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open string </a:t>
            </a:r>
          </a:p>
          <a:p>
            <a:pPr algn="ctr"/>
            <a:r>
              <a:rPr lang="en-US" altLang="ja-JP" sz="2400" dirty="0" smtClean="0"/>
              <a:t>boundary conditions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782801" y="2860733"/>
            <a:ext cx="7077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82544" y="2286061"/>
            <a:ext cx="50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D</a:t>
            </a:r>
            <a:endParaRPr kumimoji="1" lang="ja-JP" altLang="en-US" sz="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90592" y="1953766"/>
            <a:ext cx="515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N</a:t>
            </a:r>
            <a:endParaRPr kumimoji="1" lang="ja-JP" altLang="en-US" sz="4000" dirty="0" smtClean="0"/>
          </a:p>
        </p:txBody>
      </p:sp>
      <p:cxnSp>
        <p:nvCxnSpPr>
          <p:cNvPr id="8" name="直線矢印コネクタ 7"/>
          <p:cNvCxnSpPr>
            <a:endCxn id="7" idx="1"/>
          </p:cNvCxnSpPr>
          <p:nvPr/>
        </p:nvCxnSpPr>
        <p:spPr>
          <a:xfrm flipV="1">
            <a:off x="1490592" y="2307709"/>
            <a:ext cx="0" cy="784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平行四辺形 8"/>
          <p:cNvSpPr/>
          <p:nvPr/>
        </p:nvSpPr>
        <p:spPr>
          <a:xfrm rot="21012889">
            <a:off x="1105854" y="1920176"/>
            <a:ext cx="1109306" cy="1593687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4703" y="1538299"/>
            <a:ext cx="2980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/>
              <a:t>Two aspects of</a:t>
            </a:r>
          </a:p>
          <a:p>
            <a:pPr algn="ctr"/>
            <a:r>
              <a:rPr kumimoji="1" lang="en-US" altLang="ja-JP" sz="3600" dirty="0" smtClean="0"/>
              <a:t>D-</a:t>
            </a:r>
            <a:r>
              <a:rPr kumimoji="1" lang="en-US" altLang="ja-JP" sz="3600" dirty="0" err="1" smtClean="0"/>
              <a:t>brane</a:t>
            </a:r>
            <a:endParaRPr kumimoji="1" lang="ja-JP" altLang="en-US" sz="3600" dirty="0" smtClean="0"/>
          </a:p>
        </p:txBody>
      </p:sp>
      <p:sp>
        <p:nvSpPr>
          <p:cNvPr id="16" name="フローチャート: 直接アクセス記憶 15"/>
          <p:cNvSpPr/>
          <p:nvPr/>
        </p:nvSpPr>
        <p:spPr>
          <a:xfrm>
            <a:off x="6378874" y="2298521"/>
            <a:ext cx="1816100" cy="701627"/>
          </a:xfrm>
          <a:prstGeom prst="flowChartMagneticDrum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6838208" y="2312147"/>
            <a:ext cx="205431" cy="672261"/>
          </a:xfrm>
          <a:custGeom>
            <a:avLst/>
            <a:gdLst>
              <a:gd name="connsiteX0" fmla="*/ 205431 w 205431"/>
              <a:gd name="connsiteY0" fmla="*/ 0 h 672261"/>
              <a:gd name="connsiteX1" fmla="*/ 0 w 205431"/>
              <a:gd name="connsiteY1" fmla="*/ 336130 h 672261"/>
              <a:gd name="connsiteX2" fmla="*/ 205431 w 205431"/>
              <a:gd name="connsiteY2" fmla="*/ 672261 h 672261"/>
              <a:gd name="connsiteX3" fmla="*/ 205431 w 205431"/>
              <a:gd name="connsiteY3" fmla="*/ 672261 h 67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31" h="672261">
                <a:moveTo>
                  <a:pt x="205431" y="0"/>
                </a:moveTo>
                <a:cubicBezTo>
                  <a:pt x="102715" y="112043"/>
                  <a:pt x="0" y="224087"/>
                  <a:pt x="0" y="336130"/>
                </a:cubicBezTo>
                <a:cubicBezTo>
                  <a:pt x="0" y="448173"/>
                  <a:pt x="205431" y="672261"/>
                  <a:pt x="205431" y="672261"/>
                </a:cubicBezTo>
                <a:lnTo>
                  <a:pt x="205431" y="672261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7060440" y="2297536"/>
            <a:ext cx="216060" cy="711200"/>
          </a:xfrm>
          <a:custGeom>
            <a:avLst/>
            <a:gdLst>
              <a:gd name="connsiteX0" fmla="*/ 0 w 216060"/>
              <a:gd name="connsiteY0" fmla="*/ 0 h 711200"/>
              <a:gd name="connsiteX1" fmla="*/ 215900 w 216060"/>
              <a:gd name="connsiteY1" fmla="*/ 482600 h 711200"/>
              <a:gd name="connsiteX2" fmla="*/ 38100 w 216060"/>
              <a:gd name="connsiteY2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60" h="711200">
                <a:moveTo>
                  <a:pt x="0" y="0"/>
                </a:moveTo>
                <a:cubicBezTo>
                  <a:pt x="104775" y="182033"/>
                  <a:pt x="209550" y="364067"/>
                  <a:pt x="215900" y="482600"/>
                </a:cubicBezTo>
                <a:cubicBezTo>
                  <a:pt x="222250" y="601133"/>
                  <a:pt x="38100" y="711200"/>
                  <a:pt x="38100" y="711200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>
            <a:stCxn id="19" idx="1"/>
          </p:cNvCxnSpPr>
          <p:nvPr/>
        </p:nvCxnSpPr>
        <p:spPr>
          <a:xfrm flipH="1">
            <a:off x="6539740" y="2648277"/>
            <a:ext cx="2984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501476" y="3662641"/>
            <a:ext cx="2203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Emit (absorb)</a:t>
            </a:r>
          </a:p>
          <a:p>
            <a:r>
              <a:rPr lang="en-US" altLang="ja-JP" sz="2800" dirty="0"/>
              <a:t>c</a:t>
            </a:r>
            <a:r>
              <a:rPr lang="en-US" altLang="ja-JP" sz="2800" dirty="0" smtClean="0"/>
              <a:t>losed string</a:t>
            </a:r>
            <a:r>
              <a:rPr kumimoji="1" lang="en-US" altLang="ja-JP" sz="2800" dirty="0" smtClean="0"/>
              <a:t> </a:t>
            </a:r>
            <a:endParaRPr kumimoji="1" lang="ja-JP" altLang="en-US" sz="2800" dirty="0" smtClean="0"/>
          </a:p>
        </p:txBody>
      </p:sp>
      <p:sp>
        <p:nvSpPr>
          <p:cNvPr id="26" name="フリーフォーム 25"/>
          <p:cNvSpPr/>
          <p:nvPr/>
        </p:nvSpPr>
        <p:spPr>
          <a:xfrm>
            <a:off x="1730237" y="2821243"/>
            <a:ext cx="224522" cy="424687"/>
          </a:xfrm>
          <a:custGeom>
            <a:avLst/>
            <a:gdLst>
              <a:gd name="connsiteX0" fmla="*/ 67733 w 224522"/>
              <a:gd name="connsiteY0" fmla="*/ 0 h 424687"/>
              <a:gd name="connsiteX1" fmla="*/ 220133 w 224522"/>
              <a:gd name="connsiteY1" fmla="*/ 169333 h 424687"/>
              <a:gd name="connsiteX2" fmla="*/ 152400 w 224522"/>
              <a:gd name="connsiteY2" fmla="*/ 270933 h 424687"/>
              <a:gd name="connsiteX3" fmla="*/ 220133 w 224522"/>
              <a:gd name="connsiteY3" fmla="*/ 406400 h 424687"/>
              <a:gd name="connsiteX4" fmla="*/ 0 w 224522"/>
              <a:gd name="connsiteY4" fmla="*/ 423333 h 4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22" h="424687">
                <a:moveTo>
                  <a:pt x="67733" y="0"/>
                </a:moveTo>
                <a:cubicBezTo>
                  <a:pt x="136877" y="62089"/>
                  <a:pt x="206022" y="124178"/>
                  <a:pt x="220133" y="169333"/>
                </a:cubicBezTo>
                <a:cubicBezTo>
                  <a:pt x="234244" y="214488"/>
                  <a:pt x="152400" y="231422"/>
                  <a:pt x="152400" y="270933"/>
                </a:cubicBezTo>
                <a:cubicBezTo>
                  <a:pt x="152400" y="310444"/>
                  <a:pt x="245533" y="381000"/>
                  <a:pt x="220133" y="406400"/>
                </a:cubicBezTo>
                <a:cubicBezTo>
                  <a:pt x="194733" y="431800"/>
                  <a:pt x="0" y="423333"/>
                  <a:pt x="0" y="4233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53056" y="5636708"/>
            <a:ext cx="4235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CFT B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oundary state</a:t>
            </a:r>
            <a:endParaRPr kumimoji="1" lang="ja-JP" alt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102" y="5636708"/>
            <a:ext cx="1562100" cy="698500"/>
          </a:xfrm>
          <a:prstGeom prst="rect">
            <a:avLst/>
          </a:prstGeom>
        </p:spPr>
      </p:pic>
      <p:sp>
        <p:nvSpPr>
          <p:cNvPr id="36" name="下矢印 35"/>
          <p:cNvSpPr/>
          <p:nvPr/>
        </p:nvSpPr>
        <p:spPr>
          <a:xfrm rot="2702021">
            <a:off x="5328890" y="4441727"/>
            <a:ext cx="599101" cy="13344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矢印 36"/>
          <p:cNvSpPr/>
          <p:nvPr/>
        </p:nvSpPr>
        <p:spPr>
          <a:xfrm rot="18942151">
            <a:off x="2911261" y="4497626"/>
            <a:ext cx="706106" cy="12271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>
            <a:off x="3088489" y="2891225"/>
            <a:ext cx="2828613" cy="43168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28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875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Cos X deformation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53589" y="2389050"/>
            <a:ext cx="512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deformation parameter</a:t>
            </a:r>
            <a:endParaRPr kumimoji="1" lang="ja-JP" alt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89" y="2449522"/>
            <a:ext cx="1155700" cy="571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965" y="1329370"/>
            <a:ext cx="4229100" cy="10287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513389" y="3994107"/>
            <a:ext cx="223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Neumann</a:t>
            </a:r>
            <a:endParaRPr kumimoji="1" lang="ja-JP" altLang="en-US" sz="4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87819" y="4826466"/>
            <a:ext cx="194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/>
              <a:t>Dirichlet</a:t>
            </a:r>
            <a:endParaRPr kumimoji="1" lang="ja-JP" altLang="en-US" sz="4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331920" y="5891838"/>
            <a:ext cx="8515532" cy="812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45" y="4058471"/>
            <a:ext cx="2057400" cy="6858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512" y="4628391"/>
            <a:ext cx="2478386" cy="92145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5965234" y="4851172"/>
            <a:ext cx="2590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D25 </a:t>
            </a:r>
            <a:r>
              <a:rPr kumimoji="1" lang="en-US" altLang="ja-JP" sz="4000" dirty="0" smtClean="0">
                <a:sym typeface="Wingdings"/>
              </a:rPr>
              <a:t> D</a:t>
            </a:r>
            <a:r>
              <a:rPr kumimoji="1" lang="en-US" altLang="ja-JP" sz="4000" dirty="0" smtClean="0"/>
              <a:t>24</a:t>
            </a:r>
            <a:endParaRPr kumimoji="1" lang="ja-JP" altLang="en-US" sz="4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19" y="6031517"/>
            <a:ext cx="8515533" cy="5340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344867"/>
            <a:ext cx="2170505" cy="5816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898" y="3429000"/>
            <a:ext cx="3022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1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8350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kumimoji="1" lang="en-US" altLang="ja-JP" sz="4000" dirty="0" smtClean="0"/>
              <a:t>Background independence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 smtClean="0"/>
              <a:t>CFT Boundary state</a:t>
            </a:r>
          </a:p>
          <a:p>
            <a:pPr marL="742950" indent="-742950">
              <a:buAutoNum type="arabicPeriod"/>
            </a:pPr>
            <a:endParaRPr kumimoji="1" lang="en-US" altLang="ja-JP" sz="4000" dirty="0" smtClean="0"/>
          </a:p>
          <a:p>
            <a:pPr marL="742950" indent="-742950">
              <a:buAutoNum type="arabicPeriod"/>
            </a:pPr>
            <a:endParaRPr lang="en-US" altLang="ja-JP" sz="4000" dirty="0" smtClean="0"/>
          </a:p>
          <a:p>
            <a:pPr marL="742950" indent="-742950">
              <a:buAutoNum type="arabicPeriod"/>
            </a:pPr>
            <a:r>
              <a:rPr lang="en-US" altLang="ja-JP" sz="4000" dirty="0" smtClean="0">
                <a:solidFill>
                  <a:srgbClr val="FF0000"/>
                </a:solidFill>
              </a:rPr>
              <a:t>KMS Boundary State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pPr marL="742950" indent="-742950">
              <a:buAutoNum type="arabicPeriod"/>
            </a:pPr>
            <a:r>
              <a:rPr lang="en-US" altLang="ja-JP" sz="4000" dirty="0" smtClean="0"/>
              <a:t>Cos X Solution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 smtClean="0"/>
              <a:t>Compare Boundary </a:t>
            </a:r>
            <a:r>
              <a:rPr lang="en-US" altLang="ja-JP" sz="4000" dirty="0"/>
              <a:t>S</a:t>
            </a:r>
            <a:r>
              <a:rPr kumimoji="1" lang="en-US" altLang="ja-JP" sz="4000" dirty="0" smtClean="0"/>
              <a:t>tates</a:t>
            </a:r>
            <a:endParaRPr kumimoji="1" lang="ja-JP" altLang="en-US" sz="4000" dirty="0"/>
          </a:p>
        </p:txBody>
      </p:sp>
      <p:sp>
        <p:nvSpPr>
          <p:cNvPr id="10" name="左右矢印 9"/>
          <p:cNvSpPr/>
          <p:nvPr/>
        </p:nvSpPr>
        <p:spPr>
          <a:xfrm>
            <a:off x="3755151" y="3211970"/>
            <a:ext cx="2145242" cy="43168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55151" y="3500735"/>
            <a:ext cx="208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Compare</a:t>
            </a:r>
            <a:endParaRPr kumimoji="1" lang="ja-JP" altLang="en-US" sz="40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66" y="3176885"/>
            <a:ext cx="2400300" cy="6477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48" y="3180821"/>
            <a:ext cx="1562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2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97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KMS Boundary </a:t>
            </a:r>
            <a:r>
              <a:rPr lang="en-US" altLang="ja-JP" sz="4800" dirty="0"/>
              <a:t>S</a:t>
            </a:r>
            <a:r>
              <a:rPr kumimoji="1" lang="en-US" altLang="ja-JP" sz="4800" dirty="0" smtClean="0"/>
              <a:t>tate</a:t>
            </a:r>
            <a:endParaRPr kumimoji="1" lang="ja-JP" altLang="en-US" sz="4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54049" y="3714750"/>
            <a:ext cx="7848579" cy="765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4292" y="1276688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Ellwood, 2008</a:t>
            </a:r>
          </a:p>
          <a:p>
            <a:r>
              <a:rPr lang="en-US" altLang="ja-JP" sz="1600" dirty="0" smtClean="0"/>
              <a:t>Kawano-</a:t>
            </a:r>
            <a:r>
              <a:rPr lang="en-US" altLang="ja-JP" sz="1600" dirty="0" err="1" smtClean="0"/>
              <a:t>Kishimoto</a:t>
            </a:r>
            <a:r>
              <a:rPr lang="en-US" altLang="ja-JP" sz="1600" dirty="0" smtClean="0"/>
              <a:t>-Takahashi, 2008</a:t>
            </a:r>
          </a:p>
          <a:p>
            <a:r>
              <a:rPr lang="en-US" altLang="ja-JP" sz="1600" dirty="0" err="1" smtClean="0"/>
              <a:t>Kudrna</a:t>
            </a:r>
            <a:r>
              <a:rPr lang="en-US" altLang="ja-JP" sz="1600" dirty="0" smtClean="0"/>
              <a:t>-</a:t>
            </a:r>
            <a:r>
              <a:rPr lang="en-US" altLang="ja-JP" sz="1600" dirty="0" err="1" smtClean="0"/>
              <a:t>Maccaferri</a:t>
            </a:r>
            <a:r>
              <a:rPr lang="en-US" altLang="ja-JP" sz="1600" dirty="0" smtClean="0"/>
              <a:t>-Schnabl, 2012</a:t>
            </a:r>
            <a:endParaRPr kumimoji="1" lang="ja-JP" altLang="en-US" sz="16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10" y="3786141"/>
            <a:ext cx="7476939" cy="69406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692" y="4946108"/>
            <a:ext cx="4152900" cy="609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62" y="2668732"/>
            <a:ext cx="8686800" cy="4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12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820" y="22023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Sample computation of     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832819" y="6061156"/>
            <a:ext cx="47355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3120618" y="3794941"/>
            <a:ext cx="16078" cy="2217991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3846132" y="5889625"/>
            <a:ext cx="320581" cy="3563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2284" y="2449001"/>
            <a:ext cx="3303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F</a:t>
            </a:r>
            <a:r>
              <a:rPr lang="en-US" altLang="ja-JP" sz="4000" dirty="0" smtClean="0"/>
              <a:t>or </a:t>
            </a:r>
            <a:r>
              <a:rPr lang="en-US" altLang="ja-JP" sz="4000" dirty="0" err="1"/>
              <a:t>F</a:t>
            </a:r>
            <a:r>
              <a:rPr lang="en-US" altLang="ja-JP" sz="4000" dirty="0" err="1" smtClean="0"/>
              <a:t>ock</a:t>
            </a:r>
            <a:r>
              <a:rPr lang="en-US" altLang="ja-JP" sz="4000" dirty="0" smtClean="0"/>
              <a:t> states </a:t>
            </a:r>
            <a:endParaRPr kumimoji="1" lang="ja-JP" altLang="en-US" sz="4000" dirty="0" smtClean="0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4855834" y="3794941"/>
            <a:ext cx="0" cy="227425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図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84392" y="6246018"/>
            <a:ext cx="800100" cy="457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596" y="2494883"/>
            <a:ext cx="2959100" cy="6858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808" y="267859"/>
            <a:ext cx="1473200" cy="9144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54049" y="1524000"/>
            <a:ext cx="7848579" cy="765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10" y="1595391"/>
            <a:ext cx="7476939" cy="6940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600" y="3490141"/>
            <a:ext cx="1041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0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434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kumimoji="1" lang="en-US" altLang="ja-JP" sz="4000" dirty="0" smtClean="0"/>
              <a:t>Background Independence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 smtClean="0"/>
              <a:t>CFT Boundary States</a:t>
            </a:r>
          </a:p>
          <a:p>
            <a:pPr marL="742950" indent="-742950">
              <a:buAutoNum type="arabicPeriod"/>
            </a:pPr>
            <a:r>
              <a:rPr lang="en-US" altLang="ja-JP" sz="4000" dirty="0" smtClean="0"/>
              <a:t>KMS Boundary State</a:t>
            </a:r>
          </a:p>
          <a:p>
            <a:pPr marL="742950" indent="-742950">
              <a:buAutoNum type="arabicPeriod"/>
            </a:pPr>
            <a:endParaRPr lang="en-US" altLang="ja-JP" sz="4000" dirty="0" smtClean="0"/>
          </a:p>
          <a:p>
            <a:pPr marL="742950" indent="-742950">
              <a:buAutoNum type="arabicPeriod"/>
            </a:pPr>
            <a:endParaRPr kumimoji="1" lang="en-US" altLang="ja-JP" sz="4000" dirty="0" smtClean="0"/>
          </a:p>
          <a:p>
            <a:pPr marL="742950" indent="-742950">
              <a:buAutoNum type="arabicPeriod"/>
            </a:pPr>
            <a:r>
              <a:rPr lang="en-US" altLang="ja-JP" sz="4000" dirty="0" smtClean="0">
                <a:solidFill>
                  <a:srgbClr val="FF0000"/>
                </a:solidFill>
              </a:rPr>
              <a:t>Cos X Solution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 smtClean="0"/>
              <a:t>Compare Boundary States</a:t>
            </a:r>
            <a:endParaRPr kumimoji="1" lang="ja-JP" altLang="en-US" sz="4000" dirty="0"/>
          </a:p>
        </p:txBody>
      </p:sp>
      <p:sp>
        <p:nvSpPr>
          <p:cNvPr id="7" name="左右矢印 6"/>
          <p:cNvSpPr/>
          <p:nvPr/>
        </p:nvSpPr>
        <p:spPr>
          <a:xfrm>
            <a:off x="3755151" y="3939832"/>
            <a:ext cx="2145242" cy="43168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55151" y="4228597"/>
            <a:ext cx="208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Compare</a:t>
            </a:r>
            <a:endParaRPr kumimoji="1" lang="ja-JP" altLang="en-US" sz="40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51" y="3904747"/>
            <a:ext cx="2400300" cy="6477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48" y="3853947"/>
            <a:ext cx="1562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04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875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Cos X deformation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53589" y="2389050"/>
            <a:ext cx="512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deformation parameter</a:t>
            </a:r>
            <a:endParaRPr kumimoji="1" lang="ja-JP" alt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89" y="2449522"/>
            <a:ext cx="1155700" cy="571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965" y="1360350"/>
            <a:ext cx="4229100" cy="10287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513389" y="3994107"/>
            <a:ext cx="223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Neumann</a:t>
            </a:r>
            <a:endParaRPr kumimoji="1" lang="ja-JP" altLang="en-US" sz="4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87819" y="4826466"/>
            <a:ext cx="194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/>
              <a:t>Dirichlet</a:t>
            </a:r>
            <a:endParaRPr kumimoji="1" lang="ja-JP" altLang="en-US" sz="4000" dirty="0" smtClean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45" y="4058471"/>
            <a:ext cx="2057400" cy="6858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512" y="4628391"/>
            <a:ext cx="2478386" cy="92145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5965234" y="4851172"/>
            <a:ext cx="2590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D25 </a:t>
            </a:r>
            <a:r>
              <a:rPr kumimoji="1" lang="en-US" altLang="ja-JP" sz="4000" dirty="0" smtClean="0">
                <a:sym typeface="Wingdings"/>
              </a:rPr>
              <a:t> D</a:t>
            </a:r>
            <a:r>
              <a:rPr kumimoji="1" lang="en-US" altLang="ja-JP" sz="4000" dirty="0" smtClean="0"/>
              <a:t>24</a:t>
            </a:r>
            <a:endParaRPr kumimoji="1" lang="ja-JP" altLang="en-US" sz="4000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331920" y="5891838"/>
            <a:ext cx="8515532" cy="812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19" y="6031517"/>
            <a:ext cx="8515533" cy="53400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898" y="3375278"/>
            <a:ext cx="3022600" cy="5080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344867"/>
            <a:ext cx="2170505" cy="5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17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958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Cos X solution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2468" y="1181305"/>
            <a:ext cx="7538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SFT solution in quasi Schnabl gauge</a:t>
            </a:r>
            <a:endParaRPr kumimoji="1" lang="ja-JP" altLang="en-US" sz="4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7881" y="3311289"/>
            <a:ext cx="7458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Q : R</a:t>
            </a:r>
            <a:r>
              <a:rPr kumimoji="1" lang="en-US" altLang="ja-JP" sz="4000" dirty="0" smtClean="0"/>
              <a:t>elated to Cos X deformation? </a:t>
            </a:r>
            <a:endParaRPr kumimoji="1" lang="ja-JP" altLang="en-US" sz="40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80116" y="1921060"/>
            <a:ext cx="366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Kiermaier-Okawa-Rastelli-Zwiebach</a:t>
            </a:r>
            <a:r>
              <a:rPr lang="en-US" altLang="ja-JP" sz="1600" dirty="0" smtClean="0"/>
              <a:t>, 2008</a:t>
            </a:r>
            <a:endParaRPr kumimoji="1" lang="ja-JP" altLang="en-US" sz="1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6441" y="4241619"/>
            <a:ext cx="616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/>
              <a:t>vs</a:t>
            </a:r>
            <a:endParaRPr kumimoji="1" lang="ja-JP" altLang="en-US" sz="40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2890728" y="4088771"/>
            <a:ext cx="3408400" cy="860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602" y="4265058"/>
            <a:ext cx="1314166" cy="59734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119" y="4194622"/>
            <a:ext cx="1225721" cy="68290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29" y="2096083"/>
            <a:ext cx="3904012" cy="119602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81" y="5802441"/>
            <a:ext cx="3360666" cy="81840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8547" y="5802441"/>
            <a:ext cx="4074956" cy="818401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807881" y="5802441"/>
            <a:ext cx="7714250" cy="818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3989637" y="5064892"/>
            <a:ext cx="1121024" cy="6137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93842" y="5787323"/>
            <a:ext cx="30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?</a:t>
            </a:r>
            <a:endParaRPr kumimoji="1" lang="ja-JP" altLang="en-US" sz="2400" dirty="0" smtClean="0"/>
          </a:p>
        </p:txBody>
      </p:sp>
      <p:pic>
        <p:nvPicPr>
          <p:cNvPr id="26" name="図 2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08626" y="2530293"/>
            <a:ext cx="3896693" cy="3991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124692" y="2530293"/>
            <a:ext cx="805401" cy="474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6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663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kumimoji="1" lang="en-US" altLang="ja-JP" sz="4000" dirty="0" smtClean="0"/>
              <a:t>Background Independence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 smtClean="0"/>
              <a:t>CFT Boundary States</a:t>
            </a:r>
          </a:p>
          <a:p>
            <a:pPr marL="742950" indent="-742950">
              <a:buAutoNum type="arabicPeriod"/>
            </a:pPr>
            <a:r>
              <a:rPr lang="en-US" altLang="ja-JP" sz="4000" dirty="0" smtClean="0"/>
              <a:t>KMS Boundary State</a:t>
            </a:r>
            <a:endParaRPr kumimoji="1" lang="en-US" altLang="ja-JP" sz="4000" dirty="0" smtClean="0"/>
          </a:p>
          <a:p>
            <a:pPr marL="742950" indent="-742950">
              <a:buAutoNum type="arabicPeriod"/>
            </a:pPr>
            <a:r>
              <a:rPr lang="en-US" altLang="ja-JP" sz="4000" dirty="0" smtClean="0"/>
              <a:t>Cos X Solution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 smtClean="0">
                <a:solidFill>
                  <a:srgbClr val="FF0000"/>
                </a:solidFill>
              </a:rPr>
              <a:t>Compare Boundary States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10" y="5538739"/>
            <a:ext cx="3360666" cy="81840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376" y="5538739"/>
            <a:ext cx="4074956" cy="81840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866710" y="5538739"/>
            <a:ext cx="7714250" cy="818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52671" y="5523621"/>
            <a:ext cx="30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?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45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322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Comparing Boundary States</a:t>
            </a:r>
            <a:endParaRPr kumimoji="1" lang="ja-JP" altLang="en-US" sz="4800" dirty="0"/>
          </a:p>
        </p:txBody>
      </p:sp>
      <p:grpSp>
        <p:nvGrpSpPr>
          <p:cNvPr id="33" name="図形グループ 32"/>
          <p:cNvGrpSpPr/>
          <p:nvPr/>
        </p:nvGrpSpPr>
        <p:grpSpPr>
          <a:xfrm>
            <a:off x="870196" y="1484410"/>
            <a:ext cx="7435622" cy="818401"/>
            <a:chOff x="779476" y="1408820"/>
            <a:chExt cx="7435622" cy="818401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476" y="1408820"/>
              <a:ext cx="3360666" cy="818401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0142" y="1408820"/>
              <a:ext cx="4074956" cy="818401"/>
            </a:xfrm>
            <a:prstGeom prst="rect">
              <a:avLst/>
            </a:prstGeom>
          </p:spPr>
        </p:pic>
      </p:grpSp>
      <p:sp>
        <p:nvSpPr>
          <p:cNvPr id="26" name="正方形/長方形 25"/>
          <p:cNvSpPr/>
          <p:nvPr/>
        </p:nvSpPr>
        <p:spPr>
          <a:xfrm>
            <a:off x="433772" y="5409125"/>
            <a:ext cx="8265106" cy="111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612" y="3343888"/>
            <a:ext cx="7188389" cy="467646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71603" y="3164563"/>
            <a:ext cx="1159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SFT : </a:t>
            </a:r>
            <a:endParaRPr kumimoji="1" lang="ja-JP" altLang="en-US" sz="4000" dirty="0" smtClean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967" y="2648862"/>
            <a:ext cx="7202555" cy="538877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1603" y="2511213"/>
            <a:ext cx="1197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CFT :</a:t>
            </a:r>
            <a:endParaRPr kumimoji="1" lang="ja-JP" altLang="en-US" sz="4000" dirty="0" smtClean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30" y="5535165"/>
            <a:ext cx="8144092" cy="816558"/>
          </a:xfrm>
          <a:prstGeom prst="rect">
            <a:avLst/>
          </a:prstGeom>
        </p:spPr>
      </p:pic>
      <p:sp>
        <p:nvSpPr>
          <p:cNvPr id="35" name="下矢印 34"/>
          <p:cNvSpPr/>
          <p:nvPr/>
        </p:nvSpPr>
        <p:spPr>
          <a:xfrm>
            <a:off x="3703171" y="4213158"/>
            <a:ext cx="1100646" cy="9572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337110" y="5247919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?</a:t>
            </a:r>
            <a:endParaRPr kumimoji="1" lang="ja-JP" altLang="en-US" sz="400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26576" y="1190868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?</a:t>
            </a:r>
            <a:endParaRPr kumimoji="1" lang="ja-JP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54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SFT reproduces Boundary States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7" y="3161091"/>
            <a:ext cx="2400300" cy="6477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71" y="3161091"/>
            <a:ext cx="1562100" cy="698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108" y="2367995"/>
            <a:ext cx="1047768" cy="48230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091373" y="2234827"/>
            <a:ext cx="274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</a:rPr>
              <a:t>holds within</a:t>
            </a:r>
            <a:endParaRPr kumimoji="1" lang="ja-JP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9" name="等号 8"/>
          <p:cNvSpPr/>
          <p:nvPr/>
        </p:nvSpPr>
        <p:spPr>
          <a:xfrm>
            <a:off x="4222750" y="3312180"/>
            <a:ext cx="777875" cy="496611"/>
          </a:xfrm>
          <a:prstGeom prst="mathEqual">
            <a:avLst/>
          </a:prstGeom>
          <a:solidFill>
            <a:schemeClr val="accent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75108" y="416943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K</a:t>
            </a:r>
            <a:r>
              <a:rPr kumimoji="1" lang="en-US" altLang="ja-JP" sz="4000" dirty="0" smtClean="0"/>
              <a:t>nown</a:t>
            </a:r>
            <a:endParaRPr kumimoji="1" lang="ja-JP" altLang="en-US" sz="4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1167" y="4153555"/>
            <a:ext cx="3144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We computed</a:t>
            </a:r>
            <a:endParaRPr kumimoji="1" lang="ja-JP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9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Results</a:t>
            </a:r>
            <a:endParaRPr kumimoji="1" lang="ja-JP" altLang="en-US" sz="4800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450" y="1388381"/>
            <a:ext cx="6056245" cy="60722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428" y="3163277"/>
            <a:ext cx="3979092" cy="38685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0" y="3640261"/>
            <a:ext cx="2941593" cy="40729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150" y="3670497"/>
            <a:ext cx="2658751" cy="40729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368" y="2657117"/>
            <a:ext cx="2235200" cy="4699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94149" y="2566585"/>
            <a:ext cx="8520983" cy="1666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185196" y="4592382"/>
            <a:ext cx="5651500" cy="602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537" y="5452467"/>
            <a:ext cx="2070100" cy="48260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63611" y="5283155"/>
            <a:ext cx="2916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Consistency : </a:t>
            </a:r>
            <a:endParaRPr kumimoji="1" lang="ja-JP" altLang="en-US" sz="4000" dirty="0" smtClean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869" y="3186155"/>
            <a:ext cx="4136099" cy="36397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881" y="6056690"/>
            <a:ext cx="4292600" cy="46990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5941" y="6056690"/>
            <a:ext cx="1047768" cy="482306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4913331" y="5971147"/>
            <a:ext cx="248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holds within</a:t>
            </a:r>
            <a:endParaRPr kumimoji="1" lang="ja-JP" altLang="en-US" sz="3600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824427" y="1027128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?</a:t>
            </a:r>
            <a:endParaRPr kumimoji="1" lang="ja-JP" altLang="en-US" sz="4000" dirty="0" smtClean="0"/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6822" y="1995604"/>
            <a:ext cx="673100" cy="431800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163611" y="1904184"/>
            <a:ext cx="952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up to</a:t>
            </a:r>
            <a:endParaRPr kumimoji="1" lang="ja-JP" altLang="en-US" sz="2800" dirty="0" smtClean="0"/>
          </a:p>
        </p:txBody>
      </p:sp>
      <p:sp>
        <p:nvSpPr>
          <p:cNvPr id="55" name="上矢印 54"/>
          <p:cNvSpPr/>
          <p:nvPr/>
        </p:nvSpPr>
        <p:spPr>
          <a:xfrm rot="5400000">
            <a:off x="1216888" y="4521201"/>
            <a:ext cx="530812" cy="7416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5196" y="4650206"/>
            <a:ext cx="5651500" cy="431800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3294897" y="3186155"/>
            <a:ext cx="681741" cy="454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414228" y="3186155"/>
            <a:ext cx="796094" cy="363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1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Future works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642504"/>
            <a:ext cx="8229600" cy="1729267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Systematic way </a:t>
            </a:r>
            <a:r>
              <a:rPr lang="en-US" altLang="ja-JP" sz="4000" dirty="0" smtClean="0"/>
              <a:t>for</a:t>
            </a:r>
            <a:r>
              <a:rPr kumimoji="1" lang="en-US" altLang="ja-JP" sz="4000" dirty="0" smtClean="0"/>
              <a:t> higher order</a:t>
            </a:r>
            <a:endParaRPr lang="en-US" altLang="ja-JP" sz="4000" dirty="0"/>
          </a:p>
          <a:p>
            <a:r>
              <a:rPr lang="en-US" altLang="ja-JP" sz="4000" dirty="0"/>
              <a:t>H</a:t>
            </a:r>
            <a:r>
              <a:rPr lang="en-US" altLang="ja-JP" sz="4000" dirty="0" smtClean="0"/>
              <a:t>igher level in Siegel gauge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477" y="2425816"/>
            <a:ext cx="302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quasi Schnabl</a:t>
            </a:r>
            <a:endParaRPr kumimoji="1" lang="ja-JP" altLang="en-US" sz="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4337" y="3598829"/>
            <a:ext cx="1407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Siegel</a:t>
            </a:r>
            <a:endParaRPr kumimoji="1" lang="ja-JP" altLang="en-US" sz="40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842" y="3810608"/>
            <a:ext cx="5372838" cy="43563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165" y="2621822"/>
            <a:ext cx="5372838" cy="410509"/>
          </a:xfrm>
          <a:prstGeom prst="rect">
            <a:avLst/>
          </a:prstGeom>
        </p:spPr>
      </p:pic>
      <p:grpSp>
        <p:nvGrpSpPr>
          <p:cNvPr id="17" name="図形グループ 16"/>
          <p:cNvGrpSpPr/>
          <p:nvPr/>
        </p:nvGrpSpPr>
        <p:grpSpPr>
          <a:xfrm>
            <a:off x="688752" y="1549725"/>
            <a:ext cx="7435622" cy="818401"/>
            <a:chOff x="779476" y="1408820"/>
            <a:chExt cx="7435622" cy="818401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476" y="1408820"/>
              <a:ext cx="3360666" cy="818401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0142" y="1408820"/>
              <a:ext cx="4074956" cy="818401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4474116" y="3420427"/>
            <a:ext cx="408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Kudrna</a:t>
            </a:r>
            <a:r>
              <a:rPr kumimoji="1" lang="en-US" altLang="ja-JP" sz="1600" dirty="0" smtClean="0"/>
              <a:t>-Masuda-</a:t>
            </a:r>
            <a:r>
              <a:rPr kumimoji="1" lang="en-US" altLang="ja-JP" sz="1600" dirty="0" err="1" smtClean="0"/>
              <a:t>Okawa</a:t>
            </a:r>
            <a:r>
              <a:rPr kumimoji="1" lang="en-US" altLang="ja-JP" sz="1600" dirty="0" smtClean="0"/>
              <a:t>-Schnabl-Yoshida, 2012</a:t>
            </a:r>
            <a:endParaRPr kumimoji="1" lang="ja-JP" altLang="en-US" sz="1600" dirty="0" smtClean="0"/>
          </a:p>
        </p:txBody>
      </p:sp>
      <p:sp>
        <p:nvSpPr>
          <p:cNvPr id="4" name="大かっこ 3"/>
          <p:cNvSpPr/>
          <p:nvPr/>
        </p:nvSpPr>
        <p:spPr>
          <a:xfrm>
            <a:off x="851869" y="3635061"/>
            <a:ext cx="7862230" cy="671654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99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5560" y="275748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Thank you!!</a:t>
            </a:r>
            <a:endParaRPr kumimoji="1" lang="ja-JP" altLang="en-US" dirty="0"/>
          </a:p>
        </p:txBody>
      </p:sp>
      <p:pic>
        <p:nvPicPr>
          <p:cNvPr id="6" name="図 5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3246" y="591419"/>
            <a:ext cx="2711914" cy="2031318"/>
          </a:xfrm>
          <a:prstGeom prst="rect">
            <a:avLst/>
          </a:prstGeom>
        </p:spPr>
      </p:pic>
      <p:pic>
        <p:nvPicPr>
          <p:cNvPr id="9" name="図 8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8097" y="591419"/>
            <a:ext cx="2706603" cy="2029952"/>
          </a:xfrm>
          <a:prstGeom prst="rect">
            <a:avLst/>
          </a:prstGeom>
        </p:spPr>
      </p:pic>
      <p:pic>
        <p:nvPicPr>
          <p:cNvPr id="12" name="図 11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8097" y="4137754"/>
            <a:ext cx="2706603" cy="1898662"/>
          </a:xfrm>
          <a:prstGeom prst="rect">
            <a:avLst/>
          </a:prstGeom>
        </p:spPr>
      </p:pic>
      <p:pic>
        <p:nvPicPr>
          <p:cNvPr id="15" name="図 14" descr="imgr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3246" y="4133719"/>
            <a:ext cx="2540198" cy="1902697"/>
          </a:xfrm>
          <a:prstGeom prst="rect">
            <a:avLst/>
          </a:prstGeom>
        </p:spPr>
      </p:pic>
      <p:pic>
        <p:nvPicPr>
          <p:cNvPr id="18" name="図 17" descr="imgr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39153" y="4304985"/>
            <a:ext cx="2167114" cy="1520215"/>
          </a:xfrm>
          <a:prstGeom prst="rect">
            <a:avLst/>
          </a:prstGeom>
        </p:spPr>
      </p:pic>
      <p:pic>
        <p:nvPicPr>
          <p:cNvPr id="21" name="図 20" descr="imgr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7798" y="791542"/>
            <a:ext cx="2269411" cy="16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72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App : CFT </a:t>
            </a:r>
            <a:r>
              <a:rPr kumimoji="1" lang="en-US" altLang="ja-JP" dirty="0" smtClean="0"/>
              <a:t>Boundary sate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69590" y="1468741"/>
            <a:ext cx="5446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boundary conditions</a:t>
            </a:r>
          </a:p>
          <a:p>
            <a:r>
              <a:rPr lang="en-US" altLang="ja-JP" sz="3200" dirty="0" smtClean="0">
                <a:sym typeface="Wingdings"/>
              </a:rPr>
              <a:t></a:t>
            </a:r>
            <a:r>
              <a:rPr lang="en-US" altLang="ja-JP" sz="3200" dirty="0" smtClean="0"/>
              <a:t> backgrounds</a:t>
            </a:r>
            <a:r>
              <a:rPr kumimoji="1" lang="en-US" altLang="ja-JP" sz="3200" dirty="0" smtClean="0"/>
              <a:t> of open string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7615" y="3903368"/>
            <a:ext cx="4235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CFT B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oundary state</a:t>
            </a:r>
            <a:endParaRPr kumimoji="1" lang="ja-JP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617407" y="3011291"/>
            <a:ext cx="675249" cy="7526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7957" y="4854652"/>
            <a:ext cx="2372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Neumann: </a:t>
            </a:r>
            <a:endParaRPr kumimoji="1" lang="ja-JP" altLang="en-US" sz="4000" dirty="0" smtClean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139" y="4854652"/>
            <a:ext cx="2623729" cy="822695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44118" y="5074163"/>
            <a:ext cx="444500" cy="4572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839" y="4894125"/>
            <a:ext cx="1638300" cy="6223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661" y="3903368"/>
            <a:ext cx="1562100" cy="6985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814575" y="5797017"/>
            <a:ext cx="2082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/>
              <a:t>Dirichlet</a:t>
            </a:r>
            <a:r>
              <a:rPr kumimoji="1" lang="en-US" altLang="ja-JP" sz="4000" dirty="0" smtClean="0"/>
              <a:t>: </a:t>
            </a:r>
            <a:endParaRPr kumimoji="1" lang="ja-JP" altLang="en-US" sz="40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118" y="5755633"/>
            <a:ext cx="3073024" cy="852183"/>
          </a:xfrm>
          <a:prstGeom prst="rect">
            <a:avLst/>
          </a:prstGeom>
        </p:spPr>
      </p:pic>
      <p:pic>
        <p:nvPicPr>
          <p:cNvPr id="27" name="図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34071" y="6000528"/>
            <a:ext cx="444500" cy="457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856" y="5828271"/>
            <a:ext cx="1183286" cy="6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1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 : Gauge dependence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60168" y="1610504"/>
            <a:ext cx="3484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Gauge invariant</a:t>
            </a:r>
            <a:endParaRPr kumimoji="1" lang="ja-JP" altLang="en-US" sz="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60168" y="2475258"/>
            <a:ext cx="3921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Gauge dependent</a:t>
            </a:r>
            <a:endParaRPr kumimoji="1" lang="ja-JP" altLang="en-US" sz="4000" dirty="0" smtClean="0"/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8361" y="5169280"/>
            <a:ext cx="6653432" cy="349187"/>
          </a:xfrm>
          <a:prstGeom prst="rect">
            <a:avLst/>
          </a:prstGeom>
        </p:spPr>
      </p:pic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32031" y="4356874"/>
            <a:ext cx="3801534" cy="38942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360637" y="3292614"/>
            <a:ext cx="3999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</a:rPr>
              <a:t>depends on gauge</a:t>
            </a:r>
            <a:endParaRPr kumimoji="1" lang="ja-JP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36005" y="5674478"/>
            <a:ext cx="8247687" cy="884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05" y="5792896"/>
            <a:ext cx="8247687" cy="65142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50" y="4000500"/>
            <a:ext cx="3499309" cy="104177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58" y="1670690"/>
            <a:ext cx="2400300" cy="6477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598" y="2565966"/>
            <a:ext cx="2137016" cy="53425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699" y="3405487"/>
            <a:ext cx="1093937" cy="55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27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App: Siegel gauge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42447" y="6109088"/>
            <a:ext cx="4259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based on data with L&lt;13</a:t>
            </a:r>
            <a:endParaRPr kumimoji="1" lang="ja-JP" altLang="en-US" sz="32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4901" y="2364784"/>
            <a:ext cx="2931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Integrate out</a:t>
            </a:r>
            <a:endParaRPr kumimoji="1" lang="ja-JP" altLang="en-US" sz="40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71965" y="1258088"/>
            <a:ext cx="408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Kudrna</a:t>
            </a:r>
            <a:r>
              <a:rPr kumimoji="1" lang="en-US" altLang="ja-JP" sz="1600" dirty="0" smtClean="0"/>
              <a:t>-Masuda-</a:t>
            </a:r>
            <a:r>
              <a:rPr kumimoji="1" lang="en-US" altLang="ja-JP" sz="1600" dirty="0" err="1" smtClean="0"/>
              <a:t>Okawa</a:t>
            </a:r>
            <a:r>
              <a:rPr kumimoji="1" lang="en-US" altLang="ja-JP" sz="1600" dirty="0" smtClean="0"/>
              <a:t>-Schnabl-Yoshida, 2012</a:t>
            </a:r>
            <a:endParaRPr kumimoji="1" lang="ja-JP" altLang="en-US" sz="1600" dirty="0" smtClean="0"/>
          </a:p>
        </p:txBody>
      </p:sp>
      <p:sp>
        <p:nvSpPr>
          <p:cNvPr id="21" name="下矢印 20"/>
          <p:cNvSpPr/>
          <p:nvPr/>
        </p:nvSpPr>
        <p:spPr>
          <a:xfrm>
            <a:off x="3385119" y="2476210"/>
            <a:ext cx="712479" cy="1121925"/>
          </a:xfrm>
          <a:prstGeom prst="downArrow">
            <a:avLst/>
          </a:prstGeom>
          <a:solidFill>
            <a:schemeClr val="accent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3385119" y="4417798"/>
            <a:ext cx="712479" cy="940195"/>
          </a:xfrm>
          <a:prstGeom prst="downArrow">
            <a:avLst/>
          </a:prstGeom>
          <a:solidFill>
            <a:schemeClr val="accent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54863" y="4448035"/>
            <a:ext cx="3360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Boundary state</a:t>
            </a:r>
            <a:endParaRPr kumimoji="1" lang="ja-JP" altLang="en-US" sz="4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32" y="5605420"/>
            <a:ext cx="5844166" cy="4738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35" y="1657114"/>
            <a:ext cx="7404732" cy="65496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146" y="3075872"/>
            <a:ext cx="2017671" cy="4145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223" y="3673725"/>
            <a:ext cx="2021331" cy="67377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230931" y="5544948"/>
            <a:ext cx="5951211" cy="623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02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kumimoji="1" lang="en-US" altLang="ja-JP" sz="4000" dirty="0" smtClean="0">
                <a:solidFill>
                  <a:srgbClr val="FF0000"/>
                </a:solidFill>
              </a:rPr>
              <a:t>Motivation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 smtClean="0"/>
              <a:t>CFT Boundary State</a:t>
            </a:r>
          </a:p>
          <a:p>
            <a:pPr marL="742950" indent="-742950">
              <a:buAutoNum type="arabicPeriod"/>
            </a:pPr>
            <a:r>
              <a:rPr lang="en-US" altLang="ja-JP" sz="4000" dirty="0" smtClean="0"/>
              <a:t>KMS </a:t>
            </a:r>
            <a:r>
              <a:rPr lang="en-US" altLang="ja-JP" sz="4000" dirty="0"/>
              <a:t>B</a:t>
            </a:r>
            <a:r>
              <a:rPr lang="en-US" altLang="ja-JP" sz="4000" dirty="0" smtClean="0"/>
              <a:t>oundary State</a:t>
            </a:r>
            <a:endParaRPr kumimoji="1" lang="en-US" altLang="ja-JP" sz="4000" dirty="0" smtClean="0"/>
          </a:p>
          <a:p>
            <a:pPr marL="742950" indent="-742950">
              <a:buAutoNum type="arabicPeriod"/>
            </a:pPr>
            <a:r>
              <a:rPr lang="en-US" altLang="ja-JP" sz="4000" dirty="0" smtClean="0"/>
              <a:t>Cos X Solution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 smtClean="0"/>
              <a:t>Compare Boundary </a:t>
            </a:r>
            <a:r>
              <a:rPr lang="en-US" altLang="ja-JP" sz="4000" dirty="0" smtClean="0"/>
              <a:t>S</a:t>
            </a:r>
            <a:r>
              <a:rPr kumimoji="1" lang="en-US" altLang="ja-JP" sz="4000" dirty="0" smtClean="0"/>
              <a:t>tates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26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 Independence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6391" y="1545445"/>
            <a:ext cx="3882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General Relativity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0902" y="4273634"/>
            <a:ext cx="6268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1. Independent of choice of g</a:t>
            </a:r>
            <a:endParaRPr kumimoji="1" lang="ja-JP" altLang="en-US" sz="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0902" y="5749883"/>
            <a:ext cx="6009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2. Solutions </a:t>
            </a:r>
            <a:r>
              <a:rPr lang="en-US" altLang="ja-JP" sz="4000" dirty="0" smtClean="0">
                <a:sym typeface="Wingdings"/>
              </a:rPr>
              <a:t> </a:t>
            </a:r>
            <a:r>
              <a:rPr lang="en-US" altLang="ja-JP" sz="4000" dirty="0" smtClean="0"/>
              <a:t>backgrounds</a:t>
            </a:r>
            <a:r>
              <a:rPr kumimoji="1" lang="en-US" altLang="ja-JP" sz="4000" dirty="0" smtClean="0"/>
              <a:t> </a:t>
            </a:r>
            <a:endParaRPr kumimoji="1" lang="ja-JP" altLang="en-US" sz="4000" dirty="0" smtClean="0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65695" y="2363301"/>
            <a:ext cx="5181600" cy="10287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56936" y="4958433"/>
            <a:ext cx="7229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g can be … flat</a:t>
            </a:r>
            <a:r>
              <a:rPr lang="en-US" altLang="ja-JP" sz="4000" dirty="0"/>
              <a:t>, </a:t>
            </a:r>
            <a:r>
              <a:rPr lang="en-US" altLang="ja-JP" sz="4000" dirty="0" smtClean="0"/>
              <a:t>Schwarzschild, </a:t>
            </a:r>
            <a:r>
              <a:rPr lang="en-US" altLang="ja-JP" sz="4000" dirty="0" err="1" smtClean="0"/>
              <a:t>etc</a:t>
            </a:r>
            <a:endParaRPr kumimoji="1" lang="ja-JP" altLang="en-US" sz="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0516" y="3565748"/>
            <a:ext cx="5758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Background Independence</a:t>
            </a:r>
            <a:endParaRPr kumimoji="1" lang="ja-JP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66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String Theory is Background Dependent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77124" y="2000469"/>
            <a:ext cx="6656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S-matrix on a fixed background 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7682" y="3629192"/>
            <a:ext cx="6793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(Open) String Field Theory (SFT)</a:t>
            </a:r>
            <a:endParaRPr kumimoji="1" lang="ja-JP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4649" y="5240361"/>
            <a:ext cx="787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</a:rPr>
              <a:t>2. Solutions </a:t>
            </a:r>
            <a:r>
              <a:rPr lang="en-US" altLang="ja-JP" sz="4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 other backgrounds </a:t>
            </a:r>
            <a:endParaRPr kumimoji="1" lang="ja-JP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649" y="4442076"/>
            <a:ext cx="8385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1. Formulation depends on background</a:t>
            </a:r>
            <a:endParaRPr kumimoji="1" lang="ja-JP" altLang="en-US" sz="4000" dirty="0" smtClean="0"/>
          </a:p>
        </p:txBody>
      </p:sp>
      <p:sp>
        <p:nvSpPr>
          <p:cNvPr id="8" name="下矢印 7"/>
          <p:cNvSpPr/>
          <p:nvPr/>
        </p:nvSpPr>
        <p:spPr>
          <a:xfrm>
            <a:off x="3614205" y="2881056"/>
            <a:ext cx="1187218" cy="7481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41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4248"/>
            <a:ext cx="8229600" cy="1143000"/>
          </a:xfrm>
        </p:spPr>
        <p:txBody>
          <a:bodyPr/>
          <a:lstStyle/>
          <a:p>
            <a:r>
              <a:rPr lang="en-US" altLang="ja-JP" dirty="0"/>
              <a:t>Solutions </a:t>
            </a:r>
            <a:r>
              <a:rPr lang="en-US" altLang="ja-JP" dirty="0">
                <a:sym typeface="Wingdings"/>
              </a:rPr>
              <a:t> Backgrounds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3700" y="3876040"/>
            <a:ext cx="3077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</a:rPr>
              <a:t>Find solutions</a:t>
            </a:r>
            <a:endParaRPr kumimoji="1" lang="ja-JP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9500" y="4547731"/>
            <a:ext cx="35346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Tachyon condensation</a:t>
            </a:r>
          </a:p>
          <a:p>
            <a:r>
              <a:rPr lang="en-US" altLang="ja-JP" sz="2800" dirty="0" smtClean="0"/>
              <a:t>Marginal deformation</a:t>
            </a:r>
          </a:p>
          <a:p>
            <a:r>
              <a:rPr lang="en-US" altLang="ja-JP" sz="2800" dirty="0" smtClean="0"/>
              <a:t>Lump</a:t>
            </a:r>
          </a:p>
          <a:p>
            <a:r>
              <a:rPr kumimoji="1" lang="en-US" altLang="ja-JP" sz="2800" dirty="0" err="1" smtClean="0"/>
              <a:t>Multiplebrane</a:t>
            </a:r>
            <a:r>
              <a:rPr kumimoji="1" lang="en-US" altLang="ja-JP" sz="2800" dirty="0" smtClean="0"/>
              <a:t> </a:t>
            </a:r>
          </a:p>
          <a:p>
            <a:r>
              <a:rPr lang="en-US" altLang="ja-JP" sz="2800" dirty="0" smtClean="0"/>
              <a:t>Ghost </a:t>
            </a:r>
            <a:r>
              <a:rPr lang="en-US" altLang="ja-JP" sz="2800" dirty="0" err="1" smtClean="0"/>
              <a:t>brane</a:t>
            </a:r>
            <a:endParaRPr kumimoji="1" lang="ja-JP" altLang="en-US" sz="2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36066" y="4651794"/>
            <a:ext cx="134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Schnabl, 2005</a:t>
            </a:r>
            <a:endParaRPr kumimoji="1" lang="ja-JP" altLang="en-US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99025" y="4941887"/>
            <a:ext cx="36638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Kiermaier-Okawa-Rastelli-Zwiebach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2007</a:t>
            </a:r>
            <a:endParaRPr lang="ja-JP" altLang="en-US" sz="1600" dirty="0"/>
          </a:p>
          <a:p>
            <a:r>
              <a:rPr kumimoji="1" lang="en-US" altLang="ja-JP" sz="1600" dirty="0" smtClean="0"/>
              <a:t>Schnabl, 2007, </a:t>
            </a:r>
            <a:r>
              <a:rPr lang="en-US" altLang="ja-JP" sz="1600" dirty="0" err="1" smtClean="0"/>
              <a:t>Kiermaier</a:t>
            </a:r>
            <a:r>
              <a:rPr lang="en-US" altLang="ja-JP" sz="1600" dirty="0" err="1"/>
              <a:t>-</a:t>
            </a:r>
            <a:r>
              <a:rPr lang="en-US" altLang="ja-JP" sz="1600" dirty="0" err="1" smtClean="0"/>
              <a:t>Okawa</a:t>
            </a:r>
            <a:r>
              <a:rPr lang="en-US" altLang="ja-JP" sz="1600" dirty="0" smtClean="0"/>
              <a:t>, 2007</a:t>
            </a:r>
            <a:endParaRPr kumimoji="1" lang="ja-JP" altLang="en-US" sz="16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14925" y="5493325"/>
            <a:ext cx="273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Bonora-Maccaferri-Tolla</a:t>
            </a:r>
            <a:r>
              <a:rPr kumimoji="1" lang="en-US" altLang="ja-JP" sz="1600" dirty="0" smtClean="0"/>
              <a:t>, 2010</a:t>
            </a:r>
            <a:endParaRPr kumimoji="1" lang="ja-JP" altLang="en-US" sz="1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7237" y="5983683"/>
            <a:ext cx="176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MM-Schnabl</a:t>
            </a:r>
            <a:r>
              <a:rPr kumimoji="1" lang="en-US" altLang="ja-JP" sz="1600" dirty="0" smtClean="0"/>
              <a:t>, 2011</a:t>
            </a:r>
            <a:endParaRPr kumimoji="1" lang="ja-JP" altLang="en-US" sz="16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7237" y="6358333"/>
            <a:ext cx="2882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Masuda-</a:t>
            </a:r>
            <a:r>
              <a:rPr lang="en-US" altLang="ja-JP" sz="1600" dirty="0" err="1" smtClean="0"/>
              <a:t>Noumi</a:t>
            </a:r>
            <a:r>
              <a:rPr lang="en-US" altLang="ja-JP" sz="1600" dirty="0" smtClean="0"/>
              <a:t>-Takahashi</a:t>
            </a:r>
            <a:r>
              <a:rPr kumimoji="1" lang="en-US" altLang="ja-JP" sz="1600" dirty="0" smtClean="0"/>
              <a:t>, 2012</a:t>
            </a:r>
            <a:endParaRPr kumimoji="1" lang="ja-JP" altLang="en-US" sz="1600" dirty="0" smtClean="0"/>
          </a:p>
        </p:txBody>
      </p:sp>
      <p:sp>
        <p:nvSpPr>
          <p:cNvPr id="3" name="フリーフォーム 2"/>
          <p:cNvSpPr/>
          <p:nvPr/>
        </p:nvSpPr>
        <p:spPr>
          <a:xfrm>
            <a:off x="1486894" y="1177207"/>
            <a:ext cx="5033749" cy="1263853"/>
          </a:xfrm>
          <a:custGeom>
            <a:avLst/>
            <a:gdLst>
              <a:gd name="connsiteX0" fmla="*/ 0 w 3500392"/>
              <a:gd name="connsiteY0" fmla="*/ 511156 h 1194004"/>
              <a:gd name="connsiteX1" fmla="*/ 696980 w 3500392"/>
              <a:gd name="connsiteY1" fmla="*/ 975842 h 1194004"/>
              <a:gd name="connsiteX2" fmla="*/ 1548846 w 3500392"/>
              <a:gd name="connsiteY2" fmla="*/ 247833 h 1194004"/>
              <a:gd name="connsiteX3" fmla="*/ 2431688 w 3500392"/>
              <a:gd name="connsiteY3" fmla="*/ 1192696 h 1194004"/>
              <a:gd name="connsiteX4" fmla="*/ 3500392 w 3500392"/>
              <a:gd name="connsiteY4" fmla="*/ 0 h 1194004"/>
              <a:gd name="connsiteX0" fmla="*/ 0 w 3345963"/>
              <a:gd name="connsiteY0" fmla="*/ 116052 h 1194004"/>
              <a:gd name="connsiteX1" fmla="*/ 542551 w 3345963"/>
              <a:gd name="connsiteY1" fmla="*/ 975842 h 1194004"/>
              <a:gd name="connsiteX2" fmla="*/ 1394417 w 3345963"/>
              <a:gd name="connsiteY2" fmla="*/ 247833 h 1194004"/>
              <a:gd name="connsiteX3" fmla="*/ 2277259 w 3345963"/>
              <a:gd name="connsiteY3" fmla="*/ 1192696 h 1194004"/>
              <a:gd name="connsiteX4" fmla="*/ 3345963 w 3345963"/>
              <a:gd name="connsiteY4" fmla="*/ 0 h 1194004"/>
              <a:gd name="connsiteX0" fmla="*/ 0 w 3345963"/>
              <a:gd name="connsiteY0" fmla="*/ 116052 h 1194004"/>
              <a:gd name="connsiteX1" fmla="*/ 542551 w 3345963"/>
              <a:gd name="connsiteY1" fmla="*/ 975842 h 1194004"/>
              <a:gd name="connsiteX2" fmla="*/ 1394417 w 3345963"/>
              <a:gd name="connsiteY2" fmla="*/ 247833 h 1194004"/>
              <a:gd name="connsiteX3" fmla="*/ 2277259 w 3345963"/>
              <a:gd name="connsiteY3" fmla="*/ 1192696 h 1194004"/>
              <a:gd name="connsiteX4" fmla="*/ 3345963 w 3345963"/>
              <a:gd name="connsiteY4" fmla="*/ 0 h 119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963" h="1194004">
                <a:moveTo>
                  <a:pt x="0" y="116052"/>
                </a:moveTo>
                <a:cubicBezTo>
                  <a:pt x="157648" y="414239"/>
                  <a:pt x="310148" y="953879"/>
                  <a:pt x="542551" y="975842"/>
                </a:cubicBezTo>
                <a:cubicBezTo>
                  <a:pt x="774954" y="997805"/>
                  <a:pt x="1105299" y="211691"/>
                  <a:pt x="1394417" y="247833"/>
                </a:cubicBezTo>
                <a:cubicBezTo>
                  <a:pt x="1683535" y="283975"/>
                  <a:pt x="1952001" y="1234002"/>
                  <a:pt x="2277259" y="1192696"/>
                </a:cubicBezTo>
                <a:cubicBezTo>
                  <a:pt x="2602517" y="1151391"/>
                  <a:pt x="3345963" y="0"/>
                  <a:pt x="334596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83" y="2401293"/>
            <a:ext cx="1435100" cy="635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109" y="2525213"/>
            <a:ext cx="4114800" cy="596900"/>
          </a:xfrm>
          <a:prstGeom prst="rect">
            <a:avLst/>
          </a:prstGeom>
        </p:spPr>
      </p:pic>
      <p:sp>
        <p:nvSpPr>
          <p:cNvPr id="18" name="円/楕円 17"/>
          <p:cNvSpPr/>
          <p:nvPr/>
        </p:nvSpPr>
        <p:spPr>
          <a:xfrm>
            <a:off x="2214848" y="2153051"/>
            <a:ext cx="154885" cy="1486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806097" y="2366758"/>
            <a:ext cx="154885" cy="1486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下矢印 20"/>
          <p:cNvSpPr/>
          <p:nvPr/>
        </p:nvSpPr>
        <p:spPr>
          <a:xfrm>
            <a:off x="3617407" y="3150701"/>
            <a:ext cx="932239" cy="7526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561854" y="2224211"/>
            <a:ext cx="2111105" cy="248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357" y="1862491"/>
            <a:ext cx="546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48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595" y="135068"/>
            <a:ext cx="8889321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CFT Boundary State </a:t>
            </a:r>
            <a:r>
              <a:rPr lang="en-US" altLang="ja-JP" dirty="0" smtClean="0">
                <a:sym typeface="Wingdings"/>
              </a:rPr>
              <a:t></a:t>
            </a:r>
            <a:r>
              <a:rPr kumimoji="1" lang="en-US" altLang="ja-JP" dirty="0" smtClean="0">
                <a:sym typeface="Wingdings"/>
              </a:rPr>
              <a:t> Background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1482021" y="2600919"/>
            <a:ext cx="5033749" cy="1263853"/>
          </a:xfrm>
          <a:custGeom>
            <a:avLst/>
            <a:gdLst>
              <a:gd name="connsiteX0" fmla="*/ 0 w 3500392"/>
              <a:gd name="connsiteY0" fmla="*/ 511156 h 1194004"/>
              <a:gd name="connsiteX1" fmla="*/ 696980 w 3500392"/>
              <a:gd name="connsiteY1" fmla="*/ 975842 h 1194004"/>
              <a:gd name="connsiteX2" fmla="*/ 1548846 w 3500392"/>
              <a:gd name="connsiteY2" fmla="*/ 247833 h 1194004"/>
              <a:gd name="connsiteX3" fmla="*/ 2431688 w 3500392"/>
              <a:gd name="connsiteY3" fmla="*/ 1192696 h 1194004"/>
              <a:gd name="connsiteX4" fmla="*/ 3500392 w 3500392"/>
              <a:gd name="connsiteY4" fmla="*/ 0 h 1194004"/>
              <a:gd name="connsiteX0" fmla="*/ 0 w 3345963"/>
              <a:gd name="connsiteY0" fmla="*/ 116052 h 1194004"/>
              <a:gd name="connsiteX1" fmla="*/ 542551 w 3345963"/>
              <a:gd name="connsiteY1" fmla="*/ 975842 h 1194004"/>
              <a:gd name="connsiteX2" fmla="*/ 1394417 w 3345963"/>
              <a:gd name="connsiteY2" fmla="*/ 247833 h 1194004"/>
              <a:gd name="connsiteX3" fmla="*/ 2277259 w 3345963"/>
              <a:gd name="connsiteY3" fmla="*/ 1192696 h 1194004"/>
              <a:gd name="connsiteX4" fmla="*/ 3345963 w 3345963"/>
              <a:gd name="connsiteY4" fmla="*/ 0 h 1194004"/>
              <a:gd name="connsiteX0" fmla="*/ 0 w 3345963"/>
              <a:gd name="connsiteY0" fmla="*/ 116052 h 1194004"/>
              <a:gd name="connsiteX1" fmla="*/ 542551 w 3345963"/>
              <a:gd name="connsiteY1" fmla="*/ 975842 h 1194004"/>
              <a:gd name="connsiteX2" fmla="*/ 1394417 w 3345963"/>
              <a:gd name="connsiteY2" fmla="*/ 247833 h 1194004"/>
              <a:gd name="connsiteX3" fmla="*/ 2277259 w 3345963"/>
              <a:gd name="connsiteY3" fmla="*/ 1192696 h 1194004"/>
              <a:gd name="connsiteX4" fmla="*/ 3345963 w 3345963"/>
              <a:gd name="connsiteY4" fmla="*/ 0 h 119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963" h="1194004">
                <a:moveTo>
                  <a:pt x="0" y="116052"/>
                </a:moveTo>
                <a:cubicBezTo>
                  <a:pt x="157648" y="414239"/>
                  <a:pt x="310148" y="953879"/>
                  <a:pt x="542551" y="975842"/>
                </a:cubicBezTo>
                <a:cubicBezTo>
                  <a:pt x="774954" y="997805"/>
                  <a:pt x="1105299" y="211691"/>
                  <a:pt x="1394417" y="247833"/>
                </a:cubicBezTo>
                <a:cubicBezTo>
                  <a:pt x="1683535" y="283975"/>
                  <a:pt x="1952001" y="1234002"/>
                  <a:pt x="2277259" y="1192696"/>
                </a:cubicBezTo>
                <a:cubicBezTo>
                  <a:pt x="2602517" y="1151391"/>
                  <a:pt x="3345963" y="0"/>
                  <a:pt x="334596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10" y="3891853"/>
            <a:ext cx="1435100" cy="635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236" y="4121737"/>
            <a:ext cx="4114800" cy="59690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209975" y="3576763"/>
            <a:ext cx="154885" cy="1486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801224" y="3790470"/>
            <a:ext cx="154885" cy="1486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556981" y="3647923"/>
            <a:ext cx="2111105" cy="248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484" y="3286203"/>
            <a:ext cx="546100" cy="4572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6844" y="1549018"/>
            <a:ext cx="7632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CFT Boundary State = label of </a:t>
            </a:r>
            <a:r>
              <a:rPr kumimoji="1" lang="en-US" altLang="ja-JP" sz="4000" dirty="0" err="1" smtClean="0"/>
              <a:t>vacua</a:t>
            </a:r>
            <a:endParaRPr kumimoji="1" lang="ja-JP" altLang="en-US" sz="4000" dirty="0" smtClean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363" y="4543565"/>
            <a:ext cx="1676400" cy="6731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922" y="4838012"/>
            <a:ext cx="3987800" cy="73660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599431" y="4821603"/>
            <a:ext cx="4039292" cy="753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67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116658"/>
            <a:ext cx="8686800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KMS Boundary </a:t>
            </a:r>
            <a:r>
              <a:rPr lang="en-US" altLang="ja-JP" sz="4800" dirty="0"/>
              <a:t>S</a:t>
            </a:r>
            <a:r>
              <a:rPr kumimoji="1" lang="en-US" altLang="ja-JP" sz="4800" dirty="0" smtClean="0"/>
              <a:t>tate is Simpler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449" y="3288469"/>
            <a:ext cx="8031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KOZ </a:t>
            </a:r>
            <a:r>
              <a:rPr lang="en-US" altLang="ja-JP" sz="4000" dirty="0"/>
              <a:t>b</a:t>
            </a:r>
            <a:r>
              <a:rPr kumimoji="1" lang="en-US" altLang="ja-JP" sz="4000" dirty="0" smtClean="0"/>
              <a:t>oundary state : Non-polynomial</a:t>
            </a:r>
          </a:p>
        </p:txBody>
      </p:sp>
      <p:sp>
        <p:nvSpPr>
          <p:cNvPr id="6" name="左右矢印 5"/>
          <p:cNvSpPr/>
          <p:nvPr/>
        </p:nvSpPr>
        <p:spPr>
          <a:xfrm rot="5400000">
            <a:off x="3806192" y="5196314"/>
            <a:ext cx="1018447" cy="43168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8496" y="5921381"/>
            <a:ext cx="4226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CFT boundary state</a:t>
            </a:r>
            <a:endParaRPr kumimoji="1" lang="ja-JP" altLang="en-US" sz="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60185" y="5070264"/>
            <a:ext cx="208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Compare</a:t>
            </a:r>
            <a:endParaRPr kumimoji="1" lang="ja-JP" altLang="en-US" sz="4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25118" y="3912756"/>
            <a:ext cx="2999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Kiermaier-Okawa-Zwiebach</a:t>
            </a:r>
            <a:r>
              <a:rPr lang="en-US" altLang="ja-JP" sz="1600" dirty="0" smtClean="0"/>
              <a:t>, 2008</a:t>
            </a:r>
            <a:endParaRPr kumimoji="1" lang="ja-JP" altLang="en-US" sz="1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1595" y="4958759"/>
            <a:ext cx="29738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Ellwood, 2008</a:t>
            </a:r>
          </a:p>
          <a:p>
            <a:r>
              <a:rPr lang="en-US" altLang="ja-JP" sz="1600" dirty="0" err="1" smtClean="0"/>
              <a:t>Kudrna</a:t>
            </a:r>
            <a:r>
              <a:rPr lang="en-US" altLang="ja-JP" sz="1600" dirty="0" smtClean="0"/>
              <a:t>-</a:t>
            </a:r>
            <a:r>
              <a:rPr lang="en-US" altLang="ja-JP" sz="1600" dirty="0" err="1" smtClean="0"/>
              <a:t>Maccaferri</a:t>
            </a:r>
            <a:r>
              <a:rPr lang="en-US" altLang="ja-JP" sz="1600" dirty="0" smtClean="0"/>
              <a:t>-Schnabl, 2012</a:t>
            </a:r>
            <a:endParaRPr kumimoji="1" lang="ja-JP" altLang="en-US" sz="16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2872" y="4172050"/>
            <a:ext cx="6059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</a:rPr>
              <a:t>KMS boundary state </a:t>
            </a:r>
            <a:r>
              <a:rPr lang="en-US" altLang="ja-JP" sz="4000" dirty="0"/>
              <a:t>: </a:t>
            </a:r>
            <a:r>
              <a:rPr lang="en-US" altLang="ja-JP" sz="4000" dirty="0" smtClean="0"/>
              <a:t>Linear</a:t>
            </a:r>
            <a:endParaRPr lang="ja-JP" altLang="en-US" sz="4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916" y="5921378"/>
            <a:ext cx="1562100" cy="6985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544" y="4285029"/>
            <a:ext cx="2400300" cy="647700"/>
          </a:xfrm>
          <a:prstGeom prst="rect">
            <a:avLst/>
          </a:prstGeom>
        </p:spPr>
      </p:pic>
      <p:sp>
        <p:nvSpPr>
          <p:cNvPr id="16" name="フリーフォーム 15"/>
          <p:cNvSpPr/>
          <p:nvPr/>
        </p:nvSpPr>
        <p:spPr>
          <a:xfrm>
            <a:off x="1482021" y="1188809"/>
            <a:ext cx="5033749" cy="1263853"/>
          </a:xfrm>
          <a:custGeom>
            <a:avLst/>
            <a:gdLst>
              <a:gd name="connsiteX0" fmla="*/ 0 w 3500392"/>
              <a:gd name="connsiteY0" fmla="*/ 511156 h 1194004"/>
              <a:gd name="connsiteX1" fmla="*/ 696980 w 3500392"/>
              <a:gd name="connsiteY1" fmla="*/ 975842 h 1194004"/>
              <a:gd name="connsiteX2" fmla="*/ 1548846 w 3500392"/>
              <a:gd name="connsiteY2" fmla="*/ 247833 h 1194004"/>
              <a:gd name="connsiteX3" fmla="*/ 2431688 w 3500392"/>
              <a:gd name="connsiteY3" fmla="*/ 1192696 h 1194004"/>
              <a:gd name="connsiteX4" fmla="*/ 3500392 w 3500392"/>
              <a:gd name="connsiteY4" fmla="*/ 0 h 1194004"/>
              <a:gd name="connsiteX0" fmla="*/ 0 w 3345963"/>
              <a:gd name="connsiteY0" fmla="*/ 116052 h 1194004"/>
              <a:gd name="connsiteX1" fmla="*/ 542551 w 3345963"/>
              <a:gd name="connsiteY1" fmla="*/ 975842 h 1194004"/>
              <a:gd name="connsiteX2" fmla="*/ 1394417 w 3345963"/>
              <a:gd name="connsiteY2" fmla="*/ 247833 h 1194004"/>
              <a:gd name="connsiteX3" fmla="*/ 2277259 w 3345963"/>
              <a:gd name="connsiteY3" fmla="*/ 1192696 h 1194004"/>
              <a:gd name="connsiteX4" fmla="*/ 3345963 w 3345963"/>
              <a:gd name="connsiteY4" fmla="*/ 0 h 1194004"/>
              <a:gd name="connsiteX0" fmla="*/ 0 w 3345963"/>
              <a:gd name="connsiteY0" fmla="*/ 116052 h 1194004"/>
              <a:gd name="connsiteX1" fmla="*/ 542551 w 3345963"/>
              <a:gd name="connsiteY1" fmla="*/ 975842 h 1194004"/>
              <a:gd name="connsiteX2" fmla="*/ 1394417 w 3345963"/>
              <a:gd name="connsiteY2" fmla="*/ 247833 h 1194004"/>
              <a:gd name="connsiteX3" fmla="*/ 2277259 w 3345963"/>
              <a:gd name="connsiteY3" fmla="*/ 1192696 h 1194004"/>
              <a:gd name="connsiteX4" fmla="*/ 3345963 w 3345963"/>
              <a:gd name="connsiteY4" fmla="*/ 0 h 119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963" h="1194004">
                <a:moveTo>
                  <a:pt x="0" y="116052"/>
                </a:moveTo>
                <a:cubicBezTo>
                  <a:pt x="157648" y="414239"/>
                  <a:pt x="310148" y="953879"/>
                  <a:pt x="542551" y="975842"/>
                </a:cubicBezTo>
                <a:cubicBezTo>
                  <a:pt x="774954" y="997805"/>
                  <a:pt x="1105299" y="211691"/>
                  <a:pt x="1394417" y="247833"/>
                </a:cubicBezTo>
                <a:cubicBezTo>
                  <a:pt x="1683535" y="283975"/>
                  <a:pt x="1952001" y="1234002"/>
                  <a:pt x="2277259" y="1192696"/>
                </a:cubicBezTo>
                <a:cubicBezTo>
                  <a:pt x="2602517" y="1151391"/>
                  <a:pt x="3345963" y="0"/>
                  <a:pt x="334596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209975" y="2164653"/>
            <a:ext cx="154885" cy="1486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801224" y="2378360"/>
            <a:ext cx="154885" cy="1486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556981" y="2235813"/>
            <a:ext cx="2111105" cy="248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484" y="1874093"/>
            <a:ext cx="546100" cy="4572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296" y="2484055"/>
            <a:ext cx="1676400" cy="6731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575" y="2626475"/>
            <a:ext cx="3619983" cy="668659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4099575" y="2651865"/>
            <a:ext cx="3619983" cy="643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8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/>
              <a:t>Outline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550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kumimoji="1" lang="en-US" altLang="ja-JP" sz="4000" dirty="0" smtClean="0"/>
              <a:t>Motivation</a:t>
            </a:r>
          </a:p>
          <a:p>
            <a:pPr marL="742950" indent="-742950">
              <a:buAutoNum type="arabicPeriod"/>
            </a:pPr>
            <a:endParaRPr kumimoji="1" lang="en-US" altLang="ja-JP" sz="4000" dirty="0" smtClean="0"/>
          </a:p>
          <a:p>
            <a:pPr marL="742950" indent="-742950">
              <a:buAutoNum type="arabicPeriod"/>
            </a:pPr>
            <a:endParaRPr kumimoji="1" lang="en-US" altLang="ja-JP" sz="4000" dirty="0" smtClean="0"/>
          </a:p>
          <a:p>
            <a:pPr marL="742950" indent="-742950">
              <a:buAutoNum type="arabicPeriod"/>
            </a:pPr>
            <a:r>
              <a:rPr kumimoji="1" lang="en-US" altLang="ja-JP" sz="4000" dirty="0" smtClean="0">
                <a:solidFill>
                  <a:srgbClr val="FF0000"/>
                </a:solidFill>
              </a:rPr>
              <a:t>CFT Boundary State</a:t>
            </a:r>
          </a:p>
          <a:p>
            <a:pPr marL="742950" indent="-742950">
              <a:buAutoNum type="arabicPeriod"/>
            </a:pPr>
            <a:r>
              <a:rPr lang="en-US" altLang="ja-JP" sz="4000" dirty="0" smtClean="0"/>
              <a:t>KMS </a:t>
            </a:r>
            <a:r>
              <a:rPr lang="en-US" altLang="ja-JP" sz="4000" dirty="0"/>
              <a:t>B</a:t>
            </a:r>
            <a:r>
              <a:rPr lang="en-US" altLang="ja-JP" sz="4000" dirty="0" smtClean="0"/>
              <a:t>oundary </a:t>
            </a:r>
            <a:r>
              <a:rPr lang="en-US" altLang="ja-JP" sz="4000" dirty="0"/>
              <a:t>S</a:t>
            </a:r>
            <a:r>
              <a:rPr lang="en-US" altLang="ja-JP" sz="4000" dirty="0" smtClean="0"/>
              <a:t>tate</a:t>
            </a:r>
          </a:p>
          <a:p>
            <a:pPr marL="742950" indent="-742950">
              <a:buAutoNum type="arabicPeriod"/>
            </a:pPr>
            <a:r>
              <a:rPr lang="en-US" altLang="ja-JP" sz="4000" dirty="0" smtClean="0"/>
              <a:t>Cos X Solution</a:t>
            </a:r>
            <a:endParaRPr lang="en-US" altLang="ja-JP" sz="4000" dirty="0"/>
          </a:p>
          <a:p>
            <a:pPr marL="742950" indent="-742950">
              <a:buAutoNum type="arabicPeriod"/>
            </a:pPr>
            <a:r>
              <a:rPr lang="en-US" altLang="ja-JP" sz="4000" dirty="0" smtClean="0">
                <a:effectLst/>
              </a:rPr>
              <a:t>Compare Boundary </a:t>
            </a:r>
            <a:r>
              <a:rPr lang="en-US" altLang="ja-JP" sz="4000" dirty="0" smtClean="0"/>
              <a:t>S</a:t>
            </a:r>
            <a:r>
              <a:rPr lang="en-US" altLang="ja-JP" sz="4000" dirty="0" smtClean="0">
                <a:effectLst/>
              </a:rPr>
              <a:t>tates</a:t>
            </a:r>
            <a:endParaRPr lang="en-US" altLang="ja-JP" sz="3200" dirty="0" smtClean="0">
              <a:effectLst/>
            </a:endParaRPr>
          </a:p>
        </p:txBody>
      </p:sp>
      <p:sp>
        <p:nvSpPr>
          <p:cNvPr id="6" name="左右矢印 5"/>
          <p:cNvSpPr/>
          <p:nvPr/>
        </p:nvSpPr>
        <p:spPr>
          <a:xfrm>
            <a:off x="3697640" y="2493507"/>
            <a:ext cx="2145242" cy="43168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7640" y="2782272"/>
            <a:ext cx="208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Compare</a:t>
            </a:r>
            <a:endParaRPr kumimoji="1" lang="ja-JP" altLang="en-US" sz="40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42" y="2287192"/>
            <a:ext cx="2400300" cy="6477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96" y="2287192"/>
            <a:ext cx="1562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4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4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12251</TotalTime>
  <Words>521</Words>
  <Application>Microsoft Macintosh PowerPoint</Application>
  <PresentationFormat>画面に合わせる (4:3)</PresentationFormat>
  <Paragraphs>172</Paragraphs>
  <Slides>25</Slides>
  <Notes>24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ホワイト</vt:lpstr>
      <vt:lpstr>Relationship between  marginal deformation parameters  in OSFT and boundary CFT</vt:lpstr>
      <vt:lpstr>SFT reproduces Boundary States</vt:lpstr>
      <vt:lpstr>Outline</vt:lpstr>
      <vt:lpstr>Background Independence</vt:lpstr>
      <vt:lpstr>String Theory is Background Dependent</vt:lpstr>
      <vt:lpstr>Solutions  Backgrounds</vt:lpstr>
      <vt:lpstr>CFT Boundary State  Background </vt:lpstr>
      <vt:lpstr>KMS Boundary State is Simpler</vt:lpstr>
      <vt:lpstr>Outline</vt:lpstr>
      <vt:lpstr>Boundary Condition gives  CFT Boundary State</vt:lpstr>
      <vt:lpstr>Cos X deformation</vt:lpstr>
      <vt:lpstr>Outline</vt:lpstr>
      <vt:lpstr>KMS Boundary State</vt:lpstr>
      <vt:lpstr>Sample computation of     </vt:lpstr>
      <vt:lpstr>Outline</vt:lpstr>
      <vt:lpstr>Cos X deformation</vt:lpstr>
      <vt:lpstr>Cos X solution</vt:lpstr>
      <vt:lpstr>Outline</vt:lpstr>
      <vt:lpstr>Comparing Boundary States</vt:lpstr>
      <vt:lpstr>Results</vt:lpstr>
      <vt:lpstr>Summary and Future works</vt:lpstr>
      <vt:lpstr>Thank you!!</vt:lpstr>
      <vt:lpstr>App : CFT Boundary sate</vt:lpstr>
      <vt:lpstr>App : Gauge dependence</vt:lpstr>
      <vt:lpstr>App: Siegel gauge</vt:lpstr>
    </vt:vector>
  </TitlesOfParts>
  <Company>理化学研究所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between  marginal deformation parameters  in OSFT and boundary CFT</dc:title>
  <dc:creator>村田 仁樹</dc:creator>
  <cp:lastModifiedBy>田中 章詞</cp:lastModifiedBy>
  <cp:revision>202</cp:revision>
  <dcterms:created xsi:type="dcterms:W3CDTF">2013-04-14T10:08:47Z</dcterms:created>
  <dcterms:modified xsi:type="dcterms:W3CDTF">2013-04-14T10:09:28Z</dcterms:modified>
</cp:coreProperties>
</file>