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handoutMasterIdLst>
    <p:handoutMasterId r:id="rId47"/>
  </p:handoutMasterIdLst>
  <p:sldIdLst>
    <p:sldId id="355" r:id="rId3"/>
    <p:sldId id="356" r:id="rId4"/>
    <p:sldId id="357" r:id="rId5"/>
    <p:sldId id="358" r:id="rId6"/>
    <p:sldId id="359" r:id="rId7"/>
    <p:sldId id="260" r:id="rId8"/>
    <p:sldId id="324" r:id="rId9"/>
    <p:sldId id="325" r:id="rId10"/>
    <p:sldId id="363" r:id="rId11"/>
    <p:sldId id="361" r:id="rId12"/>
    <p:sldId id="365" r:id="rId13"/>
    <p:sldId id="364" r:id="rId14"/>
    <p:sldId id="321" r:id="rId15"/>
    <p:sldId id="342" r:id="rId16"/>
    <p:sldId id="322" r:id="rId17"/>
    <p:sldId id="323" r:id="rId18"/>
    <p:sldId id="351" r:id="rId19"/>
    <p:sldId id="312" r:id="rId20"/>
    <p:sldId id="282" r:id="rId21"/>
    <p:sldId id="335" r:id="rId22"/>
    <p:sldId id="367" r:id="rId23"/>
    <p:sldId id="313" r:id="rId24"/>
    <p:sldId id="316" r:id="rId25"/>
    <p:sldId id="345" r:id="rId26"/>
    <p:sldId id="346" r:id="rId27"/>
    <p:sldId id="352" r:id="rId28"/>
    <p:sldId id="362" r:id="rId29"/>
    <p:sldId id="366" r:id="rId30"/>
    <p:sldId id="368" r:id="rId31"/>
    <p:sldId id="347" r:id="rId32"/>
    <p:sldId id="326" r:id="rId33"/>
    <p:sldId id="283" r:id="rId34"/>
    <p:sldId id="314" r:id="rId35"/>
    <p:sldId id="327" r:id="rId36"/>
    <p:sldId id="299" r:id="rId37"/>
    <p:sldId id="348" r:id="rId38"/>
    <p:sldId id="353" r:id="rId39"/>
    <p:sldId id="354" r:id="rId40"/>
    <p:sldId id="338" r:id="rId41"/>
    <p:sldId id="349" r:id="rId42"/>
    <p:sldId id="343" r:id="rId43"/>
    <p:sldId id="341" r:id="rId44"/>
    <p:sldId id="310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73" autoAdjust="0"/>
  </p:normalViewPr>
  <p:slideViewPr>
    <p:cSldViewPr>
      <p:cViewPr varScale="1">
        <p:scale>
          <a:sx n="154" d="100"/>
          <a:sy n="154" d="100"/>
        </p:scale>
        <p:origin x="-120" y="-568"/>
      </p:cViewPr>
      <p:guideLst>
        <p:guide orient="horz" pos="119"/>
        <p:guide orient="horz" pos="4202"/>
        <p:guide orient="horz" pos="1480"/>
        <p:guide orient="horz" pos="2841"/>
        <p:guide orient="horz" pos="2160"/>
        <p:guide pos="5602"/>
        <p:guide pos="1973"/>
        <p:guide pos="158"/>
        <p:guide pos="37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314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DE729-AA76-48DA-89BC-4C422305E6F5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2CE1-111A-4D57-BA96-E0AF355F69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1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9EAC7-97DE-4411-BB48-097757C4DA2C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07208-C2B3-4745-BEAF-1CA22E9C1A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9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7208-C2B3-4745-BEAF-1CA22E9C1A6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55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439718"/>
          </a:xfrm>
        </p:spPr>
        <p:txBody>
          <a:bodyPr/>
          <a:lstStyle>
            <a:lvl1pPr algn="l"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12/06/05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28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2.png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764704"/>
            <a:ext cx="76278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b="1" dirty="0" smtClean="0">
                <a:solidFill>
                  <a:srgbClr val="FF0000"/>
                </a:solidFill>
                <a:latin typeface="Helvetica"/>
                <a:cs typeface="Helvetica"/>
              </a:rPr>
              <a:t>Holographic</a:t>
            </a:r>
          </a:p>
          <a:p>
            <a:pPr algn="ctr"/>
            <a:r>
              <a:rPr kumimoji="1" lang="en-US" altLang="ja-JP" sz="9600" b="1" dirty="0" smtClean="0">
                <a:solidFill>
                  <a:srgbClr val="FF0000"/>
                </a:solidFill>
                <a:latin typeface="Helvetica"/>
                <a:cs typeface="Helvetica"/>
              </a:rPr>
              <a:t> Interface</a:t>
            </a:r>
            <a:endParaRPr kumimoji="1" lang="ja-JP" altLang="en-US" sz="9600" b="1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883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3933056"/>
            <a:ext cx="7507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>
                <a:latin typeface="Helvetica"/>
                <a:cs typeface="Helvetica"/>
              </a:rPr>
              <a:t>Holography ?</a:t>
            </a:r>
            <a:endParaRPr kumimoji="1" lang="ja-JP" altLang="en-US" sz="9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667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6421348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476672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Holography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4017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980728"/>
            <a:ext cx="757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Holography  (</a:t>
            </a:r>
            <a:r>
              <a:rPr kumimoji="1" lang="en-US" altLang="ja-JP" sz="3600" dirty="0" err="1" smtClean="0"/>
              <a:t>AdS</a:t>
            </a:r>
            <a:r>
              <a:rPr kumimoji="1" lang="en-US" altLang="ja-JP" sz="3600" dirty="0" smtClean="0"/>
              <a:t>/CFT correspondence)</a:t>
            </a:r>
            <a:endParaRPr kumimoji="1" lang="ja-JP" altLang="en-US" sz="3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636912"/>
            <a:ext cx="8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(Gravity) = (Lower dimensional non-gravitational QFT)</a:t>
            </a:r>
            <a:endParaRPr kumimoji="1" lang="ja-JP" altLang="en-US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32849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F7F7F"/>
                </a:solidFill>
              </a:rPr>
              <a:t>重力</a:t>
            </a:r>
            <a:endParaRPr kumimoji="1" lang="ja-JP" altLang="en-US" dirty="0" smtClean="0">
              <a:solidFill>
                <a:srgbClr val="7F7F7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334348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低次元の重力でない場の理論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33056"/>
            <a:ext cx="1872208" cy="14977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717032"/>
            <a:ext cx="16849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/CFT</a:t>
            </a:r>
            <a:r>
              <a:rPr lang="en-US" altLang="ja-JP" dirty="0"/>
              <a:t> </a:t>
            </a:r>
            <a:r>
              <a:rPr lang="en-US" altLang="ja-JP" dirty="0" smtClean="0"/>
              <a:t>Correspondence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7158" y="928670"/>
            <a:ext cx="3143272" cy="542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34" y="1142984"/>
            <a:ext cx="292900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Certain gravity</a:t>
            </a:r>
          </a:p>
          <a:p>
            <a:r>
              <a:rPr lang="en-US" altLang="ja-JP" sz="3600" dirty="0"/>
              <a:t>t</a:t>
            </a:r>
            <a:r>
              <a:rPr lang="en-US" altLang="ja-JP" sz="3600" dirty="0" smtClean="0"/>
              <a:t>heory</a:t>
            </a:r>
            <a:endParaRPr lang="en-US" altLang="ja-JP" sz="3600" dirty="0"/>
          </a:p>
          <a:p>
            <a:r>
              <a:rPr kumimoji="1" lang="en-US" altLang="ja-JP" sz="3600" dirty="0" smtClean="0"/>
              <a:t>(String theory)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143504" y="928670"/>
            <a:ext cx="3143272" cy="5429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1214422"/>
            <a:ext cx="30963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Quantum field theory without gravity</a:t>
            </a:r>
            <a:endParaRPr kumimoji="1" lang="ja-JP" altLang="en-US" sz="3600" dirty="0" smtClean="0"/>
          </a:p>
        </p:txBody>
      </p:sp>
      <p:sp>
        <p:nvSpPr>
          <p:cNvPr id="7" name="左右矢印 6"/>
          <p:cNvSpPr/>
          <p:nvPr/>
        </p:nvSpPr>
        <p:spPr>
          <a:xfrm>
            <a:off x="3286116" y="1714488"/>
            <a:ext cx="1933956" cy="50006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86446" y="4500570"/>
            <a:ext cx="196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Interface </a:t>
            </a:r>
            <a:endParaRPr kumimoji="1" lang="ja-JP" altLang="en-US" sz="3600" dirty="0" smtClean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899592" y="4509120"/>
            <a:ext cx="4320480" cy="646331"/>
            <a:chOff x="899592" y="4509120"/>
            <a:chExt cx="4383546" cy="646331"/>
          </a:xfrm>
        </p:grpSpPr>
        <p:sp>
          <p:nvSpPr>
            <p:cNvPr id="8" name="左右矢印 7"/>
            <p:cNvSpPr/>
            <p:nvPr/>
          </p:nvSpPr>
          <p:spPr>
            <a:xfrm>
              <a:off x="3286116" y="4572008"/>
              <a:ext cx="1997022" cy="500066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99592" y="4509120"/>
              <a:ext cx="20892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err="1" smtClean="0"/>
                <a:t>Brane</a:t>
              </a:r>
              <a:r>
                <a:rPr lang="en-US" altLang="ja-JP" sz="3600" dirty="0" smtClean="0"/>
                <a:t>, </a:t>
              </a:r>
              <a:r>
                <a:rPr lang="en-US" altLang="ja-JP" sz="3600" dirty="0" err="1" smtClean="0"/>
                <a:t>etc</a:t>
              </a:r>
              <a:endParaRPr lang="en-US" altLang="ja-JP" sz="3600" dirty="0" smtClean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979712" y="5517232"/>
            <a:ext cx="5150156" cy="1107996"/>
          </a:xfrm>
          <a:prstGeom prst="rect">
            <a:avLst/>
          </a:prstGeom>
          <a:ln w="762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6600" dirty="0" smtClean="0"/>
              <a:t>Want to check</a:t>
            </a:r>
            <a:endParaRPr kumimoji="1" lang="ja-JP" altLang="en-US" sz="6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260648"/>
            <a:ext cx="288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Physical quantities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2348880"/>
            <a:ext cx="8523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/>
              <a:t>One point function</a:t>
            </a:r>
            <a:r>
              <a:rPr lang="en-US" altLang="ja-JP" sz="3200" dirty="0" smtClean="0"/>
              <a:t> of local operators</a:t>
            </a:r>
            <a:endParaRPr kumimoji="1" lang="ja-JP" altLang="en-US" sz="60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5508104" y="3429000"/>
            <a:ext cx="1152128" cy="1368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588224" y="3429000"/>
            <a:ext cx="1728192" cy="136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6588224" y="3429000"/>
            <a:ext cx="0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948264" y="3861048"/>
            <a:ext cx="37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ｘ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17032"/>
            <a:ext cx="641490" cy="3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644008" y="928670"/>
            <a:ext cx="4392488" cy="5668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39718"/>
          </a:xfrm>
        </p:spPr>
        <p:txBody>
          <a:bodyPr/>
          <a:lstStyle/>
          <a:p>
            <a:r>
              <a:rPr lang="en-US" altLang="ja-JP" dirty="0" smtClean="0"/>
              <a:t>Strategy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60032" y="1916832"/>
            <a:ext cx="1276764" cy="18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136796" y="1916832"/>
            <a:ext cx="2755684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136796" y="1916832"/>
            <a:ext cx="19380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812360" y="3140968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Q</a:t>
            </a:r>
            <a:r>
              <a:rPr kumimoji="1" lang="en-US" altLang="ja-JP" sz="3200" dirty="0" smtClean="0">
                <a:latin typeface="+mn-ea"/>
              </a:rPr>
              <a:t>FT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308304" y="2852936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98072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Gauge theory</a:t>
            </a:r>
            <a:endParaRPr kumimoji="1" lang="ja-JP" altLang="en-US" sz="2800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357158" y="928670"/>
            <a:ext cx="2846690" cy="5668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980728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Gravity</a:t>
            </a:r>
            <a:endParaRPr kumimoji="1" lang="en-US" altLang="ja-JP" sz="2800" dirty="0" smtClean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539552" y="2852936"/>
            <a:ext cx="2514278" cy="3504585"/>
            <a:chOff x="539552" y="2852936"/>
            <a:chExt cx="2514278" cy="3504585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611560" y="2852936"/>
              <a:ext cx="24422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Prescription</a:t>
              </a:r>
              <a:endParaRPr kumimoji="1" lang="ja-JP" altLang="en-US" sz="3600" dirty="0" smtClean="0"/>
            </a:p>
          </p:txBody>
        </p:sp>
        <p:sp>
          <p:nvSpPr>
            <p:cNvPr id="24" name="下矢印 23"/>
            <p:cNvSpPr/>
            <p:nvPr/>
          </p:nvSpPr>
          <p:spPr>
            <a:xfrm>
              <a:off x="1331640" y="3861048"/>
              <a:ext cx="576064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9552" y="5157192"/>
              <a:ext cx="1915909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Result </a:t>
              </a:r>
            </a:p>
            <a:p>
              <a:r>
                <a:rPr kumimoji="1" lang="en-US" altLang="ja-JP" sz="3600" dirty="0" smtClean="0"/>
                <a:t>in gravity</a:t>
              </a:r>
              <a:endParaRPr kumimoji="1" lang="ja-JP" altLang="en-US" sz="3600" dirty="0" smtClean="0"/>
            </a:p>
          </p:txBody>
        </p:sp>
      </p:grpSp>
      <p:grpSp>
        <p:nvGrpSpPr>
          <p:cNvPr id="2" name="図形グループ 1"/>
          <p:cNvGrpSpPr/>
          <p:nvPr/>
        </p:nvGrpSpPr>
        <p:grpSpPr>
          <a:xfrm>
            <a:off x="5652120" y="3933056"/>
            <a:ext cx="3024336" cy="2424465"/>
            <a:chOff x="5076056" y="3933056"/>
            <a:chExt cx="3678063" cy="2424465"/>
          </a:xfrm>
          <a:noFill/>
        </p:grpSpPr>
        <p:sp>
          <p:nvSpPr>
            <p:cNvPr id="26" name="テキスト ボックス 25"/>
            <p:cNvSpPr txBox="1"/>
            <p:nvPr/>
          </p:nvSpPr>
          <p:spPr>
            <a:xfrm>
              <a:off x="6444207" y="4149080"/>
              <a:ext cx="2309912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Classical calculation</a:t>
              </a:r>
              <a:endParaRPr kumimoji="1" lang="ja-JP" altLang="en-US" sz="2800" dirty="0" smtClean="0"/>
            </a:p>
          </p:txBody>
        </p:sp>
        <p:sp>
          <p:nvSpPr>
            <p:cNvPr id="27" name="下矢印 26"/>
            <p:cNvSpPr/>
            <p:nvPr/>
          </p:nvSpPr>
          <p:spPr>
            <a:xfrm>
              <a:off x="5796136" y="3933056"/>
              <a:ext cx="576064" cy="108012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076056" y="5157192"/>
              <a:ext cx="3234612" cy="12003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Result in </a:t>
              </a:r>
            </a:p>
            <a:p>
              <a:r>
                <a:rPr kumimoji="1" lang="en-US" altLang="ja-JP" sz="3600" dirty="0" smtClean="0"/>
                <a:t>gauge theory</a:t>
              </a:r>
              <a:endParaRPr kumimoji="1" lang="ja-JP" altLang="en-US" sz="3600" dirty="0" smtClean="0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2051720" y="3789040"/>
            <a:ext cx="3990796" cy="2376264"/>
            <a:chOff x="2051720" y="3789040"/>
            <a:chExt cx="3990796" cy="2376264"/>
          </a:xfrm>
        </p:grpSpPr>
        <p:sp>
          <p:nvSpPr>
            <p:cNvPr id="29" name="左右矢印 28"/>
            <p:cNvSpPr/>
            <p:nvPr/>
          </p:nvSpPr>
          <p:spPr>
            <a:xfrm>
              <a:off x="3059832" y="5589240"/>
              <a:ext cx="1656184" cy="576064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051720" y="3789040"/>
              <a:ext cx="3990796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8000" dirty="0" smtClean="0"/>
                <a:t>Compare</a:t>
              </a:r>
              <a:endParaRPr kumimoji="1" lang="ja-JP" altLang="en-US" sz="8000" dirty="0" smtClean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004048" y="2996952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Q</a:t>
            </a:r>
            <a:r>
              <a:rPr kumimoji="1" lang="en-US" altLang="ja-JP" sz="3200" dirty="0" smtClean="0">
                <a:latin typeface="+mn-ea"/>
              </a:rPr>
              <a:t>FT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60232" y="2204864"/>
            <a:ext cx="215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One point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039" y="2636912"/>
            <a:ext cx="9026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/>
              <a:t>Agree nontrivially</a:t>
            </a:r>
            <a:endParaRPr kumimoji="1" lang="ja-JP" altLang="en-US" sz="9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4221088"/>
            <a:ext cx="15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F7F7F"/>
                </a:solidFill>
              </a:rPr>
              <a:t>非自明な一致</a:t>
            </a:r>
            <a:endParaRPr kumimoji="1" lang="ja-JP" altLang="en-US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1340768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Gravity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11960" y="13407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Gauge theory</a:t>
            </a:r>
            <a:endParaRPr kumimoji="1" lang="ja-JP" altLang="en-US" sz="2800" dirty="0" smtClean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827584" y="2564904"/>
            <a:ext cx="4540076" cy="368300"/>
            <a:chOff x="827584" y="2564904"/>
            <a:chExt cx="4540076" cy="368300"/>
          </a:xfrm>
        </p:grpSpPr>
        <p:pic>
          <p:nvPicPr>
            <p:cNvPr id="4" name="図 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564904"/>
              <a:ext cx="1155700" cy="368300"/>
            </a:xfrm>
            <a:prstGeom prst="rect">
              <a:avLst/>
            </a:prstGeom>
          </p:spPr>
        </p:pic>
        <p:pic>
          <p:nvPicPr>
            <p:cNvPr id="5" name="図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564904"/>
              <a:ext cx="1155700" cy="368300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5148064" y="764704"/>
            <a:ext cx="66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①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764704"/>
            <a:ext cx="66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②</a:t>
            </a:r>
            <a:endParaRPr kumimoji="1" lang="ja-JP" altLang="en-US" sz="2800" dirty="0" smtClean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899592" y="3605428"/>
            <a:ext cx="5711520" cy="2025516"/>
            <a:chOff x="611560" y="3645024"/>
            <a:chExt cx="5711520" cy="202551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11560" y="3645024"/>
              <a:ext cx="57115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0" dirty="0" smtClean="0"/>
                <a:t>Why agree</a:t>
              </a:r>
              <a:r>
                <a:rPr lang="ja-JP" altLang="en-US" sz="8000" dirty="0" smtClean="0"/>
                <a:t>？</a:t>
              </a:r>
              <a:endParaRPr kumimoji="1" lang="ja-JP" altLang="en-US" sz="8000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195736" y="5301208"/>
              <a:ext cx="1316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7F7F7F"/>
                  </a:solidFill>
                </a:rPr>
                <a:t>なぜ一致？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115616" y="18448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重力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18448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ゲージ理論</a:t>
            </a:r>
          </a:p>
        </p:txBody>
      </p:sp>
    </p:spTree>
    <p:extLst>
      <p:ext uri="{BB962C8B-B14F-4D97-AF65-F5344CB8AC3E}">
        <p14:creationId xmlns:p14="http://schemas.microsoft.com/office/powerpoint/2010/main" val="22911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3789040"/>
            <a:ext cx="7004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/>
              <a:t>Gauge theory side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N=4 Super Yang-Mills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484784"/>
            <a:ext cx="1141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Fields</a:t>
            </a:r>
            <a:endParaRPr kumimoji="1" lang="ja-JP" altLang="en-US" sz="32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newcommand{\del}{\partial}&#10;\pagestyle{empty}&lt;/preamble&gt;&#10;  &lt;body&gt;\begin{align*} &#10;A_{\mu},\ \psi,\ \phi_i,\quad i=4,\cdots,9&#10;\end{align*}&lt;/body&gt;&#10;  &lt;fcolor&gt;FF000000&lt;/fcolor&gt;&#10;  &lt;bcolor&gt;FFFFFFFF&lt;/bcolor&gt;&#10;  &lt;transparent&gt;True&lt;/transparent&gt;&#10;  &lt;resolution&gt;1800&lt;/resolution&gt;&#10;  &lt;imageh&gt;253&lt;/imageh&gt;&#10;  &lt;imagew&gt;2713&lt;/imagew&gt;&#10;  &lt;scale&gt;100&lt;/scale&gt;&#10;  &lt;cursor&gt;58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742516" cy="5355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3568" y="3140968"/>
            <a:ext cx="725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Adjoint</a:t>
            </a:r>
            <a:r>
              <a:rPr kumimoji="1" lang="en-US" altLang="ja-JP" sz="3600" dirty="0" smtClean="0"/>
              <a:t> rep. of the gauge group SU(N)</a:t>
            </a:r>
            <a:endParaRPr kumimoji="1" lang="ja-JP" altLang="en-US" sz="36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S=\frac{2}{g^2}\int d^4 x \tr\Bigg[&#10;-\frac{1}{4}F_{\mu\nu}F^{\mu\nu}&#10;-\frac{1}{2}D_{\mu}\phi_{i}D^{\mu}\phi_{i}&#10;+\frac{i}{2}\bar{\psi}\Gamma^{\mu}D_{\mu}\psi&#10;+\frac{1}{2}\bar{\psi}\Gamma^{i}[\phi_i,\psi]&#10;+\frac14[\phi_i,\phi_j][\phi_i,\phi_j]\Bigg]&#10;\end{align*}&lt;/body&gt;&#10;  &lt;fcolor&gt;FF000000&lt;/fcolor&gt;&#10;  &lt;bcolor&gt;FFFFFFFF&lt;/bcolor&gt;&#10;  &lt;transparent&gt;True&lt;/transparent&gt;&#10;  &lt;resolution&gt;1800&lt;/resolution&gt;&#10;  &lt;imageh&gt;747&lt;/imageh&gt;&#10;  &lt;imagew&gt;9939&lt;/imagew&gt;&#10;  &lt;scale&gt;100&lt;/scale&gt;&#10;  &lt;cursor&gt;264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661248"/>
            <a:ext cx="8230886" cy="618621"/>
          </a:xfrm>
          <a:prstGeom prst="rect">
            <a:avLst/>
          </a:prstGeom>
        </p:spPr>
      </p:pic>
      <p:sp>
        <p:nvSpPr>
          <p:cNvPr id="3" name="ドーナツ 2"/>
          <p:cNvSpPr/>
          <p:nvPr/>
        </p:nvSpPr>
        <p:spPr>
          <a:xfrm>
            <a:off x="3635896" y="1196752"/>
            <a:ext cx="936104" cy="1080120"/>
          </a:xfrm>
          <a:prstGeom prst="donut">
            <a:avLst>
              <a:gd name="adj" fmla="val 77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5157192"/>
            <a:ext cx="112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Action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4005064"/>
            <a:ext cx="285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ゲージ群</a:t>
            </a:r>
            <a:r>
              <a:rPr kumimoji="1" lang="en-US" altLang="ja-JP" dirty="0" smtClean="0">
                <a:solidFill>
                  <a:srgbClr val="7F7F7F"/>
                </a:solidFill>
              </a:rPr>
              <a:t>SU</a:t>
            </a:r>
            <a:r>
              <a:rPr kumimoji="1" lang="ja-JP" altLang="en-US" dirty="0" smtClean="0">
                <a:solidFill>
                  <a:srgbClr val="7F7F7F"/>
                </a:solidFill>
              </a:rPr>
              <a:t>（</a:t>
            </a:r>
            <a:r>
              <a:rPr kumimoji="1" lang="en-US" altLang="ja-JP" dirty="0" smtClean="0">
                <a:solidFill>
                  <a:srgbClr val="7F7F7F"/>
                </a:solidFill>
              </a:rPr>
              <a:t>N</a:t>
            </a:r>
            <a:r>
              <a:rPr kumimoji="1" lang="ja-JP" altLang="en-US" dirty="0" smtClean="0">
                <a:solidFill>
                  <a:srgbClr val="7F7F7F"/>
                </a:solidFill>
              </a:rPr>
              <a:t>）の随伴表現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404664"/>
            <a:ext cx="2884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Collaboration with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484784"/>
            <a:ext cx="7164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>
                <a:latin typeface="Helvetica"/>
                <a:cs typeface="Helvetica"/>
              </a:rPr>
              <a:t>K. Nagasaki</a:t>
            </a:r>
            <a:endParaRPr kumimoji="1" lang="ja-JP" altLang="en-US" sz="9600" b="1" dirty="0" smtClean="0">
              <a:latin typeface="Helvetica"/>
              <a:cs typeface="Helvetic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140968"/>
            <a:ext cx="5634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>
                <a:latin typeface="Helvetica"/>
                <a:cs typeface="Helvetica"/>
              </a:rPr>
              <a:t>H. Tanida</a:t>
            </a:r>
            <a:endParaRPr kumimoji="1" lang="ja-JP" altLang="en-US" sz="9600" b="1" dirty="0" smtClean="0">
              <a:latin typeface="Helvetica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5445224"/>
            <a:ext cx="7234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K. Nagasaki, SY</a:t>
            </a:r>
            <a:r>
              <a:rPr lang="en-US" altLang="ja-JP" sz="2800" dirty="0"/>
              <a:t>, arXiv:1205.1674 [</a:t>
            </a:r>
            <a:r>
              <a:rPr lang="en-US" altLang="ja-JP" sz="2800" dirty="0" err="1"/>
              <a:t>hep-th</a:t>
            </a:r>
            <a:r>
              <a:rPr lang="en-US" altLang="ja-JP" sz="2800" dirty="0" smtClean="0"/>
              <a:t>]</a:t>
            </a:r>
          </a:p>
          <a:p>
            <a:r>
              <a:rPr lang="en-US" altLang="ja-JP" sz="2800" dirty="0"/>
              <a:t>K. Nagasaki, H. Tanida, SY, JHEP 1201 (2012) </a:t>
            </a:r>
            <a:r>
              <a:rPr lang="en-US" altLang="ja-JP" sz="2800" dirty="0" smtClean="0"/>
              <a:t>139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40770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谷田君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4368" y="249289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長崎君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47667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共同研究者</a:t>
            </a:r>
          </a:p>
        </p:txBody>
      </p:sp>
    </p:spTree>
    <p:extLst>
      <p:ext uri="{BB962C8B-B14F-4D97-AF65-F5344CB8AC3E}">
        <p14:creationId xmlns:p14="http://schemas.microsoft.com/office/powerpoint/2010/main" val="13891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 N</a:t>
            </a:r>
            <a:r>
              <a:rPr lang="en-US" altLang="ja-JP" dirty="0"/>
              <a:t> </a:t>
            </a:r>
            <a:r>
              <a:rPr lang="en-US" altLang="ja-JP" dirty="0" smtClean="0"/>
              <a:t>limit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g&#10;\end{align*}&lt;/body&gt;&#10;  &lt;fcolor&gt;FF000000&lt;/fcolor&gt;&#10;  &lt;bcolor&gt;FFFFFFFF&lt;/bcolor&gt;&#10;  &lt;transparent&gt;True&lt;/transparent&gt;&#10;  &lt;resolution&gt;1800&lt;/resolution&gt;&#10;  &lt;imageh&gt;160&lt;/imageh&gt;&#10;  &lt;imagew&gt;114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241300" cy="3386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67744" y="980728"/>
            <a:ext cx="3223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: gauge coupling</a:t>
            </a:r>
            <a:endParaRPr kumimoji="1" lang="ja-JP" altLang="en-US" sz="36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lambda:=g^2N&#10;\end{align*}&lt;/body&gt;&#10;  &lt;fcolor&gt;FF000000&lt;/fcolor&gt;&#10;  &lt;bcolor&gt;FFFFFFFF&lt;/bcolor&gt;&#10;  &lt;transparent&gt;True&lt;/transparent&gt;&#10;  &lt;resolution&gt;1800&lt;/resolution&gt;&#10;  &lt;imageh&gt;269&lt;/imageh&gt;&#10;  &lt;imagew&gt;992&lt;/imagew&gt;&#10;  &lt;scale&gt;100&lt;/scale&gt;&#10;  &lt;cursor&gt;2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2099733" cy="5693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3789040"/>
            <a:ext cx="25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Large N </a:t>
            </a:r>
            <a:r>
              <a:rPr lang="en-US" altLang="ja-JP" sz="3600" dirty="0" smtClean="0"/>
              <a:t>limit</a:t>
            </a:r>
            <a:endParaRPr kumimoji="1" lang="ja-JP" altLang="en-US" sz="3600" dirty="0" smtClean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100&lt;/scale&gt;&#10;  &lt;cursor&gt;2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509120"/>
            <a:ext cx="260350" cy="37041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75656" y="4365104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Fix</a:t>
            </a:r>
            <a:endParaRPr kumimoji="1" lang="en-US" altLang="ja-JP" sz="36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N\to \infty&#10;\end{align*}&lt;/body&gt;&#10;  &lt;fcolor&gt;FF000000&lt;/fcolor&gt;&#10;  &lt;bcolor&gt;FFFFFFFF&lt;/bcolor&gt;&#10;  &lt;transparent&gt;True&lt;/transparent&gt;&#10;  &lt;resolution&gt;1800&lt;/resolution&gt;&#10;  &lt;imageh&gt;173&lt;/imageh&gt;&#10;  &lt;imagew&gt;840&lt;/imagew&gt;&#10;  &lt;scale&gt;100&lt;/scale&gt;&#10;  &lt;cursor&gt;27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1778000" cy="3661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(g\to 0)&#10;\end{align*}&lt;/body&gt;&#10;  &lt;fcolor&gt;FF000000&lt;/fcolor&gt;&#10;  &lt;bcolor&gt;FFFFFFFF&lt;/bcolor&gt;&#10;  &lt;transparent&gt;True&lt;/transparent&gt;&#10;  &lt;resolution&gt;1800&lt;/resolution&gt;&#10;  &lt;imageh&gt;249&lt;/imageh&gt;&#10;  &lt;imagew&gt;784&lt;/imagew&gt;&#10;  &lt;scale&gt;100&lt;/scale&gt;&#10;  &lt;cursor&gt;24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509120"/>
            <a:ext cx="1659466" cy="5270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96136" y="119675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ゲージ結合定数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45811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固定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23928" y="2349500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’t </a:t>
            </a:r>
            <a:r>
              <a:rPr kumimoji="1" lang="en-US" altLang="ja-JP" sz="2800" dirty="0" err="1" smtClean="0"/>
              <a:t>Hooft</a:t>
            </a:r>
            <a:r>
              <a:rPr kumimoji="1" lang="en-US" altLang="ja-JP" sz="2800" dirty="0" smtClean="0"/>
              <a:t> coupling</a:t>
            </a:r>
            <a:endParaRPr kumimoji="1" lang="ja-JP" alt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2664296" cy="36458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96574" y="4077072"/>
            <a:ext cx="7596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is the loop expansion parameter</a:t>
            </a:r>
            <a:endParaRPr kumimoji="1" lang="ja-JP" altLang="en-US" sz="4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4797152"/>
            <a:ext cx="274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F7F7F"/>
                </a:solidFill>
              </a:rPr>
              <a:t>がループ展開のパラメータ</a:t>
            </a:r>
            <a:endParaRPr kumimoji="1" lang="ja-JP" altLang="en-US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439718"/>
          </a:xfrm>
        </p:spPr>
        <p:txBody>
          <a:bodyPr/>
          <a:lstStyle/>
          <a:p>
            <a:r>
              <a:rPr lang="en-US" altLang="ja-JP" dirty="0" smtClean="0"/>
              <a:t>1/2 BPS Interface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11760" y="4581128"/>
            <a:ext cx="50006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Fuzzy funnel background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42976" y="5286388"/>
            <a:ext cx="654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[Constable, Myers, 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Tafjord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],</a:t>
            </a:r>
          </a:p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 [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Gaiotto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, Witten]</a:t>
            </a:r>
            <a:endParaRPr kumimoji="1" lang="ja-JP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08446" y="908720"/>
            <a:ext cx="2527850" cy="2232248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03648" y="908720"/>
            <a:ext cx="3304798" cy="2232248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21" name="直線コネクタ 20"/>
          <p:cNvSpPr/>
          <p:nvPr/>
        </p:nvSpPr>
        <p:spPr>
          <a:xfrm>
            <a:off x="4697206" y="908720"/>
            <a:ext cx="18810" cy="2232248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newcommand{\del}{\partial}&#10;\pagestyle{empty}&lt;/preamble&gt;&#10;  &lt;body&gt;\begin{align*} &#10;SU(N-k)&#10;\end{align*}&lt;/body&gt;&#10;  &lt;fcolor&gt;FF000000&lt;/fcolor&gt;&#10;  &lt;bcolor&gt;FFFFFFFF&lt;/bcolor&gt;&#10;  &lt;transparent&gt;True&lt;/transparent&gt;&#10;  &lt;resolution&gt;1800&lt;/resolution&gt;&#10;  &lt;imageh&gt;249&lt;/imageh&gt;&#10;  &lt;imagew&gt;1190&lt;/imagew&gt;&#10;  &lt;scale&gt;100&lt;/scale&gt;&#10;  &lt;cursor&gt;23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2518832" cy="527049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newcommand{\del}{\partial}&#10;\pagestyle{empty}&lt;/preamble&gt;&#10;  &lt;body&gt;\begin{align*} &#10;SU(N)&#10;\end{align*}&lt;/body&gt;&#10;  &lt;fcolor&gt;FF000000&lt;/fcolor&gt;&#10;  &lt;bcolor&gt;FFFFFFFF&lt;/bcolor&gt;&#10;  &lt;transparent&gt;True&lt;/transparent&gt;&#10;  &lt;resolution&gt;1800&lt;/resolution&gt;&#10;  &lt;imageh&gt;249&lt;/imageh&gt;&#10;  &lt;imagew&gt;748&lt;/imagew&gt;&#10;  &lt;scale&gt;100&lt;/scale&gt;&#10;  &lt;cursor&gt;2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1583265" cy="52704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187624" y="4653136"/>
            <a:ext cx="73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Use</a:t>
            </a:r>
            <a:endParaRPr kumimoji="1" lang="ja-JP" altLang="en-US" sz="28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4283968" y="32129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619672" y="3573016"/>
            <a:ext cx="678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Junction condition (boundary condition) here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4005064"/>
            <a:ext cx="283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ここで接続条件（境界条件）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1/2BPS          </a:t>
            </a:r>
            <a:r>
              <a:rPr kumimoji="1" lang="en-US" altLang="ja-JP" dirty="0" err="1" smtClean="0"/>
              <a:t>Nahm</a:t>
            </a:r>
            <a:r>
              <a:rPr lang="en-US" altLang="ja-JP" dirty="0"/>
              <a:t> </a:t>
            </a:r>
            <a:r>
              <a:rPr lang="en-US" altLang="ja-JP" dirty="0" smtClean="0"/>
              <a:t>equation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del_{3}\phi_i=-\frac{i}{4}\epsilon_{ijk}[\phi_j,\phi_k]&#10;\end{align*}&lt;/body&gt;&#10;  &lt;fcolor&gt;FF000000&lt;/fcolor&gt;&#10;  &lt;bcolor&gt;FFFFFFFF&lt;/bcolor&gt;&#10;  &lt;transparent&gt;True&lt;/transparent&gt;&#10;  &lt;resolution&gt;1800&lt;/resolution&gt;&#10;  &lt;imageh&gt;504&lt;/imageh&gt;&#10;  &lt;imagew&gt;2307&lt;/imagew&gt;&#10;  &lt;scale&gt;100&lt;/scale&gt;&#10;  &lt;cursor&gt;7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4883150" cy="10668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7158" y="4357694"/>
            <a:ext cx="173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Solution</a:t>
            </a:r>
            <a:endParaRPr kumimoji="1" lang="ja-JP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99992" y="5661248"/>
            <a:ext cx="394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k dim </a:t>
            </a:r>
            <a:r>
              <a:rPr lang="en-US" altLang="ja-JP" sz="3600" dirty="0" err="1" smtClean="0"/>
              <a:t>irrep</a:t>
            </a:r>
            <a:r>
              <a:rPr lang="en-US" altLang="ja-JP" sz="3600" dirty="0" smtClean="0"/>
              <a:t> of </a:t>
            </a:r>
            <a:r>
              <a:rPr kumimoji="1" lang="en-US" altLang="ja-JP" sz="3600" dirty="0" smtClean="0"/>
              <a:t>SU(2)</a:t>
            </a:r>
            <a:endParaRPr kumimoji="1" lang="ja-JP" altLang="en-US" sz="36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phi_i=-\frac{1}{x_3}t_i\oplus 0_{N-k}&#10;\end{align*}&lt;/body&gt;&#10;  &lt;fcolor&gt;FF000000&lt;/fcolor&gt;&#10;  &lt;bcolor&gt;FFFFFFFF&lt;/bcolor&gt;&#10;  &lt;transparent&gt;True&lt;/transparent&gt;&#10;  &lt;resolution&gt;1800&lt;/resolution&gt;&#10;  &lt;imageh&gt;545&lt;/imageh&gt;&#10;  &lt;imagew&gt;2093&lt;/imagew&gt;&#10;  &lt;scale&gt;100&lt;/scale&gt;&#10;  &lt;cursor&gt;3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149080"/>
            <a:ext cx="4430181" cy="1153582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481137" cy="504056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2816"/>
            <a:ext cx="2016224" cy="315334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2123728" y="332656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6309320"/>
            <a:ext cx="241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F7F7F"/>
                </a:solidFill>
              </a:rPr>
              <a:t>SU(2)</a:t>
            </a:r>
            <a:r>
              <a:rPr kumimoji="1" lang="ja-JP" altLang="en-US" dirty="0" smtClean="0">
                <a:solidFill>
                  <a:srgbClr val="7F7F7F"/>
                </a:solidFill>
              </a:rPr>
              <a:t>の</a:t>
            </a:r>
            <a:r>
              <a:rPr kumimoji="1" lang="en-US" altLang="ja-JP" dirty="0" smtClean="0">
                <a:solidFill>
                  <a:srgbClr val="7F7F7F"/>
                </a:solidFill>
              </a:rPr>
              <a:t>k</a:t>
            </a:r>
            <a:r>
              <a:rPr kumimoji="1" lang="ja-JP" altLang="en-US" dirty="0" smtClean="0">
                <a:solidFill>
                  <a:srgbClr val="7F7F7F"/>
                </a:solidFill>
              </a:rPr>
              <a:t>次元既約表現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87624" y="3861048"/>
            <a:ext cx="6293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Path integral with the boundary condition</a:t>
            </a:r>
          </a:p>
          <a:p>
            <a:r>
              <a:rPr lang="en-US" altLang="ja-JP" sz="2800" dirty="0" smtClean="0"/>
              <a:t>that fields approach to the solution in </a:t>
            </a: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1371600" cy="393700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2578486" y="354061"/>
            <a:ext cx="3248121" cy="1916545"/>
          </a:xfrm>
          <a:custGeom>
            <a:avLst/>
            <a:gdLst>
              <a:gd name="connsiteX0" fmla="*/ 5762 w 3223095"/>
              <a:gd name="connsiteY0" fmla="*/ 0 h 1531697"/>
              <a:gd name="connsiteX1" fmla="*/ 259762 w 3223095"/>
              <a:gd name="connsiteY1" fmla="*/ 946727 h 1531697"/>
              <a:gd name="connsiteX2" fmla="*/ 1691398 w 3223095"/>
              <a:gd name="connsiteY2" fmla="*/ 1385455 h 1531697"/>
              <a:gd name="connsiteX3" fmla="*/ 3223095 w 3223095"/>
              <a:gd name="connsiteY3" fmla="*/ 1531697 h 1531697"/>
              <a:gd name="connsiteX0" fmla="*/ 5762 w 3223095"/>
              <a:gd name="connsiteY0" fmla="*/ 0 h 1574579"/>
              <a:gd name="connsiteX1" fmla="*/ 259762 w 3223095"/>
              <a:gd name="connsiteY1" fmla="*/ 946727 h 1574579"/>
              <a:gd name="connsiteX2" fmla="*/ 1691398 w 3223095"/>
              <a:gd name="connsiteY2" fmla="*/ 1385455 h 1574579"/>
              <a:gd name="connsiteX3" fmla="*/ 1683701 w 3223095"/>
              <a:gd name="connsiteY3" fmla="*/ 1570182 h 1574579"/>
              <a:gd name="connsiteX4" fmla="*/ 3223095 w 3223095"/>
              <a:gd name="connsiteY4" fmla="*/ 1531697 h 1574579"/>
              <a:gd name="connsiteX0" fmla="*/ 4539 w 3221872"/>
              <a:gd name="connsiteY0" fmla="*/ 0 h 1574579"/>
              <a:gd name="connsiteX1" fmla="*/ 258539 w 3221872"/>
              <a:gd name="connsiteY1" fmla="*/ 946727 h 1574579"/>
              <a:gd name="connsiteX2" fmla="*/ 1613205 w 3221872"/>
              <a:gd name="connsiteY2" fmla="*/ 1385455 h 1574579"/>
              <a:gd name="connsiteX3" fmla="*/ 1682478 w 3221872"/>
              <a:gd name="connsiteY3" fmla="*/ 1570182 h 1574579"/>
              <a:gd name="connsiteX4" fmla="*/ 3221872 w 3221872"/>
              <a:gd name="connsiteY4" fmla="*/ 1531697 h 1574579"/>
              <a:gd name="connsiteX0" fmla="*/ 5625 w 3222958"/>
              <a:gd name="connsiteY0" fmla="*/ 0 h 1574579"/>
              <a:gd name="connsiteX1" fmla="*/ 259625 w 3222958"/>
              <a:gd name="connsiteY1" fmla="*/ 946727 h 1574579"/>
              <a:gd name="connsiteX2" fmla="*/ 1683564 w 3222958"/>
              <a:gd name="connsiteY2" fmla="*/ 1570182 h 1574579"/>
              <a:gd name="connsiteX3" fmla="*/ 3222958 w 3222958"/>
              <a:gd name="connsiteY3" fmla="*/ 1531697 h 1574579"/>
              <a:gd name="connsiteX0" fmla="*/ 79171 w 3296504"/>
              <a:gd name="connsiteY0" fmla="*/ 0 h 1531697"/>
              <a:gd name="connsiteX1" fmla="*/ 333171 w 3296504"/>
              <a:gd name="connsiteY1" fmla="*/ 946727 h 1531697"/>
              <a:gd name="connsiteX2" fmla="*/ 3296504 w 3296504"/>
              <a:gd name="connsiteY2" fmla="*/ 1531697 h 1531697"/>
              <a:gd name="connsiteX0" fmla="*/ 302 w 3217635"/>
              <a:gd name="connsiteY0" fmla="*/ 0 h 1573002"/>
              <a:gd name="connsiteX1" fmla="*/ 962423 w 3217635"/>
              <a:gd name="connsiteY1" fmla="*/ 1470121 h 1573002"/>
              <a:gd name="connsiteX2" fmla="*/ 3217635 w 3217635"/>
              <a:gd name="connsiteY2" fmla="*/ 1531697 h 1573002"/>
              <a:gd name="connsiteX0" fmla="*/ 302 w 3225332"/>
              <a:gd name="connsiteY0" fmla="*/ 0 h 1793394"/>
              <a:gd name="connsiteX1" fmla="*/ 962423 w 3225332"/>
              <a:gd name="connsiteY1" fmla="*/ 1470121 h 1793394"/>
              <a:gd name="connsiteX2" fmla="*/ 3225332 w 3225332"/>
              <a:gd name="connsiteY2" fmla="*/ 1793394 h 1793394"/>
              <a:gd name="connsiteX0" fmla="*/ 302 w 3225332"/>
              <a:gd name="connsiteY0" fmla="*/ 0 h 1793394"/>
              <a:gd name="connsiteX1" fmla="*/ 962423 w 3225332"/>
              <a:gd name="connsiteY1" fmla="*/ 1470121 h 1793394"/>
              <a:gd name="connsiteX2" fmla="*/ 3225332 w 3225332"/>
              <a:gd name="connsiteY2" fmla="*/ 1793394 h 1793394"/>
              <a:gd name="connsiteX0" fmla="*/ 0 w 3225030"/>
              <a:gd name="connsiteY0" fmla="*/ 0 h 1793394"/>
              <a:gd name="connsiteX1" fmla="*/ 962121 w 3225030"/>
              <a:gd name="connsiteY1" fmla="*/ 1470121 h 1793394"/>
              <a:gd name="connsiteX2" fmla="*/ 3225030 w 3225030"/>
              <a:gd name="connsiteY2" fmla="*/ 1793394 h 1793394"/>
              <a:gd name="connsiteX0" fmla="*/ 0 w 3248121"/>
              <a:gd name="connsiteY0" fmla="*/ 0 h 1916545"/>
              <a:gd name="connsiteX1" fmla="*/ 985212 w 3248121"/>
              <a:gd name="connsiteY1" fmla="*/ 1593272 h 1916545"/>
              <a:gd name="connsiteX2" fmla="*/ 3248121 w 3248121"/>
              <a:gd name="connsiteY2" fmla="*/ 1916545 h 19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121" h="1916545">
                <a:moveTo>
                  <a:pt x="0" y="0"/>
                </a:moveTo>
                <a:cubicBezTo>
                  <a:pt x="1924" y="558030"/>
                  <a:pt x="443858" y="1273848"/>
                  <a:pt x="985212" y="1593272"/>
                </a:cubicBezTo>
                <a:cubicBezTo>
                  <a:pt x="1526566" y="1912696"/>
                  <a:pt x="2615366" y="1910130"/>
                  <a:pt x="3248121" y="191654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83768" y="188640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547664" y="2276872"/>
            <a:ext cx="439248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643614" cy="435386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01208"/>
            <a:ext cx="864096" cy="24802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627784" y="5229200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でこの解に近づくような境界条件の元で経路積分を行う</a:t>
            </a:r>
          </a:p>
        </p:txBody>
      </p:sp>
    </p:spTree>
    <p:extLst>
      <p:ext uri="{BB962C8B-B14F-4D97-AF65-F5344CB8AC3E}">
        <p14:creationId xmlns:p14="http://schemas.microsoft.com/office/powerpoint/2010/main" val="23665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332656"/>
            <a:ext cx="293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One point function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3645024"/>
            <a:ext cx="314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Traceless symmetric</a:t>
            </a:r>
            <a:endParaRPr kumimoji="1" lang="ja-JP" altLang="en-US" sz="2800" dirty="0" smtClean="0"/>
          </a:p>
        </p:txBody>
      </p:sp>
      <p:cxnSp>
        <p:nvCxnSpPr>
          <p:cNvPr id="6" name="直線矢印コネクタ 5"/>
          <p:cNvCxnSpPr>
            <a:stCxn id="4" idx="0"/>
          </p:cNvCxnSpPr>
          <p:nvPr/>
        </p:nvCxnSpPr>
        <p:spPr>
          <a:xfrm flipV="1">
            <a:off x="4200503" y="2708920"/>
            <a:ext cx="11457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99592" y="1484784"/>
            <a:ext cx="3620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Chiral </a:t>
            </a:r>
            <a:r>
              <a:rPr lang="en-US" altLang="ja-JP" sz="2800" dirty="0"/>
              <a:t>p</a:t>
            </a:r>
            <a:r>
              <a:rPr kumimoji="1" lang="en-US" altLang="ja-JP" sz="2800" dirty="0" smtClean="0"/>
              <a:t>rimary </a:t>
            </a:r>
            <a:r>
              <a:rPr lang="en-US" altLang="ja-JP" sz="2800" dirty="0" smtClean="0"/>
              <a:t>operator</a:t>
            </a:r>
            <a:endParaRPr kumimoji="1" lang="ja-JP" altLang="en-US" sz="2800" dirty="0" smtClean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159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7112"/>
            <a:ext cx="6819900" cy="1016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188640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Evaluate one point function classically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" name="上矢印 5"/>
          <p:cNvSpPr/>
          <p:nvPr/>
        </p:nvSpPr>
        <p:spPr>
          <a:xfrm>
            <a:off x="2771800" y="2924944"/>
            <a:ext cx="1080120" cy="115212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3068960"/>
            <a:ext cx="4256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/>
              <a:t>Just substitute</a:t>
            </a:r>
            <a:endParaRPr kumimoji="1" lang="ja-JP" altLang="en-US" sz="5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08104" y="4005064"/>
            <a:ext cx="149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F7F7F"/>
                </a:solidFill>
              </a:rPr>
              <a:t>代入するだけ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332656"/>
            <a:ext cx="2393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7F7F7F"/>
                </a:solidFill>
              </a:rPr>
              <a:t>１点関数を古典的に評価する</a:t>
            </a:r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9150"/>
            <a:ext cx="6159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332656"/>
            <a:ext cx="189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Example</a:t>
            </a:r>
            <a:r>
              <a:rPr kumimoji="1" lang="ja-JP" altLang="en-US" sz="2800" dirty="0" smtClean="0"/>
              <a:t>　</a:t>
            </a:r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例</a:t>
            </a: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9" y="797665"/>
            <a:ext cx="7454900" cy="533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03848" y="3933056"/>
            <a:ext cx="1281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/>
              <a:t>= ?</a:t>
            </a:r>
            <a:endParaRPr kumimoji="1" lang="ja-JP" altLang="en-US" sz="7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32656"/>
            <a:ext cx="187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Quiz</a:t>
            </a:r>
            <a:r>
              <a:rPr lang="ja-JP" altLang="en-US" sz="2800" dirty="0" smtClean="0"/>
              <a:t>　</a:t>
            </a:r>
            <a:r>
              <a:rPr lang="ja-JP" altLang="en-US" dirty="0" smtClean="0">
                <a:solidFill>
                  <a:srgbClr val="7F7F7F"/>
                </a:solidFill>
              </a:rPr>
              <a:t>小テスト</a:t>
            </a:r>
            <a:endParaRPr kumimoji="1" lang="ja-JP" altLang="en-US" dirty="0" smtClean="0">
              <a:solidFill>
                <a:srgbClr val="7F7F7F"/>
              </a:solidFill>
            </a:endParaRPr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29200"/>
            <a:ext cx="5400600" cy="770028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5753100" cy="12065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63888" y="6165304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k dim </a:t>
            </a:r>
            <a:r>
              <a:rPr lang="en-US" altLang="ja-JP" sz="2000" dirty="0" err="1" smtClean="0"/>
              <a:t>irrep</a:t>
            </a:r>
            <a:r>
              <a:rPr lang="en-US" altLang="ja-JP" sz="2000" dirty="0" smtClean="0"/>
              <a:t> of </a:t>
            </a:r>
            <a:r>
              <a:rPr kumimoji="1" lang="en-US" altLang="ja-JP" sz="2000" dirty="0" smtClean="0"/>
              <a:t>SU(2)</a:t>
            </a:r>
            <a:r>
              <a:rPr kumimoji="1" lang="ja-JP" altLang="en-US" sz="2000" dirty="0" smtClean="0"/>
              <a:t>　</a:t>
            </a:r>
            <a:r>
              <a:rPr kumimoji="1" lang="ja-JP" altLang="en-US" dirty="0" smtClean="0">
                <a:solidFill>
                  <a:srgbClr val="7F7F7F"/>
                </a:solidFill>
              </a:rPr>
              <a:t>の</a:t>
            </a:r>
            <a:r>
              <a:rPr kumimoji="1" lang="en-US" altLang="ja-JP" dirty="0" smtClean="0">
                <a:solidFill>
                  <a:srgbClr val="7F7F7F"/>
                </a:solidFill>
              </a:rPr>
              <a:t>k</a:t>
            </a:r>
            <a:r>
              <a:rPr kumimoji="1" lang="ja-JP" altLang="en-US" dirty="0" smtClean="0">
                <a:solidFill>
                  <a:srgbClr val="7F7F7F"/>
                </a:solidFill>
              </a:rPr>
              <a:t>次元既約表現</a:t>
            </a: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37312"/>
            <a:ext cx="2304256" cy="3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34517" y="1607779"/>
            <a:ext cx="2558658" cy="1714512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42429" y="1607779"/>
            <a:ext cx="792088" cy="1714512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6334516" y="1585549"/>
            <a:ext cx="7315" cy="1714512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774676" y="266566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406524" y="2809685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580" y="2377637"/>
            <a:ext cx="222250" cy="23706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47664" y="1916832"/>
            <a:ext cx="2832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The answer</a:t>
            </a:r>
            <a:endParaRPr kumimoji="1" lang="ja-JP" altLang="en-US" sz="4400" dirty="0" smtClean="0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6015406" cy="1261020"/>
          </a:xfrm>
          <a:prstGeom prst="rect">
            <a:avLst/>
          </a:prstGeom>
        </p:spPr>
      </p:pic>
      <p:sp>
        <p:nvSpPr>
          <p:cNvPr id="12" name="乗算記号 11"/>
          <p:cNvSpPr/>
          <p:nvPr/>
        </p:nvSpPr>
        <p:spPr>
          <a:xfrm>
            <a:off x="1331640" y="2852936"/>
            <a:ext cx="3960440" cy="3529707"/>
          </a:xfrm>
          <a:prstGeom prst="mathMultiply">
            <a:avLst/>
          </a:prstGeom>
          <a:solidFill>
            <a:srgbClr val="FF0000">
              <a:alpha val="54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72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34517" y="1607779"/>
            <a:ext cx="2558658" cy="1714512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42429" y="1607779"/>
            <a:ext cx="792088" cy="1714512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6334516" y="1585549"/>
            <a:ext cx="7315" cy="1714512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774676" y="266566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406524" y="2809685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580" y="2377637"/>
            <a:ext cx="222250" cy="23706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1560" y="1964779"/>
            <a:ext cx="4598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The correct answer</a:t>
            </a:r>
            <a:endParaRPr kumimoji="1" lang="ja-JP" altLang="en-US" sz="4400" dirty="0" smtClean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4024"/>
            <a:ext cx="58073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4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290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Main achievement</a:t>
            </a:r>
            <a:endParaRPr kumimoji="1" lang="ja-JP" altLang="en-US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826280"/>
            <a:ext cx="404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(Gauge theory calculation)</a:t>
            </a:r>
            <a:endParaRPr kumimoji="1" lang="ja-JP" altLang="en-US" sz="2800" dirty="0" smtClean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6059751" cy="1008112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10088"/>
            <a:ext cx="6059751" cy="10081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544" y="3986868"/>
            <a:ext cx="311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(Gravity calculation)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1880" y="404664"/>
            <a:ext cx="1190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主要な結果</a:t>
            </a:r>
            <a:endParaRPr kumimoji="1"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199653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ゲージ理論の計算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41462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重力の計算</a:t>
            </a:r>
            <a:endParaRPr kumimoji="1"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2087890"/>
            <a:ext cx="426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One point function --- result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11863" y="1492244"/>
            <a:ext cx="2558658" cy="1714512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19775" y="1492244"/>
            <a:ext cx="792088" cy="1714512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>
            <a:off x="6011862" y="1470014"/>
            <a:ext cx="7315" cy="1714512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ＭＳ Ｐゴシック" pitchFamily="2"/>
              <a:cs typeface="Tahoma" pitchFamily="2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52022" y="25501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083870" y="2694150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926" y="2262102"/>
            <a:ext cx="222250" cy="237066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932238"/>
            <a:ext cx="8432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12859" y="3645024"/>
            <a:ext cx="5598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800" dirty="0" smtClean="0"/>
              <a:t>Gravity side</a:t>
            </a:r>
            <a:endParaRPr kumimoji="1" lang="ja-JP" altLang="en-US" sz="8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/CFT correspondence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7158" y="928670"/>
            <a:ext cx="3143272" cy="542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34" y="1142984"/>
            <a:ext cx="2907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IIB Superstring</a:t>
            </a:r>
          </a:p>
          <a:p>
            <a:r>
              <a:rPr lang="en-US" altLang="ja-JP" sz="3600" dirty="0" smtClean="0"/>
              <a:t>AdS5 x S5</a:t>
            </a:r>
            <a:endParaRPr kumimoji="1" lang="ja-JP" altLang="en-US" sz="36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143504" y="928670"/>
            <a:ext cx="3143272" cy="5429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57818" y="1214422"/>
            <a:ext cx="2938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4dim N=4 SYM</a:t>
            </a:r>
          </a:p>
          <a:p>
            <a:r>
              <a:rPr lang="en-US" altLang="ja-JP" sz="3600" dirty="0" smtClean="0"/>
              <a:t>SU(N)</a:t>
            </a:r>
            <a:endParaRPr kumimoji="1" lang="ja-JP" altLang="en-US" sz="3600" dirty="0" smtClean="0"/>
          </a:p>
        </p:txBody>
      </p:sp>
      <p:sp>
        <p:nvSpPr>
          <p:cNvPr id="7" name="左右矢印 6"/>
          <p:cNvSpPr/>
          <p:nvPr/>
        </p:nvSpPr>
        <p:spPr>
          <a:xfrm>
            <a:off x="3286116" y="1714488"/>
            <a:ext cx="2143140" cy="50006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右矢印 7"/>
          <p:cNvSpPr/>
          <p:nvPr/>
        </p:nvSpPr>
        <p:spPr>
          <a:xfrm>
            <a:off x="3286116" y="4572008"/>
            <a:ext cx="2143140" cy="50006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86446" y="4500570"/>
            <a:ext cx="2173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Interface ?</a:t>
            </a:r>
            <a:endParaRPr kumimoji="1" lang="ja-JP" altLang="en-US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4480" y="4286256"/>
            <a:ext cx="54053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?</a:t>
            </a:r>
            <a:endParaRPr kumimoji="1" lang="ja-JP" altLang="en-US" sz="6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D3 system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2051720" y="2924944"/>
            <a:ext cx="6502982" cy="1200329"/>
            <a:chOff x="2051720" y="2924944"/>
            <a:chExt cx="6502982" cy="1200329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2051720" y="3573016"/>
              <a:ext cx="2948338" cy="912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2051720" y="3645024"/>
              <a:ext cx="2948338" cy="855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2071100" y="3725012"/>
              <a:ext cx="2928958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071100" y="3796450"/>
              <a:ext cx="2928958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5652120" y="2924944"/>
              <a:ext cx="29025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N D3-branes</a:t>
              </a:r>
              <a:endParaRPr lang="en-US" altLang="ja-JP" sz="3600" dirty="0" smtClean="0"/>
            </a:p>
            <a:p>
              <a:r>
                <a:rPr kumimoji="1" lang="en-US" altLang="ja-JP" sz="3600" dirty="0" smtClean="0"/>
                <a:t>0123 direction</a:t>
              </a:r>
              <a:endParaRPr kumimoji="1" lang="ja-JP" altLang="en-US" sz="3600" dirty="0" smtClean="0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357158" y="2523462"/>
            <a:ext cx="3965215" cy="3929874"/>
            <a:chOff x="357158" y="2523462"/>
            <a:chExt cx="3965215" cy="3929874"/>
          </a:xfrm>
        </p:grpSpPr>
        <p:sp>
          <p:nvSpPr>
            <p:cNvPr id="14" name="正方形/長方形 13"/>
            <p:cNvSpPr/>
            <p:nvPr/>
          </p:nvSpPr>
          <p:spPr>
            <a:xfrm>
              <a:off x="357158" y="4143380"/>
              <a:ext cx="3134722" cy="23099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/>
                <a:t>AdS5 x S5</a:t>
              </a:r>
            </a:p>
          </p:txBody>
        </p:sp>
        <p:sp>
          <p:nvSpPr>
            <p:cNvPr id="17" name="左矢印 16"/>
            <p:cNvSpPr/>
            <p:nvPr/>
          </p:nvSpPr>
          <p:spPr>
            <a:xfrm rot="18743878">
              <a:off x="812537" y="3165725"/>
              <a:ext cx="1784591" cy="500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14480" y="3429000"/>
              <a:ext cx="2607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Near horizon</a:t>
              </a:r>
              <a:endParaRPr kumimoji="1" lang="ja-JP" altLang="en-US" sz="3600" dirty="0" smtClean="0"/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4628430" y="2924944"/>
            <a:ext cx="3837017" cy="3528392"/>
            <a:chOff x="4628430" y="2924944"/>
            <a:chExt cx="3837017" cy="3528392"/>
          </a:xfrm>
        </p:grpSpPr>
        <p:sp>
          <p:nvSpPr>
            <p:cNvPr id="16" name="正方形/長方形 15"/>
            <p:cNvSpPr/>
            <p:nvPr/>
          </p:nvSpPr>
          <p:spPr>
            <a:xfrm>
              <a:off x="5143504" y="4143380"/>
              <a:ext cx="3143272" cy="23099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endParaRPr kumimoji="1"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r>
                <a:rPr lang="en-US" altLang="ja-JP" sz="3200" dirty="0" smtClean="0"/>
                <a:t> 4dim</a:t>
              </a:r>
              <a:r>
                <a:rPr lang="en-US" altLang="ja-JP" sz="3200" dirty="0"/>
                <a:t> </a:t>
              </a:r>
              <a:r>
                <a:rPr lang="en-US" altLang="ja-JP" sz="3200" dirty="0" smtClean="0"/>
                <a:t>N=4 SYM</a:t>
              </a:r>
              <a:endParaRPr kumimoji="1" lang="ja-JP" altLang="en-US" sz="3200" dirty="0"/>
            </a:p>
          </p:txBody>
        </p:sp>
        <p:sp>
          <p:nvSpPr>
            <p:cNvPr id="19" name="左矢印 18"/>
            <p:cNvSpPr/>
            <p:nvPr/>
          </p:nvSpPr>
          <p:spPr>
            <a:xfrm rot="13380756">
              <a:off x="4628430" y="3184825"/>
              <a:ext cx="1614754" cy="500066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56176" y="2924944"/>
              <a:ext cx="23092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open string</a:t>
              </a:r>
            </a:p>
            <a:p>
              <a:r>
                <a:rPr lang="en-US" altLang="ja-JP" sz="3600" dirty="0" smtClean="0"/>
                <a:t>low energy</a:t>
              </a:r>
              <a:endParaRPr kumimoji="1" lang="ja-JP" altLang="en-US" sz="3600" dirty="0" smtClean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940152" y="4365104"/>
              <a:ext cx="1440160" cy="857256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ＭＳ Ｐゴシック" pitchFamily="2"/>
                <a:cs typeface="Tahoma" pitchFamily="2"/>
              </a:endParaRPr>
            </a:p>
          </p:txBody>
        </p:sp>
      </p:grpSp>
      <p:sp>
        <p:nvSpPr>
          <p:cNvPr id="29" name="左右矢印 28"/>
          <p:cNvSpPr/>
          <p:nvPr/>
        </p:nvSpPr>
        <p:spPr>
          <a:xfrm>
            <a:off x="2987824" y="4725144"/>
            <a:ext cx="2582028" cy="123610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9832" y="332656"/>
            <a:ext cx="2774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type IIB string</a:t>
            </a:r>
            <a:endParaRPr kumimoji="1" lang="ja-JP" alt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0104 -0.223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D3-D5 system</a:t>
            </a:r>
            <a:endParaRPr kumimoji="1" lang="ja-JP" altLang="en-US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395536" y="3184683"/>
            <a:ext cx="3965215" cy="3556684"/>
            <a:chOff x="357158" y="3143248"/>
            <a:chExt cx="3965215" cy="3556684"/>
          </a:xfrm>
        </p:grpSpPr>
        <p:sp>
          <p:nvSpPr>
            <p:cNvPr id="14" name="正方形/長方形 13"/>
            <p:cNvSpPr/>
            <p:nvPr/>
          </p:nvSpPr>
          <p:spPr>
            <a:xfrm>
              <a:off x="357158" y="4143379"/>
              <a:ext cx="3960440" cy="255655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/>
                <a:t>AdS5 x S5</a:t>
              </a:r>
            </a:p>
            <a:p>
              <a:pPr algn="ctr"/>
              <a:r>
                <a:rPr lang="en-US" altLang="ja-JP" sz="3200" dirty="0" smtClean="0"/>
                <a:t>+</a:t>
              </a:r>
            </a:p>
            <a:p>
              <a:pPr algn="ctr"/>
              <a:r>
                <a:rPr lang="en-US" altLang="ja-JP" sz="3200" dirty="0" smtClean="0"/>
                <a:t>D5-brane probe</a:t>
              </a:r>
            </a:p>
            <a:p>
              <a:pPr algn="ctr"/>
              <a:r>
                <a:rPr kumimoji="1" lang="en-US" altLang="ja-JP" sz="3200" dirty="0" smtClean="0"/>
                <a:t>AdS4 x S2</a:t>
              </a:r>
            </a:p>
            <a:p>
              <a:pPr algn="ctr"/>
              <a:r>
                <a:rPr kumimoji="1" lang="en-US" altLang="ja-JP" sz="3200" dirty="0" smtClean="0"/>
                <a:t>(</a:t>
              </a:r>
              <a:r>
                <a:rPr lang="en-US" altLang="ja-JP" sz="3200" dirty="0" smtClean="0"/>
                <a:t>with magnetic flux</a:t>
              </a:r>
              <a:r>
                <a:rPr kumimoji="1" lang="en-US" altLang="ja-JP" sz="3200" dirty="0" smtClean="0"/>
                <a:t>)</a:t>
              </a:r>
            </a:p>
          </p:txBody>
        </p:sp>
        <p:sp>
          <p:nvSpPr>
            <p:cNvPr id="17" name="左矢印 16"/>
            <p:cNvSpPr/>
            <p:nvPr/>
          </p:nvSpPr>
          <p:spPr>
            <a:xfrm rot="18743878">
              <a:off x="928662" y="3429000"/>
              <a:ext cx="1071570" cy="500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14480" y="3429000"/>
              <a:ext cx="2607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Near horizon</a:t>
              </a:r>
              <a:endParaRPr kumimoji="1" lang="ja-JP" altLang="en-US" sz="3600" dirty="0" smtClean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5098611" y="3357562"/>
            <a:ext cx="3840797" cy="3383806"/>
            <a:chOff x="5098611" y="3357562"/>
            <a:chExt cx="3840797" cy="3383806"/>
          </a:xfrm>
        </p:grpSpPr>
        <p:sp>
          <p:nvSpPr>
            <p:cNvPr id="16" name="正方形/長方形 15"/>
            <p:cNvSpPr/>
            <p:nvPr/>
          </p:nvSpPr>
          <p:spPr>
            <a:xfrm>
              <a:off x="5796136" y="4149080"/>
              <a:ext cx="3143272" cy="25922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endParaRPr kumimoji="1"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r>
                <a:rPr lang="en-US" altLang="ja-JP" sz="3200" dirty="0" smtClean="0"/>
                <a:t> SU(N-k)    SU(N)</a:t>
              </a:r>
            </a:p>
            <a:p>
              <a:pPr algn="ctr"/>
              <a:r>
                <a:rPr lang="en-US" altLang="ja-JP" sz="3200" dirty="0" smtClean="0"/>
                <a:t>Interface</a:t>
              </a:r>
              <a:endParaRPr kumimoji="1" lang="ja-JP" altLang="en-US" sz="3200" dirty="0"/>
            </a:p>
          </p:txBody>
        </p:sp>
        <p:sp>
          <p:nvSpPr>
            <p:cNvPr id="19" name="左矢印 18"/>
            <p:cNvSpPr/>
            <p:nvPr/>
          </p:nvSpPr>
          <p:spPr>
            <a:xfrm rot="13380756">
              <a:off x="5098611" y="3370094"/>
              <a:ext cx="1071570" cy="500066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357950" y="3357562"/>
              <a:ext cx="2335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Low energy</a:t>
              </a:r>
              <a:endParaRPr kumimoji="1" lang="ja-JP" altLang="en-US" sz="3600" dirty="0" smtClean="0"/>
            </a:p>
          </p:txBody>
        </p:sp>
        <p:grpSp>
          <p:nvGrpSpPr>
            <p:cNvPr id="3" name="グループ化 27"/>
            <p:cNvGrpSpPr/>
            <p:nvPr/>
          </p:nvGrpSpPr>
          <p:grpSpPr>
            <a:xfrm>
              <a:off x="6000760" y="4357694"/>
              <a:ext cx="1500198" cy="857256"/>
              <a:chOff x="5786446" y="4500570"/>
              <a:chExt cx="1714511" cy="1000132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5786446" y="4500570"/>
                <a:ext cx="845992" cy="10001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ＭＳ Ｐゴシック" pitchFamily="2"/>
                  <a:cs typeface="Tahoma" pitchFamily="2"/>
                </a:endParaRPr>
              </a:p>
            </p:txBody>
          </p:sp>
          <p:grpSp>
            <p:nvGrpSpPr>
              <p:cNvPr id="8" name="グループ化 20"/>
              <p:cNvGrpSpPr/>
              <p:nvPr/>
            </p:nvGrpSpPr>
            <p:grpSpPr>
              <a:xfrm>
                <a:off x="6650505" y="4500570"/>
                <a:ext cx="850452" cy="1000132"/>
                <a:chOff x="5786446" y="1000108"/>
                <a:chExt cx="2143140" cy="2660066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5797686" y="1000108"/>
                  <a:ext cx="2131900" cy="2660066"/>
                </a:xfrm>
                <a:prstGeom prst="rect">
                  <a:avLst/>
                </a:prstGeom>
                <a:solidFill>
                  <a:srgbClr val="FFFFCC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ＭＳ Ｐゴシック" pitchFamily="2"/>
                    <a:cs typeface="Tahoma" pitchFamily="2"/>
                  </a:endParaRPr>
                </a:p>
              </p:txBody>
            </p:sp>
            <p:sp>
              <p:nvSpPr>
                <p:cNvPr id="24" name="直線コネクタ 23"/>
                <p:cNvSpPr/>
                <p:nvPr/>
              </p:nvSpPr>
              <p:spPr>
                <a:xfrm>
                  <a:off x="5786446" y="1000108"/>
                  <a:ext cx="11240" cy="2660066"/>
                </a:xfrm>
                <a:prstGeom prst="line">
                  <a:avLst/>
                </a:prstGeom>
                <a:noFill/>
                <a:ln w="72000">
                  <a:solidFill>
                    <a:srgbClr val="FF0000"/>
                  </a:solidFill>
                  <a:prstDash val="solid"/>
                </a:ln>
              </p:spPr>
              <p:txBody>
                <a:bodyPr vert="horz" lIns="126000" tIns="81000" rIns="126000" bIns="81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ＭＳ Ｐゴシック" pitchFamily="2"/>
                    <a:cs typeface="Tahoma" pitchFamily="2"/>
                  </a:endParaRPr>
                </a:p>
              </p:txBody>
            </p:sp>
          </p:grpSp>
        </p:grpSp>
      </p:grpSp>
      <p:sp>
        <p:nvSpPr>
          <p:cNvPr id="29" name="左右矢印 28"/>
          <p:cNvSpPr/>
          <p:nvPr/>
        </p:nvSpPr>
        <p:spPr>
          <a:xfrm>
            <a:off x="3975018" y="4797152"/>
            <a:ext cx="2016224" cy="1296144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187624" y="2564904"/>
            <a:ext cx="7501404" cy="2428892"/>
            <a:chOff x="1187624" y="857232"/>
            <a:chExt cx="7501404" cy="2428892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3428992" y="2285992"/>
              <a:ext cx="164307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3428992" y="2357430"/>
              <a:ext cx="164307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2143108" y="2428868"/>
              <a:ext cx="2928958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143108" y="2500306"/>
              <a:ext cx="2928958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2536017" y="2393149"/>
              <a:ext cx="178595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5786446" y="1785926"/>
              <a:ext cx="29025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N D3-brane</a:t>
              </a:r>
              <a:endParaRPr lang="en-US" altLang="ja-JP" sz="3600" dirty="0" smtClean="0"/>
            </a:p>
            <a:p>
              <a:r>
                <a:rPr kumimoji="1" lang="en-US" altLang="ja-JP" sz="3600" dirty="0" smtClean="0"/>
                <a:t>0123</a:t>
              </a:r>
              <a:r>
                <a:rPr lang="en-US" altLang="ja-JP" sz="3600" dirty="0"/>
                <a:t> </a:t>
              </a:r>
              <a:r>
                <a:rPr lang="en-US" altLang="ja-JP" sz="3600" dirty="0" smtClean="0"/>
                <a:t>direction</a:t>
              </a:r>
              <a:endParaRPr kumimoji="1" lang="ja-JP" altLang="en-US" sz="3600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00232" y="857232"/>
              <a:ext cx="5778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1 D5-brane </a:t>
              </a:r>
              <a:r>
                <a:rPr kumimoji="1" lang="ja-JP" altLang="en-US" sz="3600" dirty="0" smtClean="0"/>
                <a:t> </a:t>
              </a:r>
              <a:r>
                <a:rPr kumimoji="1" lang="en-US" altLang="ja-JP" sz="3600" dirty="0" smtClean="0"/>
                <a:t>012 456</a:t>
              </a:r>
              <a:r>
                <a:rPr lang="en-US" altLang="ja-JP" sz="3600" dirty="0"/>
                <a:t> </a:t>
              </a:r>
              <a:r>
                <a:rPr lang="en-US" altLang="ja-JP" sz="3600" dirty="0" smtClean="0"/>
                <a:t>direction</a:t>
              </a:r>
              <a:endParaRPr kumimoji="1" lang="ja-JP" altLang="en-US" sz="36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87624" y="2026334"/>
              <a:ext cx="1500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N-k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0052 -0.25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Description in the gravity side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ds^2_{AdS_5}&#10;=\frac{1}{y^2}(dy^2+\eta_{\mu\nu}dx^{\mu}dx^{\nu})&#10;\end{align*}&lt;/body&gt;&#10;  &lt;fcolor&gt;FF000000&lt;/fcolor&gt;&#10;  &lt;bcolor&gt;FFFFFFFF&lt;/bcolor&gt;&#10;  &lt;transparent&gt;True&lt;/transparent&gt;&#10;  &lt;resolution&gt;1800&lt;/resolution&gt;&#10;  &lt;imageh&gt;555&lt;/imageh&gt;&#10;  &lt;imagew&gt;3373&lt;/imagew&gt;&#10;  &lt;scale&gt;100&lt;/scale&gt;&#10;  &lt;cursor&gt;79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857232"/>
            <a:ext cx="5715040" cy="9403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14348" y="2000240"/>
            <a:ext cx="3429024" cy="1928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714348" y="3929066"/>
            <a:ext cx="34290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-214346" y="3357562"/>
            <a:ext cx="100013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y&#10;\end{align*}&lt;/body&gt;&#10;  &lt;fcolor&gt;FF000000&lt;/fcolor&gt;&#10;  &lt;bcolor&gt;FFFFFFFF&lt;/bcolor&gt;&#10;  &lt;transparent&gt;True&lt;/transparent&gt;&#10;  &lt;resolution&gt;1800&lt;/resolution&gt;&#10;  &lt;imageh&gt;160&lt;/imageh&gt;&#10;  &lt;imagew&gt;115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243416" cy="338666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500034" y="4214818"/>
            <a:ext cx="107157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x_3&#10;\end{align*}&lt;/body&gt;&#10;  &lt;fcolor&gt;FF000000&lt;/fcolor&gt;&#10;  &lt;bcolor&gt;FFFFFFFF&lt;/bcolor&gt;&#10;  &lt;transparent&gt;True&lt;/transparent&gt;&#10;  &lt;resolution&gt;1800&lt;/resolution&gt;&#10;  &lt;imageh&gt;151&lt;/imageh&gt;&#10;  &lt;imagew&gt;225&lt;/imagew&gt;&#10;  &lt;scale&gt;100&lt;/scale&gt;&#10;  &lt;cursor&gt;19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143380"/>
            <a:ext cx="476250" cy="319616"/>
          </a:xfrm>
          <a:prstGeom prst="rect">
            <a:avLst/>
          </a:prstGeom>
        </p:spPr>
      </p:pic>
      <p:cxnSp>
        <p:nvCxnSpPr>
          <p:cNvPr id="20" name="直線コネクタ 19"/>
          <p:cNvCxnSpPr>
            <a:endCxn id="4" idx="2"/>
          </p:cNvCxnSpPr>
          <p:nvPr/>
        </p:nvCxnSpPr>
        <p:spPr>
          <a:xfrm rot="5400000">
            <a:off x="2071670" y="2357430"/>
            <a:ext cx="1928826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42910" y="4714884"/>
            <a:ext cx="192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D5-brane</a:t>
            </a:r>
            <a:endParaRPr kumimoji="1" lang="ja-JP" alt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000240"/>
            <a:ext cx="2714643" cy="270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S^2 \subset S^5&#10;\end{align*}&lt;/body&gt;&#10;  &lt;fcolor&gt;FF000000&lt;/fcolor&gt;&#10;  &lt;bcolor&gt;FFFFFFFF&lt;/bcolor&gt;&#10;  &lt;transparent&gt;True&lt;/transparent&gt;&#10;  &lt;resolution&gt;1800&lt;/resolution&gt;&#10;  &lt;imageh&gt;229&lt;/imageh&gt;&#10;  &lt;imagew&gt;853&lt;/imagew&gt;&#10;  &lt;scale&gt;100&lt;/scale&gt;&#10;  &lt;cursor&gt;27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869160"/>
            <a:ext cx="1805516" cy="484716"/>
          </a:xfrm>
          <a:prstGeom prst="rect">
            <a:avLst/>
          </a:prstGeom>
        </p:spPr>
      </p:pic>
      <p:sp>
        <p:nvSpPr>
          <p:cNvPr id="30" name="フリーフォーム 29"/>
          <p:cNvSpPr/>
          <p:nvPr/>
        </p:nvSpPr>
        <p:spPr>
          <a:xfrm>
            <a:off x="5889171" y="3233058"/>
            <a:ext cx="2492829" cy="633642"/>
          </a:xfrm>
          <a:custGeom>
            <a:avLst/>
            <a:gdLst>
              <a:gd name="connsiteX0" fmla="*/ 0 w 2492829"/>
              <a:gd name="connsiteY0" fmla="*/ 0 h 542471"/>
              <a:gd name="connsiteX1" fmla="*/ 1382486 w 2492829"/>
              <a:gd name="connsiteY1" fmla="*/ 533400 h 542471"/>
              <a:gd name="connsiteX2" fmla="*/ 2492829 w 2492829"/>
              <a:gd name="connsiteY2" fmla="*/ 54429 h 542471"/>
              <a:gd name="connsiteX0" fmla="*/ 0 w 2492829"/>
              <a:gd name="connsiteY0" fmla="*/ 0 h 542471"/>
              <a:gd name="connsiteX1" fmla="*/ 1382486 w 2492829"/>
              <a:gd name="connsiteY1" fmla="*/ 533400 h 542471"/>
              <a:gd name="connsiteX2" fmla="*/ 2492829 w 2492829"/>
              <a:gd name="connsiteY2" fmla="*/ 54429 h 542471"/>
              <a:gd name="connsiteX0" fmla="*/ 0 w 2492829"/>
              <a:gd name="connsiteY0" fmla="*/ 0 h 542471"/>
              <a:gd name="connsiteX1" fmla="*/ 1382486 w 2492829"/>
              <a:gd name="connsiteY1" fmla="*/ 533400 h 542471"/>
              <a:gd name="connsiteX2" fmla="*/ 2492829 w 2492829"/>
              <a:gd name="connsiteY2" fmla="*/ 54429 h 542471"/>
              <a:gd name="connsiteX0" fmla="*/ 0 w 2492829"/>
              <a:gd name="connsiteY0" fmla="*/ 0 h 633642"/>
              <a:gd name="connsiteX1" fmla="*/ 1326035 w 2492829"/>
              <a:gd name="connsiteY1" fmla="*/ 624571 h 633642"/>
              <a:gd name="connsiteX2" fmla="*/ 2492829 w 2492829"/>
              <a:gd name="connsiteY2" fmla="*/ 54429 h 63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2829" h="633642">
                <a:moveTo>
                  <a:pt x="0" y="0"/>
                </a:moveTo>
                <a:cubicBezTo>
                  <a:pt x="145357" y="462869"/>
                  <a:pt x="910564" y="615500"/>
                  <a:pt x="1326035" y="624571"/>
                </a:cubicBezTo>
                <a:cubicBezTo>
                  <a:pt x="1741506" y="633642"/>
                  <a:pt x="2461055" y="351517"/>
                  <a:pt x="2492829" y="5442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S^5&#10;\end{align*}&lt;/body&gt;&#10;  &lt;fcolor&gt;FF000000&lt;/fcolor&gt;&#10;  &lt;bcolor&gt;FFFFFFFF&lt;/bcolor&gt;&#10;  &lt;transparent&gt;True&lt;/transparent&gt;&#10;  &lt;resolution&gt;1800&lt;/resolution&gt;&#10;  &lt;imageh&gt;224&lt;/imageh&gt;&#10;  &lt;imagew&gt;242&lt;/imagew&gt;&#10;  &lt;scale&gt;100&lt;/scale&gt;&#10;  &lt;cursor&gt;19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2428868"/>
            <a:ext cx="512233" cy="47413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AdS_5&#10;\end{align*}&lt;/body&gt;&#10;  &lt;fcolor&gt;FF000000&lt;/fcolor&gt;&#10;  &lt;bcolor&gt;FFFFFFFF&lt;/bcolor&gt;&#10;  &lt;transparent&gt;True&lt;/transparent&gt;&#10;  &lt;resolution&gt;1800&lt;/resolution&gt;&#10;  &lt;imageh&gt;219&lt;/imageh&gt;&#10;  &lt;imagew&gt;549&lt;/imagew&gt;&#10;  &lt;scale&gt;100&lt;/scale&gt;&#10;  &lt;cursor&gt;21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357562"/>
            <a:ext cx="1162050" cy="46355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(AdS_4)&#10;\end{align*}&lt;/body&gt;&#10;  &lt;fcolor&gt;FF000000&lt;/fcolor&gt;&#10;  &lt;bcolor&gt;FFFFFFFF&lt;/bcolor&gt;&#10;  &lt;transparent&gt;True&lt;/transparent&gt;&#10;  &lt;resolution&gt;1800&lt;/resolution&gt;&#10;  &lt;imageh&gt;249&lt;/imageh&gt;&#10;  &lt;imagew&gt;724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5929330"/>
            <a:ext cx="1532465" cy="52705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x_3=\kappa y&#10;\end{align*}&lt;/body&gt;&#10;  &lt;fcolor&gt;FF000000&lt;/fcolor&gt;&#10;  &lt;bcolor&gt;FFFFFFFF&lt;/bcolor&gt;&#10;  &lt;transparent&gt;True&lt;/transparent&gt;&#10;  &lt;resolution&gt;1800&lt;/resolution&gt;&#10;  &lt;imageh&gt;160&lt;/imageh&gt;&#10;  &lt;imagew&gt;845&lt;/imagew&gt;&#10;  &lt;scale&gt;100&lt;/scale&gt;&#10;  &lt;cursor&gt;28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5852" y="5357826"/>
            <a:ext cx="1788582" cy="33866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211960" y="5733256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magnetic flux</a:t>
            </a:r>
            <a:endParaRPr kumimoji="1" lang="ja-JP" altLang="en-US" sz="36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43636" y="21429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[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Karch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, Randall]</a:t>
            </a:r>
            <a:endParaRPr kumimoji="1" lang="ja-JP" altLang="en-US" sz="2800" dirty="0" smtClean="0">
              <a:solidFill>
                <a:srgbClr val="00B050"/>
              </a:solidFill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18034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293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One point function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2060848"/>
            <a:ext cx="23485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GKPW</a:t>
            </a:r>
            <a:endParaRPr kumimoji="1" lang="ja-JP" altLang="en-US" sz="66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4598876" y="2060848"/>
            <a:ext cx="3429024" cy="1928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4644008" y="3933056"/>
            <a:ext cx="34290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AdS_5&#10;\end{align*}&lt;/body&gt;&#10;  &lt;fcolor&gt;FF000000&lt;/fcolor&gt;&#10;  &lt;bcolor&gt;FFFFFFFF&lt;/bcolor&gt;&#10;  &lt;transparent&gt;True&lt;/transparent&gt;&#10;  &lt;resolution&gt;1800&lt;/resolution&gt;&#10;  &lt;imageh&gt;219&lt;/imageh&gt;&#10;  &lt;imagew&gt;549&lt;/imagew&gt;&#10;  &lt;scale&gt;100&lt;/scale&gt;&#10;  &lt;cursor&gt;21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276872"/>
            <a:ext cx="1162050" cy="463550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6876256" y="3861048"/>
            <a:ext cx="1158791" cy="649040"/>
            <a:chOff x="6876256" y="3861048"/>
            <a:chExt cx="1158791" cy="649040"/>
          </a:xfrm>
        </p:grpSpPr>
        <p:sp>
          <p:nvSpPr>
            <p:cNvPr id="25" name="円/楕円 24"/>
            <p:cNvSpPr/>
            <p:nvPr/>
          </p:nvSpPr>
          <p:spPr>
            <a:xfrm>
              <a:off x="7380312" y="3861048"/>
              <a:ext cx="144016" cy="14401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876256" y="3986868"/>
              <a:ext cx="1158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source</a:t>
              </a:r>
              <a:endParaRPr kumimoji="1" lang="ja-JP" altLang="en-US" sz="2800" dirty="0" smtClean="0"/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6516216" y="1124744"/>
            <a:ext cx="1774018" cy="3816995"/>
            <a:chOff x="7092280" y="-387995"/>
            <a:chExt cx="1774018" cy="3816995"/>
          </a:xfrm>
        </p:grpSpPr>
        <p:sp>
          <p:nvSpPr>
            <p:cNvPr id="28" name="二等辺三角形 27"/>
            <p:cNvSpPr/>
            <p:nvPr/>
          </p:nvSpPr>
          <p:spPr>
            <a:xfrm rot="10800000">
              <a:off x="7236296" y="116632"/>
              <a:ext cx="1584176" cy="3312368"/>
            </a:xfrm>
            <a:prstGeom prst="triangle">
              <a:avLst>
                <a:gd name="adj" fmla="val 50527"/>
              </a:avLst>
            </a:prstGeom>
            <a:solidFill>
              <a:srgbClr val="008000"/>
            </a:solidFill>
            <a:ln>
              <a:noFill/>
            </a:ln>
            <a:effectLst>
              <a:softEdge rad="254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092280" y="-387995"/>
              <a:ext cx="1774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Scalar field</a:t>
              </a:r>
              <a:endParaRPr kumimoji="1" lang="ja-JP" altLang="en-US" sz="2800" dirty="0" smtClean="0"/>
            </a:p>
          </p:txBody>
        </p:sp>
      </p:grpSp>
      <p:cxnSp>
        <p:nvCxnSpPr>
          <p:cNvPr id="23" name="直線コネクタ 22"/>
          <p:cNvCxnSpPr/>
          <p:nvPr/>
        </p:nvCxnSpPr>
        <p:spPr>
          <a:xfrm rot="5400000">
            <a:off x="5943002" y="2346030"/>
            <a:ext cx="1928826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図形グループ 5"/>
          <p:cNvGrpSpPr/>
          <p:nvPr/>
        </p:nvGrpSpPr>
        <p:grpSpPr>
          <a:xfrm>
            <a:off x="395536" y="4725144"/>
            <a:ext cx="8136904" cy="1689844"/>
            <a:chOff x="395536" y="4725144"/>
            <a:chExt cx="8136904" cy="1689844"/>
          </a:xfrm>
        </p:grpSpPr>
        <p:pic>
          <p:nvPicPr>
            <p:cNvPr id="30" name="図 2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25144"/>
              <a:ext cx="8136904" cy="943409"/>
            </a:xfrm>
            <a:prstGeom prst="rect">
              <a:avLst/>
            </a:prstGeom>
          </p:spPr>
        </p:pic>
        <p:pic>
          <p:nvPicPr>
            <p:cNvPr id="31" name="図 3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6021288"/>
              <a:ext cx="3251200" cy="39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404664"/>
            <a:ext cx="1090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R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esult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019300" cy="9652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220072" y="260648"/>
            <a:ext cx="3429024" cy="1928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5220072" y="2189474"/>
            <a:ext cx="34290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7956376" y="2132856"/>
            <a:ext cx="144016" cy="144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endCxn id="4" idx="2"/>
          </p:cNvCxnSpPr>
          <p:nvPr/>
        </p:nvCxnSpPr>
        <p:spPr>
          <a:xfrm rot="5400000">
            <a:off x="6577394" y="617838"/>
            <a:ext cx="1928826" cy="1214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020272" y="2348880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47" y="2540830"/>
            <a:ext cx="215900" cy="2159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8172400" cy="8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8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23528" y="1052736"/>
            <a:ext cx="8424936" cy="1728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39718"/>
          </a:xfrm>
        </p:spPr>
        <p:txBody>
          <a:bodyPr/>
          <a:lstStyle/>
          <a:p>
            <a:r>
              <a:rPr kumimoji="1" lang="en-US" altLang="ja-JP" dirty="0" smtClean="0"/>
              <a:t>Comparison to the gauge theory side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k&#10;\end{align*}&lt;/body&gt;&#10;  &lt;fcolor&gt;FF000000&lt;/fcolor&gt;&#10;  &lt;bcolor&gt;FFFFFFFF&lt;/bcolor&gt;&#10;  &lt;transparent&gt;True&lt;/transparent&gt;&#10;  &lt;resolution&gt;1800&lt;/resolution&gt;&#10;  &lt;imageh&gt;175&lt;/imageh&gt;&#10;  &lt;imagew&gt;112&lt;/imagew&gt;&#10;  &lt;scale&gt;100&lt;/scale&gt;&#10;  &lt;cursor&gt;1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237066" cy="3704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08104" y="1556792"/>
            <a:ext cx="220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（　：</a:t>
            </a:r>
            <a:r>
              <a:rPr kumimoji="1" lang="en-US" altLang="ja-JP" sz="3600" dirty="0" smtClean="0"/>
              <a:t>Large</a:t>
            </a:r>
            <a:r>
              <a:rPr kumimoji="1" lang="ja-JP" altLang="en-US" sz="3600" dirty="0" smtClean="0"/>
              <a:t>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39552" y="764704"/>
            <a:ext cx="2367880" cy="567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Gauge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323528" y="4365104"/>
            <a:ext cx="8424936" cy="1728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8104" y="4797152"/>
            <a:ext cx="220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（　：</a:t>
            </a:r>
            <a:r>
              <a:rPr kumimoji="1" lang="en-US" altLang="ja-JP" sz="3600" dirty="0" smtClean="0"/>
              <a:t>Large</a:t>
            </a:r>
            <a:r>
              <a:rPr kumimoji="1" lang="ja-JP" altLang="en-US" sz="3600" dirty="0" smtClean="0"/>
              <a:t>）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539552" y="4077072"/>
            <a:ext cx="2367880" cy="5676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Gravity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kappa&#10;\end{align*}&lt;/body&gt;&#10;  &lt;fcolor&gt;FF000000&lt;/fcolor&gt;&#10;  &lt;bcolor&gt;FFFFFFFF&lt;/bcolor&gt;&#10;  &lt;transparent&gt;True&lt;/transparent&gt;&#10;  &lt;resolution&gt;1800&lt;/resolution&gt;&#10;  &lt;imageh&gt;112&lt;/imageh&gt;&#10;  &lt;imagew&gt;122&lt;/imagew&gt;&#10;  &lt;scale&gt;100&lt;/scale&gt;&#10;  &lt;cursor&gt;22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013176"/>
            <a:ext cx="258232" cy="237066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 flipV="1">
            <a:off x="3851920" y="2564904"/>
            <a:ext cx="648072" cy="223224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499992" y="3140968"/>
            <a:ext cx="1841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</a:rPr>
              <a:t>Agree</a:t>
            </a:r>
            <a:endParaRPr kumimoji="1" lang="ja-JP" altLang="en-US" sz="5400" dirty="0" smtClean="0">
              <a:solidFill>
                <a:srgbClr val="FF0000"/>
              </a:solidFill>
            </a:endParaRP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427984" cy="736648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1168"/>
            <a:ext cx="4427984" cy="7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1920" y="3645024"/>
            <a:ext cx="414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/>
              <a:t>Summary</a:t>
            </a:r>
            <a:endParaRPr kumimoji="1" lang="ja-JP" altLang="en-US" sz="8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 rot="370558">
            <a:off x="4220630" y="1444647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（ゲージ理論）＝（重力理論）</a:t>
            </a:r>
            <a:r>
              <a:rPr kumimoji="1"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の証拠</a:t>
            </a:r>
            <a:endParaRPr kumimoji="1"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402618">
            <a:off x="391126" y="1682122"/>
            <a:ext cx="836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>
                <a:latin typeface="Helvetica"/>
                <a:cs typeface="Helvetica"/>
              </a:rPr>
              <a:t>(Gauge theory)=(Gravity)</a:t>
            </a:r>
            <a:endParaRPr kumimoji="1" lang="ja-JP" altLang="en-US" sz="5400" b="1" dirty="0" smtClean="0">
              <a:latin typeface="Helvetica"/>
              <a:cs typeface="Helvetic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348075">
            <a:off x="2048585" y="1008272"/>
            <a:ext cx="2167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elvetica"/>
                <a:cs typeface="Helvetica"/>
              </a:rPr>
              <a:t>Evidence</a:t>
            </a:r>
            <a:r>
              <a:rPr kumimoji="1" lang="en-US" altLang="ja-JP" sz="2800" dirty="0" smtClean="0"/>
              <a:t> for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560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644008" y="928670"/>
            <a:ext cx="4392488" cy="5668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39718"/>
          </a:xfrm>
        </p:spPr>
        <p:txBody>
          <a:bodyPr/>
          <a:lstStyle/>
          <a:p>
            <a:r>
              <a:rPr lang="en-US" altLang="ja-JP" dirty="0" smtClean="0"/>
              <a:t>One point function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60032" y="1916832"/>
            <a:ext cx="1276764" cy="18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136796" y="1916832"/>
            <a:ext cx="2755684" cy="1800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6136796" y="1916832"/>
            <a:ext cx="19380" cy="18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7308304" y="2852936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88224" y="1988840"/>
            <a:ext cx="254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One point function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980728"/>
            <a:ext cx="15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N=4 SYM</a:t>
            </a:r>
            <a:endParaRPr kumimoji="1" lang="ja-JP" altLang="en-US" sz="2800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357158" y="928670"/>
            <a:ext cx="3206730" cy="5668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980728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AdS5 x S5</a:t>
            </a:r>
          </a:p>
        </p:txBody>
      </p:sp>
      <p:sp>
        <p:nvSpPr>
          <p:cNvPr id="24" name="下矢印 23"/>
          <p:cNvSpPr/>
          <p:nvPr/>
        </p:nvSpPr>
        <p:spPr>
          <a:xfrm>
            <a:off x="1547664" y="4509120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68144" y="4149080"/>
            <a:ext cx="306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Classical calculation</a:t>
            </a:r>
            <a:endParaRPr kumimoji="1" lang="ja-JP" altLang="en-US" sz="2800" dirty="0" smtClean="0"/>
          </a:p>
        </p:txBody>
      </p:sp>
      <p:sp>
        <p:nvSpPr>
          <p:cNvPr id="27" name="下矢印 26"/>
          <p:cNvSpPr/>
          <p:nvPr/>
        </p:nvSpPr>
        <p:spPr>
          <a:xfrm>
            <a:off x="5364088" y="3933056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88024" y="321297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SU(N-k)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3568" y="1628800"/>
            <a:ext cx="249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probe D5-brane</a:t>
            </a:r>
            <a:endParaRPr kumimoji="1" lang="ja-JP" altLang="en-US" sz="28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40352" y="314096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SU(N)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36" name="左右矢印 35"/>
          <p:cNvSpPr/>
          <p:nvPr/>
        </p:nvSpPr>
        <p:spPr>
          <a:xfrm>
            <a:off x="3131840" y="5157192"/>
            <a:ext cx="1944216" cy="21602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63888" y="4581128"/>
            <a:ext cx="104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Agree</a:t>
            </a:r>
            <a:endParaRPr kumimoji="1" lang="ja-JP" altLang="en-US" sz="28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827584" y="2276872"/>
            <a:ext cx="2232248" cy="931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827584" y="3208029"/>
            <a:ext cx="2232248" cy="7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1382616" y="2428719"/>
            <a:ext cx="931157" cy="6274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AdS_5&#10;\end{align*}&lt;/body&gt;&#10;  &lt;fcolor&gt;FF000000&lt;/fcolor&gt;&#10;  &lt;bcolor&gt;FFFFFFFF&lt;/bcolor&gt;&#10;  &lt;transparent&gt;True&lt;/transparent&gt;&#10;  &lt;resolution&gt;1800&lt;/resolution&gt;&#10;  &lt;imageh&gt;219&lt;/imageh&gt;&#10;  &lt;imagew&gt;549&lt;/imagew&gt;&#10;  &lt;scale&gt;100&lt;/scale&gt;&#10;  &lt;cursor&gt;21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09" y="2346397"/>
            <a:ext cx="466326" cy="173812"/>
          </a:xfrm>
          <a:prstGeom prst="rect">
            <a:avLst/>
          </a:prstGeom>
        </p:spPr>
      </p:pic>
      <p:sp>
        <p:nvSpPr>
          <p:cNvPr id="40" name="円/楕円 39"/>
          <p:cNvSpPr/>
          <p:nvPr/>
        </p:nvSpPr>
        <p:spPr>
          <a:xfrm>
            <a:off x="2538974" y="3145934"/>
            <a:ext cx="111612" cy="1042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31640" y="3789040"/>
            <a:ext cx="110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GKPW</a:t>
            </a:r>
            <a:endParaRPr kumimoji="1" lang="ja-JP" altLang="en-US" sz="2800" dirty="0" smtClean="0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61248"/>
            <a:ext cx="3024336" cy="503134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3"/>
            <a:ext cx="3168352" cy="4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agree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lambda\ll 1&#10;\end{align*}&lt;/body&gt;&#10;  &lt;fcolor&gt;FF000000&lt;/fcolor&gt;&#10;  &lt;bcolor&gt;FFFFFFFF&lt;/bcolor&gt;&#10;  &lt;transparent&gt;True&lt;/transparent&gt;&#10;  &lt;resolution&gt;1800&lt;/resolution&gt;&#10;  &lt;imageh&gt;189&lt;/imageh&gt;&#10;  &lt;imagew&gt;624&lt;/imagew&gt;&#10;  &lt;scale&gt;100&lt;/scale&gt;&#10;  &lt;cursor&gt;28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196829"/>
            <a:ext cx="1008112" cy="30534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36791" y="119675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Calculation in gauge theory side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2087890"/>
            <a:ext cx="126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Valid in</a:t>
            </a:r>
            <a:endParaRPr kumimoji="1" lang="ja-JP" altLang="en-US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112474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Calculation in gravity side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2087890"/>
            <a:ext cx="126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Valid in</a:t>
            </a:r>
            <a:endParaRPr kumimoji="1" lang="ja-JP" altLang="en-US" sz="28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lambda\gg 1&#10;\end{align*}&lt;/body&gt;&#10;  &lt;fcolor&gt;FF000000&lt;/fcolor&gt;&#10;  &lt;bcolor&gt;FFFFFFFF&lt;/bcolor&gt;&#10;  &lt;transparent&gt;True&lt;/transparent&gt;&#10;  &lt;resolution&gt;1800&lt;/resolution&gt;&#10;  &lt;imageh&gt;189&lt;/imageh&gt;&#10;  &lt;imagew&gt;624&lt;/imagew&gt;&#10;  &lt;scale&gt;100&lt;/scale&gt;&#10;  &lt;cursor&gt;2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196829"/>
            <a:ext cx="1008112" cy="305341"/>
          </a:xfrm>
          <a:prstGeom prst="rect">
            <a:avLst/>
          </a:prstGeom>
        </p:spPr>
      </p:pic>
      <p:sp>
        <p:nvSpPr>
          <p:cNvPr id="10" name="左右矢印 9"/>
          <p:cNvSpPr/>
          <p:nvPr/>
        </p:nvSpPr>
        <p:spPr>
          <a:xfrm>
            <a:off x="4139952" y="1772816"/>
            <a:ext cx="864096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00130" y="11967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？</a:t>
            </a:r>
            <a:endParaRPr kumimoji="1" lang="ja-JP" altLang="en-US" sz="28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newcommand{\del}{\partial}&#10;\newcommand{\Zb}{\mathbb{Z}}&#10;\newcommand{\Rb}{\mathbb{R}}&#10;\newcommand{\Cb}{\mathbb{C}}&#10;\newcommand{\Ncal}{\mathcal{N}}&#10;\DeclareMathOperator*{\Tr}{{\rm Tr}}&#10;\DeclareMathOperator*{\tr}{{\rm tr}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100&lt;/scale&gt;&#10;  &lt;cursor&gt;2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301208"/>
            <a:ext cx="260350" cy="37041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3568" y="3356992"/>
            <a:ext cx="190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Gravity side</a:t>
            </a:r>
            <a:endParaRPr kumimoji="1" lang="ja-JP" altLang="en-US" sz="28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87624" y="5229200"/>
            <a:ext cx="3622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Positive power series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in </a:t>
            </a:r>
            <a:endParaRPr kumimoji="1" lang="ja-JP" altLang="en-US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7864" y="5805264"/>
            <a:ext cx="5415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B050"/>
                </a:solidFill>
              </a:rPr>
              <a:t>cf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 [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Berenstein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Maldacena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Nastase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]</a:t>
            </a:r>
            <a:endParaRPr kumimoji="1" lang="ja-JP" alt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5229200"/>
            <a:ext cx="2374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</a:t>
            </a:r>
            <a:r>
              <a:rPr kumimoji="1" lang="en-US" altLang="ja-JP" sz="2800" dirty="0" smtClean="0"/>
              <a:t>ince k is large.</a:t>
            </a:r>
            <a:endParaRPr kumimoji="1" lang="ja-JP" altLang="en-US" sz="2800" dirty="0" smtClean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164288" cy="773369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63247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problem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4427984" y="2636912"/>
            <a:ext cx="1584176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386104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Can reproduce from the </a:t>
            </a:r>
            <a:r>
              <a:rPr kumimoji="1" lang="en-US" altLang="ja-JP" sz="2800" dirty="0" err="1" smtClean="0"/>
              <a:t>perturbative</a:t>
            </a:r>
            <a:r>
              <a:rPr kumimoji="1" lang="en-US" altLang="ja-JP" sz="2800" dirty="0" smtClean="0"/>
              <a:t> calculation in the gauge theory side?</a:t>
            </a:r>
            <a:endParaRPr kumimoji="1" lang="ja-JP" altLang="en-US" sz="2800" dirty="0" smtClean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164288" cy="773369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068960"/>
            <a:ext cx="263247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1700808"/>
            <a:ext cx="37421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dirty="0" smtClean="0"/>
              <a:t>Thank you</a:t>
            </a:r>
            <a:endParaRPr kumimoji="1" lang="ja-JP" altLang="en-US" sz="6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8" y="3933056"/>
            <a:ext cx="6001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>
                <a:latin typeface="Helvetica"/>
                <a:cs typeface="Helvetica"/>
              </a:rPr>
              <a:t>Interface ?</a:t>
            </a:r>
            <a:endParaRPr kumimoji="1" lang="ja-JP" altLang="en-US" sz="9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73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051720" y="2132856"/>
            <a:ext cx="2428892" cy="3429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480612" y="2132856"/>
            <a:ext cx="2428892" cy="3429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2766100" y="3847368"/>
            <a:ext cx="3429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51720" y="4704624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+mn-ea"/>
              </a:rPr>
              <a:t>QFT</a:t>
            </a:r>
            <a:endParaRPr kumimoji="1" lang="ja-JP" altLang="en-US" sz="48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23620" y="4704624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latin typeface="+mn-ea"/>
              </a:rPr>
              <a:t>Q</a:t>
            </a:r>
            <a:r>
              <a:rPr kumimoji="1" lang="en-US" altLang="ja-JP" sz="4800" dirty="0" smtClean="0">
                <a:latin typeface="+mn-ea"/>
              </a:rPr>
              <a:t>FT</a:t>
            </a:r>
            <a:endParaRPr kumimoji="1" lang="ja-JP" altLang="en-US" sz="4800" dirty="0">
              <a:latin typeface="+mn-ea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499992" y="764704"/>
            <a:ext cx="4497526" cy="1296144"/>
            <a:chOff x="4499992" y="764704"/>
            <a:chExt cx="4497526" cy="1296144"/>
          </a:xfrm>
        </p:grpSpPr>
        <p:cxnSp>
          <p:nvCxnSpPr>
            <p:cNvPr id="20" name="直線矢印コネクタ 19"/>
            <p:cNvCxnSpPr>
              <a:stCxn id="21" idx="1"/>
            </p:cNvCxnSpPr>
            <p:nvPr/>
          </p:nvCxnSpPr>
          <p:spPr>
            <a:xfrm flipH="1">
              <a:off x="4499992" y="1364869"/>
              <a:ext cx="720080" cy="6959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220072" y="764704"/>
              <a:ext cx="37774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200" dirty="0" smtClean="0">
                  <a:latin typeface="Helvetica"/>
                  <a:cs typeface="Helvetica"/>
                </a:rPr>
                <a:t>Interface</a:t>
              </a:r>
              <a:endParaRPr kumimoji="1" lang="ja-JP" altLang="en-US" sz="7200" dirty="0">
                <a:latin typeface="Helvetica"/>
                <a:cs typeface="Helvetica"/>
              </a:endParaRPr>
            </a:p>
          </p:txBody>
        </p:sp>
      </p:grpSp>
      <p:sp>
        <p:nvSpPr>
          <p:cNvPr id="14" name="フリーフォーム 13"/>
          <p:cNvSpPr/>
          <p:nvPr/>
        </p:nvSpPr>
        <p:spPr>
          <a:xfrm>
            <a:off x="2551786" y="2204294"/>
            <a:ext cx="1928826" cy="1428760"/>
          </a:xfrm>
          <a:custGeom>
            <a:avLst/>
            <a:gdLst>
              <a:gd name="connsiteX0" fmla="*/ 0 w 2943497"/>
              <a:gd name="connsiteY0" fmla="*/ 4355 h 1981200"/>
              <a:gd name="connsiteX1" fmla="*/ 478971 w 2943497"/>
              <a:gd name="connsiteY1" fmla="*/ 108857 h 1981200"/>
              <a:gd name="connsiteX2" fmla="*/ 757646 w 2943497"/>
              <a:gd name="connsiteY2" fmla="*/ 657497 h 1981200"/>
              <a:gd name="connsiteX3" fmla="*/ 1541417 w 2943497"/>
              <a:gd name="connsiteY3" fmla="*/ 822960 h 1981200"/>
              <a:gd name="connsiteX4" fmla="*/ 1802674 w 2943497"/>
              <a:gd name="connsiteY4" fmla="*/ 1319349 h 1981200"/>
              <a:gd name="connsiteX5" fmla="*/ 2360023 w 2943497"/>
              <a:gd name="connsiteY5" fmla="*/ 1371600 h 1981200"/>
              <a:gd name="connsiteX6" fmla="*/ 2525486 w 2943497"/>
              <a:gd name="connsiteY6" fmla="*/ 1789612 h 1981200"/>
              <a:gd name="connsiteX7" fmla="*/ 2943497 w 2943497"/>
              <a:gd name="connsiteY7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497" h="1981200">
                <a:moveTo>
                  <a:pt x="0" y="4355"/>
                </a:moveTo>
                <a:cubicBezTo>
                  <a:pt x="176348" y="2177"/>
                  <a:pt x="352697" y="0"/>
                  <a:pt x="478971" y="108857"/>
                </a:cubicBezTo>
                <a:cubicBezTo>
                  <a:pt x="605245" y="217714"/>
                  <a:pt x="580572" y="538480"/>
                  <a:pt x="757646" y="657497"/>
                </a:cubicBezTo>
                <a:cubicBezTo>
                  <a:pt x="934720" y="776514"/>
                  <a:pt x="1367246" y="712651"/>
                  <a:pt x="1541417" y="822960"/>
                </a:cubicBezTo>
                <a:cubicBezTo>
                  <a:pt x="1715588" y="933269"/>
                  <a:pt x="1666240" y="1227909"/>
                  <a:pt x="1802674" y="1319349"/>
                </a:cubicBezTo>
                <a:cubicBezTo>
                  <a:pt x="1939108" y="1410789"/>
                  <a:pt x="2239554" y="1293223"/>
                  <a:pt x="2360023" y="1371600"/>
                </a:cubicBezTo>
                <a:cubicBezTo>
                  <a:pt x="2480492" y="1449977"/>
                  <a:pt x="2428240" y="1688012"/>
                  <a:pt x="2525486" y="1789612"/>
                </a:cubicBezTo>
                <a:cubicBezTo>
                  <a:pt x="2622732" y="1891212"/>
                  <a:pt x="2783114" y="1936206"/>
                  <a:pt x="2943497" y="1981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flipV="1">
            <a:off x="4552050" y="2561484"/>
            <a:ext cx="1714512" cy="928694"/>
          </a:xfrm>
          <a:custGeom>
            <a:avLst/>
            <a:gdLst>
              <a:gd name="connsiteX0" fmla="*/ 0 w 2943497"/>
              <a:gd name="connsiteY0" fmla="*/ 4355 h 1981200"/>
              <a:gd name="connsiteX1" fmla="*/ 478971 w 2943497"/>
              <a:gd name="connsiteY1" fmla="*/ 108857 h 1981200"/>
              <a:gd name="connsiteX2" fmla="*/ 757646 w 2943497"/>
              <a:gd name="connsiteY2" fmla="*/ 657497 h 1981200"/>
              <a:gd name="connsiteX3" fmla="*/ 1541417 w 2943497"/>
              <a:gd name="connsiteY3" fmla="*/ 822960 h 1981200"/>
              <a:gd name="connsiteX4" fmla="*/ 1802674 w 2943497"/>
              <a:gd name="connsiteY4" fmla="*/ 1319349 h 1981200"/>
              <a:gd name="connsiteX5" fmla="*/ 2360023 w 2943497"/>
              <a:gd name="connsiteY5" fmla="*/ 1371600 h 1981200"/>
              <a:gd name="connsiteX6" fmla="*/ 2525486 w 2943497"/>
              <a:gd name="connsiteY6" fmla="*/ 1789612 h 1981200"/>
              <a:gd name="connsiteX7" fmla="*/ 2943497 w 2943497"/>
              <a:gd name="connsiteY7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497" h="1981200">
                <a:moveTo>
                  <a:pt x="0" y="4355"/>
                </a:moveTo>
                <a:cubicBezTo>
                  <a:pt x="176348" y="2177"/>
                  <a:pt x="352697" y="0"/>
                  <a:pt x="478971" y="108857"/>
                </a:cubicBezTo>
                <a:cubicBezTo>
                  <a:pt x="605245" y="217714"/>
                  <a:pt x="580572" y="538480"/>
                  <a:pt x="757646" y="657497"/>
                </a:cubicBezTo>
                <a:cubicBezTo>
                  <a:pt x="934720" y="776514"/>
                  <a:pt x="1367246" y="712651"/>
                  <a:pt x="1541417" y="822960"/>
                </a:cubicBezTo>
                <a:cubicBezTo>
                  <a:pt x="1715588" y="933269"/>
                  <a:pt x="1666240" y="1227909"/>
                  <a:pt x="1802674" y="1319349"/>
                </a:cubicBezTo>
                <a:cubicBezTo>
                  <a:pt x="1939108" y="1410789"/>
                  <a:pt x="2239554" y="1293223"/>
                  <a:pt x="2360023" y="1371600"/>
                </a:cubicBezTo>
                <a:cubicBezTo>
                  <a:pt x="2480492" y="1449977"/>
                  <a:pt x="2428240" y="1688012"/>
                  <a:pt x="2525486" y="1789612"/>
                </a:cubicBezTo>
                <a:cubicBezTo>
                  <a:pt x="2622732" y="1891212"/>
                  <a:pt x="2783114" y="1936206"/>
                  <a:pt x="2943497" y="1981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480612" y="3633054"/>
            <a:ext cx="1571636" cy="1214446"/>
          </a:xfrm>
          <a:custGeom>
            <a:avLst/>
            <a:gdLst>
              <a:gd name="connsiteX0" fmla="*/ 0 w 2943497"/>
              <a:gd name="connsiteY0" fmla="*/ 4355 h 1981200"/>
              <a:gd name="connsiteX1" fmla="*/ 478971 w 2943497"/>
              <a:gd name="connsiteY1" fmla="*/ 108857 h 1981200"/>
              <a:gd name="connsiteX2" fmla="*/ 757646 w 2943497"/>
              <a:gd name="connsiteY2" fmla="*/ 657497 h 1981200"/>
              <a:gd name="connsiteX3" fmla="*/ 1541417 w 2943497"/>
              <a:gd name="connsiteY3" fmla="*/ 822960 h 1981200"/>
              <a:gd name="connsiteX4" fmla="*/ 1802674 w 2943497"/>
              <a:gd name="connsiteY4" fmla="*/ 1319349 h 1981200"/>
              <a:gd name="connsiteX5" fmla="*/ 2360023 w 2943497"/>
              <a:gd name="connsiteY5" fmla="*/ 1371600 h 1981200"/>
              <a:gd name="connsiteX6" fmla="*/ 2525486 w 2943497"/>
              <a:gd name="connsiteY6" fmla="*/ 1789612 h 1981200"/>
              <a:gd name="connsiteX7" fmla="*/ 2943497 w 2943497"/>
              <a:gd name="connsiteY7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497" h="1981200">
                <a:moveTo>
                  <a:pt x="0" y="4355"/>
                </a:moveTo>
                <a:cubicBezTo>
                  <a:pt x="176348" y="2177"/>
                  <a:pt x="352697" y="0"/>
                  <a:pt x="478971" y="108857"/>
                </a:cubicBezTo>
                <a:cubicBezTo>
                  <a:pt x="605245" y="217714"/>
                  <a:pt x="580572" y="538480"/>
                  <a:pt x="757646" y="657497"/>
                </a:cubicBezTo>
                <a:cubicBezTo>
                  <a:pt x="934720" y="776514"/>
                  <a:pt x="1367246" y="712651"/>
                  <a:pt x="1541417" y="822960"/>
                </a:cubicBezTo>
                <a:cubicBezTo>
                  <a:pt x="1715588" y="933269"/>
                  <a:pt x="1666240" y="1227909"/>
                  <a:pt x="1802674" y="1319349"/>
                </a:cubicBezTo>
                <a:cubicBezTo>
                  <a:pt x="1939108" y="1410789"/>
                  <a:pt x="2239554" y="1293223"/>
                  <a:pt x="2360023" y="1371600"/>
                </a:cubicBezTo>
                <a:cubicBezTo>
                  <a:pt x="2480492" y="1449977"/>
                  <a:pt x="2428240" y="1688012"/>
                  <a:pt x="2525486" y="1789612"/>
                </a:cubicBezTo>
                <a:cubicBezTo>
                  <a:pt x="2622732" y="1891212"/>
                  <a:pt x="2783114" y="1936206"/>
                  <a:pt x="2943497" y="1981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3924771" y="3393964"/>
            <a:ext cx="2087092" cy="2232248"/>
            <a:chOff x="4860032" y="1340768"/>
            <a:chExt cx="1655044" cy="1783100"/>
          </a:xfrm>
        </p:grpSpPr>
        <p:sp>
          <p:nvSpPr>
            <p:cNvPr id="13" name="正方形/長方形 12"/>
            <p:cNvSpPr/>
            <p:nvPr/>
          </p:nvSpPr>
          <p:spPr>
            <a:xfrm>
              <a:off x="4860032" y="1340768"/>
              <a:ext cx="1655044" cy="1783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47881" y="1915962"/>
              <a:ext cx="9252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latin typeface="+mn-ea"/>
                </a:rPr>
                <a:t>CFT</a:t>
              </a:r>
              <a:endParaRPr kumimoji="1" lang="ja-JP" altLang="en-US" sz="3200" dirty="0">
                <a:latin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364" y="980728"/>
            <a:ext cx="8363272" cy="439718"/>
          </a:xfrm>
        </p:spPr>
        <p:txBody>
          <a:bodyPr/>
          <a:lstStyle/>
          <a:p>
            <a:r>
              <a:rPr kumimoji="1" lang="en-US" altLang="ja-JP" dirty="0" smtClean="0"/>
              <a:t>Point of view</a:t>
            </a:r>
            <a:r>
              <a:rPr lang="en-US" altLang="ja-JP" dirty="0" smtClean="0"/>
              <a:t>―</a:t>
            </a:r>
            <a:r>
              <a:rPr kumimoji="1" lang="en-US" altLang="ja-JP" dirty="0" smtClean="0"/>
              <a:t>Extension of </a:t>
            </a:r>
            <a:r>
              <a:rPr lang="en-US" altLang="ja-JP" dirty="0"/>
              <a:t>b</a:t>
            </a:r>
            <a:r>
              <a:rPr kumimoji="1" lang="en-US" altLang="ja-JP" dirty="0" smtClean="0"/>
              <a:t>oundary CFT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011863" y="3411064"/>
            <a:ext cx="2017364" cy="22151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6011863" y="3411064"/>
            <a:ext cx="1140" cy="22151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445051" y="4114044"/>
            <a:ext cx="925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n-ea"/>
              </a:rPr>
              <a:t>CFT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9107" y="3831374"/>
            <a:ext cx="278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Boundary CFT</a:t>
            </a:r>
            <a:endParaRPr kumimoji="1" lang="ja-JP" altLang="en-US" sz="3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9107" y="3831374"/>
            <a:ext cx="2643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Interface CFT</a:t>
            </a:r>
            <a:endParaRPr kumimoji="1" lang="ja-JP" altLang="en-US" sz="3600" dirty="0" smtClean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3564731" y="2685564"/>
            <a:ext cx="2448272" cy="708400"/>
            <a:chOff x="4067944" y="632368"/>
            <a:chExt cx="2448272" cy="708400"/>
          </a:xfrm>
        </p:grpSpPr>
        <p:cxnSp>
          <p:nvCxnSpPr>
            <p:cNvPr id="21" name="直線矢印コネクタ 20"/>
            <p:cNvCxnSpPr>
              <a:stCxn id="22" idx="3"/>
            </p:cNvCxnSpPr>
            <p:nvPr/>
          </p:nvCxnSpPr>
          <p:spPr>
            <a:xfrm>
              <a:off x="5663253" y="893978"/>
              <a:ext cx="852963" cy="4467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067944" y="632368"/>
              <a:ext cx="1595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Boundary</a:t>
              </a:r>
              <a:endParaRPr kumimoji="1" lang="ja-JP" altLang="en-US" sz="2800" dirty="0" smtClean="0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3406235" y="2637483"/>
            <a:ext cx="2638592" cy="720080"/>
            <a:chOff x="3949632" y="3789040"/>
            <a:chExt cx="2638592" cy="720080"/>
          </a:xfrm>
        </p:grpSpPr>
        <p:cxnSp>
          <p:nvCxnSpPr>
            <p:cNvPr id="25" name="直線矢印コネクタ 24"/>
            <p:cNvCxnSpPr/>
            <p:nvPr/>
          </p:nvCxnSpPr>
          <p:spPr>
            <a:xfrm>
              <a:off x="5436096" y="4077072"/>
              <a:ext cx="115212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3949632" y="3789040"/>
              <a:ext cx="1695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Interface</a:t>
              </a:r>
              <a:endParaRPr kumimoji="1" lang="ja-JP" altLang="en-US" sz="2800" dirty="0" smtClean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995936" y="1484784"/>
            <a:ext cx="209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境界のある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CFT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の拡張</a:t>
            </a:r>
            <a:endParaRPr kumimoji="1"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5868144" y="3862016"/>
            <a:ext cx="504057" cy="1296144"/>
          </a:xfrm>
          <a:custGeom>
            <a:avLst/>
            <a:gdLst>
              <a:gd name="connsiteX0" fmla="*/ 0 w 776176"/>
              <a:gd name="connsiteY0" fmla="*/ 797442 h 2211572"/>
              <a:gd name="connsiteX1" fmla="*/ 776176 w 776176"/>
              <a:gd name="connsiteY1" fmla="*/ 0 h 2211572"/>
              <a:gd name="connsiteX2" fmla="*/ 776176 w 776176"/>
              <a:gd name="connsiteY2" fmla="*/ 1573619 h 2211572"/>
              <a:gd name="connsiteX3" fmla="*/ 106325 w 776176"/>
              <a:gd name="connsiteY3" fmla="*/ 2211572 h 2211572"/>
              <a:gd name="connsiteX0" fmla="*/ 0 w 3958095"/>
              <a:gd name="connsiteY0" fmla="*/ 564516 h 1978646"/>
              <a:gd name="connsiteX1" fmla="*/ 3958095 w 3958095"/>
              <a:gd name="connsiteY1" fmla="*/ 0 h 1978646"/>
              <a:gd name="connsiteX2" fmla="*/ 776176 w 3958095"/>
              <a:gd name="connsiteY2" fmla="*/ 1340693 h 1978646"/>
              <a:gd name="connsiteX3" fmla="*/ 106325 w 3958095"/>
              <a:gd name="connsiteY3" fmla="*/ 1978646 h 1978646"/>
              <a:gd name="connsiteX0" fmla="*/ 0 w 3958095"/>
              <a:gd name="connsiteY0" fmla="*/ 564516 h 1978646"/>
              <a:gd name="connsiteX1" fmla="*/ 3958095 w 3958095"/>
              <a:gd name="connsiteY1" fmla="*/ 0 h 1978646"/>
              <a:gd name="connsiteX2" fmla="*/ 3958095 w 3958095"/>
              <a:gd name="connsiteY2" fmla="*/ 1008112 h 1978646"/>
              <a:gd name="connsiteX3" fmla="*/ 106325 w 3958095"/>
              <a:gd name="connsiteY3" fmla="*/ 1978646 h 1978646"/>
              <a:gd name="connsiteX0" fmla="*/ 0 w 3958095"/>
              <a:gd name="connsiteY0" fmla="*/ 564516 h 1368152"/>
              <a:gd name="connsiteX1" fmla="*/ 3958095 w 3958095"/>
              <a:gd name="connsiteY1" fmla="*/ 0 h 1368152"/>
              <a:gd name="connsiteX2" fmla="*/ 3958095 w 3958095"/>
              <a:gd name="connsiteY2" fmla="*/ 1008112 h 1368152"/>
              <a:gd name="connsiteX3" fmla="*/ 3526047 w 3958095"/>
              <a:gd name="connsiteY3" fmla="*/ 1368152 h 1368152"/>
              <a:gd name="connsiteX0" fmla="*/ 0 w 504056"/>
              <a:gd name="connsiteY0" fmla="*/ 288032 h 1368152"/>
              <a:gd name="connsiteX1" fmla="*/ 504056 w 504056"/>
              <a:gd name="connsiteY1" fmla="*/ 0 h 1368152"/>
              <a:gd name="connsiteX2" fmla="*/ 504056 w 504056"/>
              <a:gd name="connsiteY2" fmla="*/ 1008112 h 1368152"/>
              <a:gd name="connsiteX3" fmla="*/ 72008 w 504056"/>
              <a:gd name="connsiteY3" fmla="*/ 1368152 h 1368152"/>
              <a:gd name="connsiteX0" fmla="*/ 1 w 504057"/>
              <a:gd name="connsiteY0" fmla="*/ 288032 h 1296144"/>
              <a:gd name="connsiteX1" fmla="*/ 504057 w 504057"/>
              <a:gd name="connsiteY1" fmla="*/ 0 h 1296144"/>
              <a:gd name="connsiteX2" fmla="*/ 504057 w 504057"/>
              <a:gd name="connsiteY2" fmla="*/ 1008112 h 1296144"/>
              <a:gd name="connsiteX3" fmla="*/ 0 w 504057"/>
              <a:gd name="connsiteY3" fmla="*/ 1296144 h 1296144"/>
              <a:gd name="connsiteX0" fmla="*/ 1 w 504057"/>
              <a:gd name="connsiteY0" fmla="*/ 360040 h 1296144"/>
              <a:gd name="connsiteX1" fmla="*/ 504057 w 504057"/>
              <a:gd name="connsiteY1" fmla="*/ 0 h 1296144"/>
              <a:gd name="connsiteX2" fmla="*/ 504057 w 504057"/>
              <a:gd name="connsiteY2" fmla="*/ 1008112 h 1296144"/>
              <a:gd name="connsiteX3" fmla="*/ 0 w 504057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57" h="1296144">
                <a:moveTo>
                  <a:pt x="1" y="360040"/>
                </a:moveTo>
                <a:lnTo>
                  <a:pt x="504057" y="0"/>
                </a:lnTo>
                <a:lnTo>
                  <a:pt x="504057" y="1008112"/>
                </a:lnTo>
                <a:lnTo>
                  <a:pt x="0" y="1296144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39718"/>
          </a:xfrm>
        </p:spPr>
        <p:txBody>
          <a:bodyPr/>
          <a:lstStyle/>
          <a:p>
            <a:r>
              <a:rPr lang="en-US" altLang="ja-JP" dirty="0" smtClean="0"/>
              <a:t>Point of view</a:t>
            </a:r>
            <a:r>
              <a:rPr lang="ja-JP" altLang="en-US" dirty="0" smtClean="0"/>
              <a:t>－</a:t>
            </a:r>
            <a:r>
              <a:rPr lang="en-US" altLang="ja-JP" dirty="0" smtClean="0"/>
              <a:t> test membrane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1569093"/>
            <a:ext cx="31726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Test particle</a:t>
            </a:r>
            <a:endParaRPr kumimoji="1" lang="en-US" altLang="ja-JP" sz="3600" dirty="0" smtClean="0"/>
          </a:p>
          <a:p>
            <a:r>
              <a:rPr lang="en-US" altLang="ja-JP" sz="3600" dirty="0" smtClean="0"/>
              <a:t>(Wilson loop, </a:t>
            </a:r>
          </a:p>
          <a:p>
            <a:r>
              <a:rPr lang="en-US" altLang="ja-JP" sz="3600" dirty="0" smtClean="0"/>
              <a:t>’t </a:t>
            </a:r>
            <a:r>
              <a:rPr lang="en-US" altLang="ja-JP" sz="3600" dirty="0" err="1" smtClean="0"/>
              <a:t>Hooft</a:t>
            </a:r>
            <a:r>
              <a:rPr lang="en-US" altLang="ja-JP" sz="3600" dirty="0" smtClean="0"/>
              <a:t> loop,...)</a:t>
            </a:r>
            <a:endParaRPr kumimoji="1" lang="ja-JP" altLang="en-US" sz="3600" dirty="0" smtClean="0"/>
          </a:p>
        </p:txBody>
      </p:sp>
      <p:cxnSp>
        <p:nvCxnSpPr>
          <p:cNvPr id="4" name="直線コネクタ 3"/>
          <p:cNvCxnSpPr/>
          <p:nvPr/>
        </p:nvCxnSpPr>
        <p:spPr>
          <a:xfrm rot="5400000" flipH="1" flipV="1">
            <a:off x="5476078" y="2271172"/>
            <a:ext cx="1000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5047450" y="1913982"/>
            <a:ext cx="1500198" cy="10001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>
            <a:off x="5047450" y="1556792"/>
            <a:ext cx="1928826" cy="357190"/>
          </a:xfrm>
          <a:prstGeom prst="parallelogram">
            <a:avLst>
              <a:gd name="adj" fmla="val 13227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10800000" flipV="1">
            <a:off x="6547648" y="2556924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6476210" y="2056858"/>
            <a:ext cx="10001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5368079" y="4722122"/>
            <a:ext cx="1000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5148065" y="4222056"/>
            <a:ext cx="1500198" cy="10001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/>
        </p:nvSpPr>
        <p:spPr>
          <a:xfrm>
            <a:off x="5148065" y="3864866"/>
            <a:ext cx="1928826" cy="357190"/>
          </a:xfrm>
          <a:prstGeom prst="parallelogram">
            <a:avLst>
              <a:gd name="adj" fmla="val 13227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rot="10800000" flipV="1">
            <a:off x="6648263" y="4864998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6576825" y="4364932"/>
            <a:ext cx="10001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1" idx="1"/>
          </p:cNvCxnSpPr>
          <p:nvPr/>
        </p:nvCxnSpPr>
        <p:spPr>
          <a:xfrm flipV="1">
            <a:off x="5868145" y="3864866"/>
            <a:ext cx="480571" cy="349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5872135" y="4362082"/>
            <a:ext cx="1000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5868145" y="4870128"/>
            <a:ext cx="480571" cy="349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115616" y="3909923"/>
            <a:ext cx="3143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Test membrane</a:t>
            </a:r>
          </a:p>
          <a:p>
            <a:r>
              <a:rPr kumimoji="1" lang="en-US" altLang="ja-JP" sz="3600" dirty="0" smtClean="0"/>
              <a:t>(Interface)</a:t>
            </a:r>
            <a:endParaRPr kumimoji="1" lang="ja-JP" altLang="en-US" sz="36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836712"/>
            <a:ext cx="100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 dim</a:t>
            </a:r>
            <a:endParaRPr kumimoji="1" lang="ja-JP" altLang="en-US" sz="2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07904" y="1772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試験粒子</a:t>
            </a:r>
            <a:endParaRPr kumimoji="1" lang="ja-JP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7904" y="4581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試験膜</a:t>
            </a:r>
            <a:endParaRPr kumimoji="1" lang="ja-JP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16216" y="3326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試験膜</a:t>
            </a:r>
            <a:endParaRPr kumimoji="1" lang="ja-JP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60206" y="1629371"/>
            <a:ext cx="4311793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Statistical mechanics</a:t>
            </a:r>
          </a:p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統計力学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0825" y="3357563"/>
            <a:ext cx="4311793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Extra dimensions</a:t>
            </a:r>
          </a:p>
          <a:p>
            <a:pPr algn="ctr"/>
            <a:r>
              <a:rPr lang="en-US" altLang="ja-JP" sz="3600" dirty="0" smtClean="0"/>
              <a:t>in particle physics</a:t>
            </a:r>
          </a:p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素粒子論で余剰次元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81382" y="1620788"/>
            <a:ext cx="4311793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String </a:t>
            </a:r>
            <a:r>
              <a:rPr lang="en-US" altLang="ja-JP" sz="3600" dirty="0" err="1" smtClean="0"/>
              <a:t>worldsheet</a:t>
            </a:r>
            <a:endParaRPr lang="en-US" altLang="ja-JP" sz="3600" dirty="0" smtClean="0"/>
          </a:p>
          <a:p>
            <a:pPr algn="ctr"/>
            <a:r>
              <a:rPr lang="ja-JP" altLang="en-US" dirty="0" smtClean="0">
                <a:solidFill>
                  <a:srgbClr val="7F7F7F"/>
                </a:solidFill>
              </a:rPr>
              <a:t>弦の世界面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0" y="3350300"/>
            <a:ext cx="4311793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 err="1" smtClean="0"/>
              <a:t>AdS</a:t>
            </a:r>
            <a:r>
              <a:rPr lang="en-US" altLang="ja-JP" sz="3600" dirty="0" smtClean="0"/>
              <a:t>/CFT correspondence</a:t>
            </a:r>
          </a:p>
          <a:p>
            <a:pPr algn="ctr"/>
            <a:r>
              <a:rPr kumimoji="1" lang="en-US" altLang="ja-JP" dirty="0" err="1" smtClean="0">
                <a:solidFill>
                  <a:srgbClr val="7F7F7F"/>
                </a:solidFill>
              </a:rPr>
              <a:t>AdS</a:t>
            </a:r>
            <a:r>
              <a:rPr kumimoji="1" lang="en-US" altLang="ja-JP" dirty="0" smtClean="0">
                <a:solidFill>
                  <a:srgbClr val="7F7F7F"/>
                </a:solidFill>
              </a:rPr>
              <a:t>/CFT</a:t>
            </a:r>
            <a:r>
              <a:rPr kumimoji="1" lang="ja-JP" altLang="en-US" dirty="0" smtClean="0">
                <a:solidFill>
                  <a:srgbClr val="7F7F7F"/>
                </a:solidFill>
              </a:rPr>
              <a:t>対応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476672"/>
            <a:ext cx="3183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Motivations</a:t>
            </a:r>
            <a:endParaRPr kumimoji="1" lang="ja-JP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37153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04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601E-6 -4.09586E-6 L -0.23568 -0.1247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62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 \ n e w c o m m a n d { \ d e l } { \ p a r t i a l }  
 \ n e w c o m m a n d { \ Z b } { \ m a t h b b { Z } }  
 \ n e w c o m m a n d { \ R b } { \ m a t h b b { R } }  
 \ n e w c o m m a n d { \ C b } { \ m a t h b b { C } }  
 \ n e w c o m m a n d { \ N c a l } { \ m a t h c a l { N } }  
 \ D e c l a r e M a t h O p e r a t o r * { \ T r } { { \ r m   T r } }  
 \ D e c l a r e M a t h O p e r a t o r * { \ t r } { { \ r m   t r } } 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 1 0 0 < / s c a l e >  
     < c u r s o r > 1 6 < / c u r s o r >  
 < / T e X T e X > 
</file>

<file path=customXml/itemProps1.xml><?xml version="1.0" encoding="utf-8"?>
<ds:datastoreItem xmlns:ds="http://schemas.openxmlformats.org/officeDocument/2006/customXml" ds:itemID="{56ED8E78-955A-4D86-8A7C-4EA4095898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700</Words>
  <Application>Microsoft Macintosh PowerPoint</Application>
  <PresentationFormat>画面に合わせる (4:3)</PresentationFormat>
  <Paragraphs>214</Paragraphs>
  <Slides>43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Point of view―Extension of boundary CFT</vt:lpstr>
      <vt:lpstr>Point of view－ test membrane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AdS/CFT Correspondence</vt:lpstr>
      <vt:lpstr>PowerPoint プレゼンテーション</vt:lpstr>
      <vt:lpstr>Strategy</vt:lpstr>
      <vt:lpstr>Result</vt:lpstr>
      <vt:lpstr>PowerPoint プレゼンテーション</vt:lpstr>
      <vt:lpstr>PowerPoint プレゼンテーション</vt:lpstr>
      <vt:lpstr>N=4 Super Yang-Mills</vt:lpstr>
      <vt:lpstr>Large N limit</vt:lpstr>
      <vt:lpstr>PowerPoint プレゼンテーション</vt:lpstr>
      <vt:lpstr>1/2 BPS Interface</vt:lpstr>
      <vt:lpstr>1/2BPS          Nahm 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AdS/CFT correspondence</vt:lpstr>
      <vt:lpstr>D3 system</vt:lpstr>
      <vt:lpstr>D3-D5 system</vt:lpstr>
      <vt:lpstr>Description in the gravity side</vt:lpstr>
      <vt:lpstr>PowerPoint プレゼンテーション</vt:lpstr>
      <vt:lpstr>PowerPoint プレゼンテーション</vt:lpstr>
      <vt:lpstr>Comparison to the gauge theory side</vt:lpstr>
      <vt:lpstr>PowerPoint プレゼンテーション</vt:lpstr>
      <vt:lpstr>One point function</vt:lpstr>
      <vt:lpstr>Why agree?</vt:lpstr>
      <vt:lpstr>Future problem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point functions in 1/2 BPS interface CFT </dc:title>
  <dc:creator>yamaguch</dc:creator>
  <cp:lastModifiedBy>Yamaguchi Satoshi</cp:lastModifiedBy>
  <cp:revision>280</cp:revision>
  <dcterms:created xsi:type="dcterms:W3CDTF">2010-02-13T07:25:36Z</dcterms:created>
  <dcterms:modified xsi:type="dcterms:W3CDTF">2012-06-05T08:22:33Z</dcterms:modified>
</cp:coreProperties>
</file>