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__6.bin" ContentType="application/vnd.openxmlformats-officedocument.oleObject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embeddings/Microsoft___2.bin" ContentType="application/vnd.openxmlformats-officedocument.oleObject"/>
  <Default Extension="jpeg" ContentType="image/jpeg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embeddings/Microsoft___7.bin" ContentType="application/vnd.openxmlformats-officedocument.oleObject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embeddings/Microsoft___3.bin" ContentType="application/vnd.openxmlformats-officedocument.oleObject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embeddings/Microsoft___8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__4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embeddings/Microsoft___9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__5.bin" ContentType="application/vnd.openxmlformats-officedocument.oleObject"/>
  <Override PartName="/ppt/theme/theme1.xml" ContentType="application/vnd.openxmlformats-officedocument.theme+xml"/>
  <Override PartName="/ppt/embeddings/Microsoft___10.bin" ContentType="application/vnd.openxmlformats-officedocument.oleObject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__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6" r:id="rId3"/>
    <p:sldId id="307" r:id="rId4"/>
    <p:sldId id="324" r:id="rId5"/>
    <p:sldId id="295" r:id="rId6"/>
    <p:sldId id="298" r:id="rId7"/>
    <p:sldId id="297" r:id="rId8"/>
    <p:sldId id="308" r:id="rId9"/>
    <p:sldId id="300" r:id="rId10"/>
    <p:sldId id="302" r:id="rId11"/>
    <p:sldId id="303" r:id="rId12"/>
    <p:sldId id="304" r:id="rId13"/>
    <p:sldId id="305" r:id="rId14"/>
    <p:sldId id="309" r:id="rId15"/>
    <p:sldId id="312" r:id="rId16"/>
    <p:sldId id="313" r:id="rId17"/>
    <p:sldId id="314" r:id="rId18"/>
    <p:sldId id="315" r:id="rId19"/>
    <p:sldId id="316" r:id="rId20"/>
    <p:sldId id="317" r:id="rId21"/>
    <p:sldId id="310" r:id="rId22"/>
    <p:sldId id="259" r:id="rId23"/>
    <p:sldId id="318" r:id="rId24"/>
    <p:sldId id="272" r:id="rId25"/>
    <p:sldId id="283" r:id="rId26"/>
    <p:sldId id="319" r:id="rId27"/>
    <p:sldId id="311" r:id="rId28"/>
    <p:sldId id="285" r:id="rId29"/>
    <p:sldId id="320" r:id="rId30"/>
    <p:sldId id="321" r:id="rId31"/>
    <p:sldId id="323" r:id="rId32"/>
    <p:sldId id="322" r:id="rId33"/>
    <p:sldId id="293" r:id="rId34"/>
    <p:sldId id="291" r:id="rId35"/>
    <p:sldId id="276" r:id="rId3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中間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テーマ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40" autoAdjust="0"/>
    <p:restoredTop sz="83553" autoAdjust="0"/>
  </p:normalViewPr>
  <p:slideViewPr>
    <p:cSldViewPr snapToGrid="0" snapToObjects="1">
      <p:cViewPr varScale="1">
        <p:scale>
          <a:sx n="120" d="100"/>
          <a:sy n="120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4" Type="http://schemas.openxmlformats.org/officeDocument/2006/relationships/image" Target="../media/image79.wmf"/><Relationship Id="rId5" Type="http://schemas.openxmlformats.org/officeDocument/2006/relationships/image" Target="../media/image74.wmf"/><Relationship Id="rId1" Type="http://schemas.openxmlformats.org/officeDocument/2006/relationships/image" Target="../media/image76.wmf"/><Relationship Id="rId2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Relationship Id="rId2" Type="http://schemas.openxmlformats.org/officeDocument/2006/relationships/image" Target="../media/image10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9A949-2EAF-AA4C-859B-9623FE95F58E}" type="datetimeFigureOut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C33D4-6BAB-A24E-B735-882043D4C29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650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03521-8F1E-9844-8270-509523B9CEF2}" type="datetimeFigureOut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FB855-ADEE-5B47-A8C9-76A865BC57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561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グラフェンのレビュー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炭素のハニカムシートであること。</a:t>
            </a:r>
            <a:endParaRPr lang="en-US" altLang="ja-JP" dirty="0" smtClean="0"/>
          </a:p>
          <a:p>
            <a:r>
              <a:rPr lang="ja-JP" altLang="en-US" dirty="0" smtClean="0"/>
              <a:t>単原子層で純粋な２次元系であること。</a:t>
            </a:r>
            <a:endParaRPr lang="en-US" altLang="ja-JP" dirty="0" smtClean="0"/>
          </a:p>
          <a:p>
            <a:r>
              <a:rPr lang="ja-JP" altLang="en-US" dirty="0" smtClean="0"/>
              <a:t>フラーレン等、炭素素材の基礎であること。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電気伝導を担うのは</a:t>
            </a:r>
            <a:r>
              <a:rPr lang="en-US" altLang="ja-JP" dirty="0" err="1" smtClean="0"/>
              <a:t>π</a:t>
            </a:r>
            <a:r>
              <a:rPr lang="ja-JP" altLang="en-US" dirty="0" smtClean="0"/>
              <a:t>バンド。</a:t>
            </a:r>
            <a:endParaRPr lang="en-US" altLang="ja-JP" dirty="0" smtClean="0"/>
          </a:p>
          <a:p>
            <a:r>
              <a:rPr lang="ja-JP" altLang="en-US" dirty="0" smtClean="0"/>
              <a:t>ハーフフィリング。</a:t>
            </a:r>
            <a:endParaRPr lang="en-US" altLang="ja-JP" dirty="0" smtClean="0"/>
          </a:p>
          <a:p>
            <a:endParaRPr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蜂の巣格子を反映して電子構造が特殊であること。</a:t>
            </a:r>
            <a:endParaRPr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具体的にはディラック電子とそれに基づく、高移動度、量子ホール効果。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B855-ADEE-5B47-A8C9-76A865BC5752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FB855-ADEE-5B47-A8C9-76A865BC5752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B3213-001C-4D71-939A-6426D13216D7}" type="datetime1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D130-F4F1-461E-A701-F173980DC18E}" type="datetime1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97A69-D89E-47AB-982B-038DA3227A3F}" type="datetime1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CBE3-84CC-46D1-A444-F747DE1B1955}" type="datetime1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CE-A8F4-4EE8-8698-0AD73626F76E}" type="datetime1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D49F-DCB9-41B4-AB09-B0584C1541A9}" type="datetime1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DACF-440C-4408-A35E-CA904B6F65A3}" type="datetime1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9AD3-D663-412A-A120-D9979DE25027}" type="datetime1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9F46-DE51-4348-97D2-5C6805112B1B}" type="datetime1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C74F-C351-4370-8392-1D1CD854A591}" type="datetime1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BEF0-04DE-4708-914C-1196BCE378C0}" type="datetime1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1009-B062-4689-972E-E7B5CD67648E}" type="datetime1">
              <a:rPr lang="ja-JP" altLang="en-US" smtClean="0"/>
              <a:pPr/>
              <a:t>14.1.21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459F-FB46-9244-BEA4-1F27E1500E1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5" Type="http://schemas.openxmlformats.org/officeDocument/2006/relationships/image" Target="../media/image13.pdf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5" Type="http://schemas.openxmlformats.org/officeDocument/2006/relationships/image" Target="../media/image19.pdf"/><Relationship Id="rId6" Type="http://schemas.openxmlformats.org/officeDocument/2006/relationships/image" Target="../media/image20.png"/><Relationship Id="rId7" Type="http://schemas.openxmlformats.org/officeDocument/2006/relationships/image" Target="../media/image21.pdf"/><Relationship Id="rId8" Type="http://schemas.openxmlformats.org/officeDocument/2006/relationships/image" Target="../media/image22.png"/><Relationship Id="rId9" Type="http://schemas.openxmlformats.org/officeDocument/2006/relationships/image" Target="../media/image23.pdf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df"/><Relationship Id="rId5" Type="http://schemas.openxmlformats.org/officeDocument/2006/relationships/image" Target="../media/image28.png"/><Relationship Id="rId6" Type="http://schemas.openxmlformats.org/officeDocument/2006/relationships/image" Target="../media/image29.pdf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6" Type="http://schemas.openxmlformats.org/officeDocument/2006/relationships/image" Target="../media/image35.pdf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6" Type="http://schemas.openxmlformats.org/officeDocument/2006/relationships/image" Target="../media/image41.pdf"/><Relationship Id="rId7" Type="http://schemas.openxmlformats.org/officeDocument/2006/relationships/image" Target="../media/image42.png"/><Relationship Id="rId8" Type="http://schemas.openxmlformats.org/officeDocument/2006/relationships/image" Target="../media/image43.pdf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df"/><Relationship Id="rId5" Type="http://schemas.openxmlformats.org/officeDocument/2006/relationships/image" Target="../media/image48.png"/><Relationship Id="rId6" Type="http://schemas.openxmlformats.org/officeDocument/2006/relationships/image" Target="../media/image49.pdf"/><Relationship Id="rId7" Type="http://schemas.openxmlformats.org/officeDocument/2006/relationships/image" Target="../media/image50.png"/><Relationship Id="rId8" Type="http://schemas.openxmlformats.org/officeDocument/2006/relationships/image" Target="../media/image51.pdf"/><Relationship Id="rId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62.pdf"/><Relationship Id="rId13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3.emf"/><Relationship Id="rId4" Type="http://schemas.openxmlformats.org/officeDocument/2006/relationships/image" Target="../media/image54.pdf"/><Relationship Id="rId5" Type="http://schemas.openxmlformats.org/officeDocument/2006/relationships/image" Target="../media/image55.png"/><Relationship Id="rId6" Type="http://schemas.openxmlformats.org/officeDocument/2006/relationships/image" Target="../media/image56.pdf"/><Relationship Id="rId7" Type="http://schemas.openxmlformats.org/officeDocument/2006/relationships/image" Target="../media/image57.png"/><Relationship Id="rId8" Type="http://schemas.openxmlformats.org/officeDocument/2006/relationships/image" Target="../media/image58.pdf"/><Relationship Id="rId9" Type="http://schemas.openxmlformats.org/officeDocument/2006/relationships/image" Target="../media/image59.png"/><Relationship Id="rId10" Type="http://schemas.openxmlformats.org/officeDocument/2006/relationships/image" Target="../media/image60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df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df"/><Relationship Id="rId5" Type="http://schemas.openxmlformats.org/officeDocument/2006/relationships/image" Target="../media/image71.png"/><Relationship Id="rId6" Type="http://schemas.openxmlformats.org/officeDocument/2006/relationships/image" Target="../media/image72.pdf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1.bin"/><Relationship Id="rId4" Type="http://schemas.openxmlformats.org/officeDocument/2006/relationships/oleObject" Target="../embeddings/Microsoft___2.bin"/><Relationship Id="rId5" Type="http://schemas.openxmlformats.org/officeDocument/2006/relationships/image" Target="../media/image6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3.pdf"/><Relationship Id="rId12" Type="http://schemas.openxmlformats.org/officeDocument/2006/relationships/image" Target="../media/image8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3.bin"/><Relationship Id="rId4" Type="http://schemas.openxmlformats.org/officeDocument/2006/relationships/oleObject" Target="../embeddings/Microsoft___4.bin"/><Relationship Id="rId5" Type="http://schemas.openxmlformats.org/officeDocument/2006/relationships/oleObject" Target="../embeddings/Microsoft___5.bin"/><Relationship Id="rId6" Type="http://schemas.openxmlformats.org/officeDocument/2006/relationships/oleObject" Target="../embeddings/Microsoft___6.bin"/><Relationship Id="rId7" Type="http://schemas.openxmlformats.org/officeDocument/2006/relationships/image" Target="../media/image80.png"/><Relationship Id="rId8" Type="http://schemas.openxmlformats.org/officeDocument/2006/relationships/oleObject" Target="../embeddings/Microsoft___7.bin"/><Relationship Id="rId9" Type="http://schemas.openxmlformats.org/officeDocument/2006/relationships/image" Target="../media/image81.pdf"/><Relationship Id="rId10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png"/><Relationship Id="rId12" Type="http://schemas.openxmlformats.org/officeDocument/2006/relationships/image" Target="../media/image95.pdf"/><Relationship Id="rId13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df"/><Relationship Id="rId3" Type="http://schemas.openxmlformats.org/officeDocument/2006/relationships/image" Target="../media/image86.png"/><Relationship Id="rId4" Type="http://schemas.openxmlformats.org/officeDocument/2006/relationships/image" Target="../media/image87.pdf"/><Relationship Id="rId5" Type="http://schemas.openxmlformats.org/officeDocument/2006/relationships/image" Target="../media/image88.png"/><Relationship Id="rId6" Type="http://schemas.openxmlformats.org/officeDocument/2006/relationships/image" Target="../media/image89.pdf"/><Relationship Id="rId7" Type="http://schemas.openxmlformats.org/officeDocument/2006/relationships/image" Target="../media/image90.png"/><Relationship Id="rId8" Type="http://schemas.openxmlformats.org/officeDocument/2006/relationships/image" Target="../media/image91.pdf"/><Relationship Id="rId9" Type="http://schemas.openxmlformats.org/officeDocument/2006/relationships/image" Target="../media/image92.png"/><Relationship Id="rId10" Type="http://schemas.openxmlformats.org/officeDocument/2006/relationships/image" Target="../media/image93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df"/><Relationship Id="rId4" Type="http://schemas.openxmlformats.org/officeDocument/2006/relationships/image" Target="../media/image99.png"/><Relationship Id="rId5" Type="http://schemas.openxmlformats.org/officeDocument/2006/relationships/image" Target="../media/image100.pdf"/><Relationship Id="rId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8.bin"/><Relationship Id="rId4" Type="http://schemas.openxmlformats.org/officeDocument/2006/relationships/oleObject" Target="../embeddings/Microsoft___9.bin"/><Relationship Id="rId5" Type="http://schemas.openxmlformats.org/officeDocument/2006/relationships/image" Target="../media/image10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df"/><Relationship Id="rId5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d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0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df"/><Relationship Id="rId5" Type="http://schemas.openxmlformats.org/officeDocument/2006/relationships/image" Target="../media/image3.png"/><Relationship Id="rId6" Type="http://schemas.openxmlformats.org/officeDocument/2006/relationships/image" Target="../media/image4.pdf"/><Relationship Id="rId7" Type="http://schemas.openxmlformats.org/officeDocument/2006/relationships/image" Target="../media/image5.png"/><Relationship Id="rId8" Type="http://schemas.openxmlformats.org/officeDocument/2006/relationships/image" Target="../media/image6.pdf"/><Relationship Id="rId9" Type="http://schemas.openxmlformats.org/officeDocument/2006/relationships/image" Target="../media/image7.png"/><Relationship Id="rId10" Type="http://schemas.openxmlformats.org/officeDocument/2006/relationships/image" Target="../media/image8.pdf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15517" y="973667"/>
            <a:ext cx="5509184" cy="1740698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altLang="ja-JP" sz="3600" dirty="0" smtClean="0"/>
              <a:t>Position space formulation of the Dirac </a:t>
            </a:r>
            <a:r>
              <a:rPr lang="en-US" altLang="ja-JP" sz="3600" dirty="0" err="1" smtClean="0"/>
              <a:t>fermion</a:t>
            </a:r>
            <a:r>
              <a:rPr lang="en-US" altLang="ja-JP" sz="3600" dirty="0" smtClean="0"/>
              <a:t> on honeycomb lattice</a:t>
            </a:r>
            <a:endParaRPr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4016" y="3593190"/>
            <a:ext cx="7310582" cy="113756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Tetsuya </a:t>
            </a:r>
            <a:r>
              <a:rPr lang="en-US" altLang="ja-JP" sz="2800" dirty="0" err="1" smtClean="0"/>
              <a:t>Onogi</a:t>
            </a:r>
            <a:r>
              <a:rPr lang="en-US" altLang="ja-JP" sz="2800" dirty="0" smtClean="0"/>
              <a:t> with M. </a:t>
            </a:r>
            <a:r>
              <a:rPr lang="en-US" altLang="ja-JP" sz="2800" dirty="0" err="1" smtClean="0"/>
              <a:t>Hirotsu</a:t>
            </a:r>
            <a:r>
              <a:rPr lang="en-US" altLang="ja-JP" sz="2800" dirty="0" smtClean="0"/>
              <a:t>, E. </a:t>
            </a:r>
            <a:r>
              <a:rPr lang="en-US" altLang="ja-JP" sz="2800" dirty="0" err="1" smtClean="0"/>
              <a:t>Shintani</a:t>
            </a:r>
            <a:endParaRPr lang="en-US" altLang="ja-JP" sz="2800" dirty="0" smtClean="0"/>
          </a:p>
          <a:p>
            <a:r>
              <a:rPr lang="en-US" altLang="ja-JP" sz="2800" dirty="0" smtClean="0"/>
              <a:t>January 21, 2014 @Osaka</a:t>
            </a:r>
            <a:endParaRPr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4015" y="5040990"/>
            <a:ext cx="77485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Based on </a:t>
            </a:r>
          </a:p>
          <a:p>
            <a:r>
              <a:rPr lang="en-US" altLang="ja-JP" sz="2400" dirty="0" smtClean="0"/>
              <a:t>arXiv:1303.2886(hep-lat), M. </a:t>
            </a:r>
            <a:r>
              <a:rPr lang="en-US" altLang="ja-JP" sz="2400" dirty="0" err="1" smtClean="0"/>
              <a:t>Hirotsu</a:t>
            </a:r>
            <a:r>
              <a:rPr lang="en-US" altLang="ja-JP" sz="2400" dirty="0" smtClean="0"/>
              <a:t>, T. O., E. </a:t>
            </a:r>
            <a:r>
              <a:rPr lang="en-US" altLang="ja-JP" sz="2400" dirty="0" err="1" smtClean="0"/>
              <a:t>Shintani</a:t>
            </a:r>
            <a:endParaRPr lang="ja-JP" altLang="en-US" sz="2400" dirty="0" smtClean="0"/>
          </a:p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7430" y="508000"/>
            <a:ext cx="7659370" cy="518583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Tight-binding model on honeycomb lattice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12333" y="1727751"/>
            <a:ext cx="6818567" cy="1399357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50973" y="5027083"/>
            <a:ext cx="2002227" cy="1008264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725583" y="3416004"/>
            <a:ext cx="2700338" cy="26858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205300" y="3895758"/>
            <a:ext cx="1234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・</a:t>
            </a:r>
            <a:r>
              <a:rPr lang="en-US" altLang="en-US" sz="2400" dirty="0" smtClean="0">
                <a:solidFill>
                  <a:srgbClr val="FF0000"/>
                </a:solidFill>
              </a:rPr>
              <a:t>　</a:t>
            </a:r>
            <a:r>
              <a:rPr lang="en-US" altLang="en-US" sz="2400" dirty="0" smtClean="0"/>
              <a:t>A site</a:t>
            </a:r>
          </a:p>
          <a:p>
            <a:r>
              <a:rPr lang="ja-JP" altLang="en-US" sz="2400" dirty="0" smtClean="0">
                <a:solidFill>
                  <a:srgbClr val="3366FF"/>
                </a:solidFill>
              </a:rPr>
              <a:t>・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B site</a:t>
            </a:r>
            <a:endParaRPr lang="en-US" altLang="en-US" sz="2400" dirty="0" smtClean="0"/>
          </a:p>
        </p:txBody>
      </p:sp>
      <p:pic>
        <p:nvPicPr>
          <p:cNvPr id="12" name="図 11" descr="honeycomb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918" y="3796337"/>
            <a:ext cx="3227576" cy="268721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13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96333"/>
            <a:ext cx="8229600" cy="4021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Momentum space formulation, </a:t>
            </a:r>
            <a:r>
              <a:rPr kumimoji="1" lang="en-US" altLang="ja-JP" sz="2400" dirty="0" err="1" smtClean="0"/>
              <a:t>Semenoff</a:t>
            </a:r>
            <a:r>
              <a:rPr lang="en-US" altLang="ja-JP" sz="2400" dirty="0" smtClean="0"/>
              <a:t>, Phys.Rev.Lett.53,2449(1984)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3" y="4053417"/>
            <a:ext cx="3049491" cy="2028363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42973" y="825500"/>
            <a:ext cx="675217" cy="237861"/>
          </a:xfrm>
          <a:prstGeom prst="rect">
            <a:avLst/>
          </a:prstGeom>
        </p:spPr>
      </p:pic>
      <p:pic>
        <p:nvPicPr>
          <p:cNvPr id="13" name="図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70040" y="1335087"/>
            <a:ext cx="6488113" cy="165582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2469" y="3168418"/>
            <a:ext cx="801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Hamiltonian </a:t>
            </a:r>
            <a:r>
              <a:rPr lang="en-US" altLang="ja-JP" sz="2400" dirty="0" smtClean="0"/>
              <a:t>has two zero points in momentum space:  </a:t>
            </a:r>
            <a:r>
              <a:rPr kumimoji="1" lang="en-US" altLang="ja-JP" sz="2400" dirty="0" smtClean="0"/>
              <a:t>D(K)=0</a:t>
            </a:r>
            <a:endParaRPr kumimoji="1" lang="ja-JP" altLang="en-US" sz="2400" dirty="0"/>
          </a:p>
        </p:txBody>
      </p:sp>
      <p:pic>
        <p:nvPicPr>
          <p:cNvPr id="15" name="図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471963" y="4934601"/>
            <a:ext cx="4162474" cy="68259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852195" y="4053417"/>
            <a:ext cx="3302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Low energy effective theory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i</a:t>
            </a:r>
            <a:r>
              <a:rPr lang="en-US" altLang="ja-JP" sz="2000" dirty="0" smtClean="0"/>
              <a:t>s </a:t>
            </a:r>
            <a:r>
              <a:rPr lang="en-US" altLang="ja-JP" sz="2000" dirty="0" smtClean="0"/>
              <a:t>described by Dirac </a:t>
            </a:r>
            <a:r>
              <a:rPr lang="en-US" altLang="ja-JP" sz="2000" dirty="0" err="1" smtClean="0"/>
              <a:t>fermion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471963" y="5955650"/>
            <a:ext cx="4080667" cy="25225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13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3826" y="1312333"/>
            <a:ext cx="8061739" cy="41762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ja-JP" dirty="0" smtClean="0"/>
              <a:t>The </a:t>
            </a:r>
            <a:r>
              <a:rPr lang="en-US" altLang="ja-JP" dirty="0" smtClean="0"/>
              <a:t>reasoning</a:t>
            </a:r>
            <a:r>
              <a:rPr lang="en-US" altLang="ja-JP" dirty="0" smtClean="0"/>
              <a:t> by </a:t>
            </a:r>
            <a:r>
              <a:rPr lang="en-US" altLang="ja-JP" dirty="0" err="1" smtClean="0"/>
              <a:t>Semenoff</a:t>
            </a:r>
            <a:r>
              <a:rPr lang="en-US" altLang="ja-JP" dirty="0" smtClean="0"/>
              <a:t> is </a:t>
            </a:r>
            <a:r>
              <a:rPr lang="en-US" altLang="ja-JP" dirty="0" smtClean="0"/>
              <a:t>fine.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However, we do not know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origin of spin-flavor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why zero point is stable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whether the low energy theory is local or not when we introduce local interactions in position space.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2957" y="592667"/>
            <a:ext cx="8443843" cy="493268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ja-JP" sz="2800" dirty="0" err="1" smtClean="0"/>
              <a:t>Graphene</a:t>
            </a:r>
            <a:r>
              <a:rPr lang="en-US" altLang="ja-JP" sz="2800" dirty="0" smtClean="0"/>
              <a:t> system looks similar to staggered </a:t>
            </a:r>
            <a:r>
              <a:rPr lang="en-US" altLang="ja-JP" sz="2800" dirty="0" err="1" smtClean="0"/>
              <a:t>fermion</a:t>
            </a:r>
            <a:r>
              <a:rPr lang="en-US" altLang="ja-JP" sz="2800" dirty="0" smtClean="0"/>
              <a:t>.</a:t>
            </a:r>
          </a:p>
          <a:p>
            <a:pPr>
              <a:buNone/>
            </a:pPr>
            <a:r>
              <a:rPr lang="en-US" altLang="ja-JP" sz="2800" dirty="0" smtClean="0"/>
              <a:t>  </a:t>
            </a:r>
            <a:r>
              <a:rPr lang="en-US" altLang="ja-JP" sz="2400" dirty="0" smtClean="0"/>
              <a:t>single </a:t>
            </a:r>
            <a:r>
              <a:rPr lang="en-US" altLang="ja-JP" sz="2400" dirty="0" err="1" smtClean="0"/>
              <a:t>fermion</a:t>
            </a:r>
            <a:r>
              <a:rPr lang="en-US" altLang="ja-JP" sz="2400" dirty="0" smtClean="0"/>
              <a:t> hopping on </a:t>
            </a:r>
            <a:r>
              <a:rPr lang="en-US" altLang="ja-JP" sz="2400" dirty="0" err="1" smtClean="0"/>
              <a:t>hypercubic</a:t>
            </a:r>
            <a:r>
              <a:rPr lang="en-US" altLang="ja-JP" sz="2400" dirty="0" smtClean="0"/>
              <a:t> lattice generates </a:t>
            </a:r>
          </a:p>
          <a:p>
            <a:pPr>
              <a:buNone/>
            </a:pPr>
            <a:r>
              <a:rPr lang="en-US" altLang="ja-JP" sz="2400" dirty="0" smtClean="0"/>
              <a:t>  </a:t>
            </a:r>
            <a:r>
              <a:rPr lang="en-US" altLang="ja-JP" sz="2400" dirty="0" err="1" smtClean="0"/>
              <a:t>massless</a:t>
            </a:r>
            <a:r>
              <a:rPr lang="en-US" altLang="ja-JP" sz="2400" dirty="0" smtClean="0"/>
              <a:t> Dirac </a:t>
            </a:r>
            <a:r>
              <a:rPr lang="en-US" altLang="ja-JP" sz="2400" dirty="0" err="1" smtClean="0"/>
              <a:t>fermion</a:t>
            </a:r>
            <a:r>
              <a:rPr lang="en-US" altLang="ja-JP" sz="2400" dirty="0" smtClean="0"/>
              <a:t> with flavors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Two approach in staggered </a:t>
            </a:r>
            <a:r>
              <a:rPr lang="en-US" altLang="ja-JP" sz="2400" dirty="0" err="1" smtClean="0"/>
              <a:t>fermion</a:t>
            </a:r>
            <a:endParaRPr lang="en-US" altLang="ja-JP" sz="2400" dirty="0" smtClean="0"/>
          </a:p>
          <a:p>
            <a:pPr marL="457200" indent="-457200">
              <a:buAutoNum type="arabicPeriod"/>
            </a:pPr>
            <a:r>
              <a:rPr lang="en-US" altLang="ja-JP" sz="2400" dirty="0" smtClean="0"/>
              <a:t>Momentum space approach</a:t>
            </a:r>
          </a:p>
          <a:p>
            <a:pPr marL="457200" indent="-457200">
              <a:buNone/>
            </a:pPr>
            <a:r>
              <a:rPr lang="en-US" altLang="ja-JP" sz="2400" dirty="0" smtClean="0"/>
              <a:t>        </a:t>
            </a:r>
            <a:r>
              <a:rPr lang="en-US" altLang="ja-JP" sz="2000" dirty="0" smtClean="0"/>
              <a:t>Susskind ‘77, </a:t>
            </a:r>
            <a:r>
              <a:rPr lang="en-US" altLang="ja-JP" sz="2000" dirty="0" err="1" smtClean="0"/>
              <a:t>Sharatchandra</a:t>
            </a:r>
            <a:r>
              <a:rPr lang="en-US" altLang="ja-JP" sz="2000" dirty="0" smtClean="0"/>
              <a:t> et al.81, </a:t>
            </a:r>
            <a:r>
              <a:rPr lang="en-US" altLang="ja-JP" sz="2000" dirty="0" err="1" smtClean="0"/>
              <a:t>C.v.d</a:t>
            </a:r>
            <a:r>
              <a:rPr lang="en-US" altLang="ja-JP" sz="2000" dirty="0" smtClean="0"/>
              <a:t>. </a:t>
            </a:r>
            <a:r>
              <a:rPr lang="en-US" altLang="ja-JP" sz="2000" dirty="0" err="1" smtClean="0"/>
              <a:t>Doel</a:t>
            </a:r>
            <a:r>
              <a:rPr lang="en-US" altLang="ja-JP" sz="2000" dirty="0" smtClean="0"/>
              <a:t> et al.’83, Golterman-Smit’84</a:t>
            </a:r>
          </a:p>
          <a:p>
            <a:pPr marL="457200" indent="-457200">
              <a:buNone/>
            </a:pPr>
            <a:r>
              <a:rPr lang="en-US" altLang="ja-JP" sz="2400" dirty="0" smtClean="0"/>
              <a:t>        </a:t>
            </a:r>
            <a:r>
              <a:rPr lang="en-US" altLang="ja-JP" sz="2000" dirty="0" smtClean="0"/>
              <a:t>Almost the same logic as </a:t>
            </a:r>
            <a:r>
              <a:rPr lang="en-US" altLang="ja-JP" sz="2000" dirty="0" err="1" smtClean="0"/>
              <a:t>Semenoff</a:t>
            </a:r>
            <a:endParaRPr lang="en-US" altLang="ja-JP" sz="2000" dirty="0" smtClean="0"/>
          </a:p>
          <a:p>
            <a:pPr marL="457200" indent="-457200">
              <a:buNone/>
            </a:pPr>
            <a:endParaRPr lang="en-US" altLang="ja-JP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altLang="ja-JP" sz="2400" dirty="0" smtClean="0">
                <a:solidFill>
                  <a:srgbClr val="FF0000"/>
                </a:solidFill>
              </a:rPr>
              <a:t>Position space formulation </a:t>
            </a:r>
            <a:r>
              <a:rPr lang="en-US" altLang="ja-JP" sz="2000" dirty="0" smtClean="0"/>
              <a:t>… </a:t>
            </a:r>
            <a:r>
              <a:rPr lang="en-US" altLang="ja-JP" sz="2000" dirty="0" err="1" smtClean="0"/>
              <a:t>Kluberg</a:t>
            </a:r>
            <a:r>
              <a:rPr lang="en-US" altLang="ja-JP" sz="2000" dirty="0" smtClean="0"/>
              <a:t>-Stern et al. ’83</a:t>
            </a:r>
          </a:p>
          <a:p>
            <a:pPr marL="457200" indent="-457200">
              <a:buNone/>
            </a:pPr>
            <a:r>
              <a:rPr lang="en-US" altLang="ja-JP" sz="2000" dirty="0" smtClean="0"/>
              <a:t>         Split the lattice sites into “space” and “internal” degrees  of freedom. </a:t>
            </a:r>
          </a:p>
          <a:p>
            <a:pPr marL="457200" indent="-457200">
              <a:buNone/>
            </a:pPr>
            <a:r>
              <a:rPr lang="en-US" altLang="ja-JP" sz="2000" dirty="0" smtClean="0"/>
              <a:t>         Exact </a:t>
            </a:r>
            <a:r>
              <a:rPr lang="en-US" altLang="ja-JP" sz="2000" dirty="0" err="1" smtClean="0"/>
              <a:t>chiral</a:t>
            </a:r>
            <a:r>
              <a:rPr lang="en-US" altLang="ja-JP" sz="2000" dirty="0" smtClean="0"/>
              <a:t> symmetry is manifest.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13</a:t>
            </a:fld>
            <a:endParaRPr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rot="16200000" flipV="1">
            <a:off x="176296" y="5057517"/>
            <a:ext cx="993914" cy="332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84687" y="5720525"/>
            <a:ext cx="7392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This approach is absent in </a:t>
            </a:r>
            <a:r>
              <a:rPr kumimoji="1" lang="en-US" altLang="ja-JP" sz="2400" dirty="0" err="1" smtClean="0"/>
              <a:t>graphene</a:t>
            </a:r>
            <a:r>
              <a:rPr kumimoji="1" lang="en-US" altLang="ja-JP" sz="2400" dirty="0" smtClean="0"/>
              <a:t> system.</a:t>
            </a:r>
          </a:p>
          <a:p>
            <a:r>
              <a:rPr lang="en-US" altLang="ja-JP" sz="2400" dirty="0" smtClean="0"/>
              <a:t>We try to construct similar formalism in </a:t>
            </a:r>
            <a:r>
              <a:rPr lang="en-US" altLang="ja-JP" sz="2400" dirty="0" err="1" smtClean="0"/>
              <a:t>graphene</a:t>
            </a:r>
            <a:r>
              <a:rPr lang="en-US" altLang="ja-JP" sz="2400" dirty="0" smtClean="0"/>
              <a:t> system.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242958" y="4328584"/>
            <a:ext cx="441730" cy="39802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867" y="2423583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2. Staggered </a:t>
            </a:r>
            <a:r>
              <a:rPr lang="en-US" altLang="ja-JP" dirty="0" err="1" smtClean="0"/>
              <a:t>fermion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7867" y="465667"/>
            <a:ext cx="8229600" cy="4221163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Comment: </a:t>
            </a:r>
          </a:p>
          <a:p>
            <a:r>
              <a:rPr lang="en-US" altLang="ja-JP" sz="2400" dirty="0" smtClean="0"/>
              <a:t>Hamiltonian of </a:t>
            </a:r>
            <a:r>
              <a:rPr lang="en-US" altLang="ja-JP" sz="2400" dirty="0" err="1" smtClean="0"/>
              <a:t>Graphene</a:t>
            </a:r>
            <a:r>
              <a:rPr lang="en-US" altLang="ja-JP" sz="2400" dirty="0" smtClean="0"/>
              <a:t> model</a:t>
            </a:r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>
                <a:sym typeface="Wingdings"/>
              </a:rPr>
              <a:t></a:t>
            </a:r>
            <a:r>
              <a:rPr lang="en-US" altLang="ja-JP" sz="2400" dirty="0" smtClean="0">
                <a:sym typeface="Wingdings"/>
              </a:rPr>
              <a:t> </a:t>
            </a:r>
            <a:r>
              <a:rPr lang="en-US" altLang="ja-JP" sz="2400" dirty="0" smtClean="0"/>
              <a:t>spatial lattice and </a:t>
            </a:r>
            <a:r>
              <a:rPr lang="en-US" altLang="ja-JP" sz="2400" dirty="0" err="1" smtClean="0"/>
              <a:t>continuus</a:t>
            </a:r>
            <a:r>
              <a:rPr lang="en-US" altLang="ja-JP" sz="2400" dirty="0" smtClean="0"/>
              <a:t> time</a:t>
            </a:r>
          </a:p>
          <a:p>
            <a:pPr>
              <a:buNone/>
            </a:pPr>
            <a:endParaRPr lang="en-US" altLang="ja-JP" sz="2400" dirty="0" smtClean="0"/>
          </a:p>
          <a:p>
            <a:r>
              <a:rPr lang="en-US" altLang="ja-JP" sz="2400" dirty="0" smtClean="0"/>
              <a:t>Hamiltonian for staggered </a:t>
            </a:r>
            <a:r>
              <a:rPr lang="en-US" altLang="ja-JP" sz="2400" dirty="0" err="1" smtClean="0"/>
              <a:t>fermion</a:t>
            </a:r>
            <a:r>
              <a:rPr lang="en-US" altLang="ja-JP" sz="2400" dirty="0" smtClean="0"/>
              <a:t> </a:t>
            </a:r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>
                <a:sym typeface="Wingdings"/>
              </a:rPr>
              <a:t></a:t>
            </a:r>
            <a:r>
              <a:rPr lang="en-US" altLang="ja-JP" sz="2400" dirty="0" smtClean="0">
                <a:sym typeface="Wingdings"/>
              </a:rPr>
              <a:t> </a:t>
            </a:r>
            <a:r>
              <a:rPr lang="en-US" altLang="ja-JP" sz="2400" dirty="0" smtClean="0"/>
              <a:t>spatial lattice and </a:t>
            </a:r>
            <a:r>
              <a:rPr lang="en-US" altLang="ja-JP" sz="2400" dirty="0" err="1" smtClean="0"/>
              <a:t>continuus</a:t>
            </a:r>
            <a:r>
              <a:rPr lang="en-US" altLang="ja-JP" sz="2400" dirty="0" smtClean="0"/>
              <a:t> time</a:t>
            </a:r>
          </a:p>
          <a:p>
            <a:pPr>
              <a:buNone/>
            </a:pPr>
            <a:endParaRPr lang="en-US" altLang="ja-JP" sz="2400" dirty="0" smtClean="0"/>
          </a:p>
          <a:p>
            <a:r>
              <a:rPr lang="en-US" altLang="ja-JP" sz="2400" dirty="0" smtClean="0"/>
              <a:t>Path-integral action for staggered </a:t>
            </a:r>
            <a:r>
              <a:rPr lang="en-US" altLang="ja-JP" sz="2400" dirty="0" err="1" smtClean="0"/>
              <a:t>fermion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>
                <a:sym typeface="Wingdings"/>
              </a:rPr>
              <a:t></a:t>
            </a:r>
            <a:r>
              <a:rPr lang="en-US" altLang="ja-JP" sz="2400" dirty="0" smtClean="0">
                <a:sym typeface="Wingdings"/>
              </a:rPr>
              <a:t> </a:t>
            </a:r>
            <a:r>
              <a:rPr lang="en-US" altLang="ja-JP" sz="2400" dirty="0" smtClean="0"/>
              <a:t>space-time lattice</a:t>
            </a:r>
            <a:endParaRPr lang="en-US" altLang="ja-JP" sz="20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5" name="二方向矢印 4"/>
          <p:cNvSpPr/>
          <p:nvPr/>
        </p:nvSpPr>
        <p:spPr>
          <a:xfrm rot="18969660">
            <a:off x="5039628" y="1906529"/>
            <a:ext cx="1004957" cy="995691"/>
          </a:xfrm>
          <a:prstGeom prst="leftUpArrow">
            <a:avLst>
              <a:gd name="adj1" fmla="val 17334"/>
              <a:gd name="adj2" fmla="val 22236"/>
              <a:gd name="adj3" fmla="val 25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01198" y="220133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Good analogy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287867" y="3587750"/>
            <a:ext cx="5813331" cy="1099080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77853" y="5145535"/>
            <a:ext cx="683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We take this example to explain the idea for simplicity. </a:t>
            </a:r>
          </a:p>
          <a:p>
            <a:r>
              <a:rPr lang="en-US" altLang="ja-JP" sz="2000" dirty="0" smtClean="0"/>
              <a:t>Please do not get confused.</a:t>
            </a:r>
            <a:endParaRPr kumimoji="1" lang="ja-JP" altLang="en-US" sz="2000" dirty="0"/>
          </a:p>
        </p:txBody>
      </p:sp>
      <p:cxnSp>
        <p:nvCxnSpPr>
          <p:cNvPr id="12" name="直線矢印コネクタ 11"/>
          <p:cNvCxnSpPr/>
          <p:nvPr/>
        </p:nvCxnSpPr>
        <p:spPr>
          <a:xfrm rot="5400000" flipH="1" flipV="1">
            <a:off x="1312061" y="4916183"/>
            <a:ext cx="4587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65667"/>
            <a:ext cx="8229600" cy="772584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Staggered </a:t>
            </a:r>
            <a:r>
              <a:rPr lang="en-US" altLang="ja-JP" dirty="0" err="1" smtClean="0"/>
              <a:t>fermion</a:t>
            </a:r>
            <a:r>
              <a:rPr lang="en-US" altLang="ja-JP" dirty="0" smtClean="0"/>
              <a:t> action in </a:t>
            </a:r>
            <a:r>
              <a:rPr lang="en-US" altLang="ja-JP" dirty="0" err="1" smtClean="0"/>
              <a:t>d</a:t>
            </a:r>
            <a:r>
              <a:rPr lang="en-US" altLang="ja-JP" dirty="0" smtClean="0"/>
              <a:t>-dimension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43666" y="1347768"/>
            <a:ext cx="5317065" cy="11706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38142" y="2757312"/>
            <a:ext cx="76962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Position space formulation:</a:t>
            </a:r>
          </a:p>
          <a:p>
            <a:r>
              <a:rPr lang="en-US" altLang="ja-JP" sz="2400" dirty="0" smtClean="0"/>
              <a:t>Re-labeling of the staggered </a:t>
            </a:r>
            <a:r>
              <a:rPr lang="en-US" altLang="ja-JP" sz="2400" dirty="0" err="1" smtClean="0"/>
              <a:t>fermion</a:t>
            </a:r>
            <a:r>
              <a:rPr lang="en-US" altLang="ja-JP" sz="2400" dirty="0" smtClean="0"/>
              <a:t> by splitting lattice sites into “space” and “internal” degrees of freedom</a:t>
            </a:r>
            <a:endParaRPr kumimoji="1" lang="ja-JP" altLang="en-US" sz="2400" dirty="0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65916" y="4196053"/>
            <a:ext cx="4666721" cy="354780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465916" y="4680973"/>
            <a:ext cx="2787650" cy="3223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037168" y="5402243"/>
            <a:ext cx="7017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We can re-express the kinetic term using tensor product of  (2x2 matrices) 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17</a:t>
            </a:fld>
            <a:endParaRPr lang="ja-JP" altLang="en-US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1429749" y="3283896"/>
            <a:ext cx="6005057" cy="2526149"/>
            <a:chOff x="1411152" y="625009"/>
            <a:chExt cx="7144321" cy="3238172"/>
          </a:xfrm>
        </p:grpSpPr>
        <p:pic>
          <p:nvPicPr>
            <p:cNvPr id="7" name="図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411152" y="2455794"/>
              <a:ext cx="7024740" cy="1407387"/>
            </a:xfrm>
            <a:prstGeom prst="rect">
              <a:avLst/>
            </a:prstGeom>
          </p:spPr>
        </p:pic>
        <p:pic>
          <p:nvPicPr>
            <p:cNvPr id="8" name="図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411152" y="625009"/>
              <a:ext cx="7144321" cy="1431345"/>
            </a:xfrm>
            <a:prstGeom prst="rect">
              <a:avLst/>
            </a:prstGeom>
          </p:spPr>
        </p:pic>
      </p:grpSp>
      <p:pic>
        <p:nvPicPr>
          <p:cNvPr id="11" name="図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873249" y="1351713"/>
            <a:ext cx="5159231" cy="62229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35999" y="508000"/>
            <a:ext cx="5138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Matrix representation of the pre-factor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5999" y="2369377"/>
            <a:ext cx="7408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Matrix representation of forward- and backward- hopping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38667"/>
            <a:ext cx="8229600" cy="73871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ja-JP" dirty="0" smtClean="0"/>
              <a:t>Substituting </a:t>
            </a:r>
            <a:r>
              <a:rPr lang="en-US" altLang="ja-JP" dirty="0" smtClean="0"/>
              <a:t>the matrix representation, we obtain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18</a:t>
            </a:fld>
            <a:endParaRPr lang="ja-JP" altLang="en-US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887097" y="1077384"/>
            <a:ext cx="6926917" cy="2996676"/>
            <a:chOff x="1508848" y="2338917"/>
            <a:chExt cx="6926917" cy="2996676"/>
          </a:xfrm>
        </p:grpSpPr>
        <p:pic>
          <p:nvPicPr>
            <p:cNvPr id="6" name="図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729925" y="3346381"/>
              <a:ext cx="2719610" cy="1107559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264696" y="3346381"/>
              <a:ext cx="84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where</a:t>
              </a:r>
              <a:endParaRPr kumimoji="1" lang="ja-JP" altLang="en-US" sz="2000" dirty="0"/>
            </a:p>
          </p:txBody>
        </p:sp>
        <p:pic>
          <p:nvPicPr>
            <p:cNvPr id="9" name="図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730207" y="4641809"/>
              <a:ext cx="3705558" cy="693784"/>
            </a:xfrm>
            <a:prstGeom prst="rect">
              <a:avLst/>
            </a:prstGeom>
          </p:spPr>
        </p:pic>
        <p:pic>
          <p:nvPicPr>
            <p:cNvPr id="10" name="図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508848" y="2338917"/>
              <a:ext cx="6926917" cy="822571"/>
            </a:xfrm>
            <a:prstGeom prst="rect">
              <a:avLst/>
            </a:prstGeom>
          </p:spPr>
        </p:pic>
      </p:grpSp>
      <p:pic>
        <p:nvPicPr>
          <p:cNvPr id="12" name="図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87097" y="4759739"/>
            <a:ext cx="7087344" cy="41342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665967" y="5576957"/>
            <a:ext cx="56698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The theory is local. </a:t>
            </a:r>
          </a:p>
          <a:p>
            <a:r>
              <a:rPr lang="en-US" altLang="ja-JP" sz="2800" dirty="0" err="1" smtClean="0"/>
              <a:t>Massless</a:t>
            </a:r>
            <a:r>
              <a:rPr lang="en-US" altLang="ja-JP" sz="2800" dirty="0" smtClean="0"/>
              <a:t> Dirac </a:t>
            </a:r>
            <a:r>
              <a:rPr lang="en-US" altLang="ja-JP" sz="2800" dirty="0" err="1" smtClean="0"/>
              <a:t>fermion</a:t>
            </a:r>
            <a:r>
              <a:rPr lang="en-US" altLang="ja-JP" sz="2800" dirty="0" smtClean="0"/>
              <a:t> at low energy.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39750"/>
            <a:ext cx="8229600" cy="611716"/>
          </a:xfrm>
        </p:spPr>
        <p:txBody>
          <a:bodyPr/>
          <a:lstStyle/>
          <a:p>
            <a:pPr>
              <a:buNone/>
            </a:pPr>
            <a:r>
              <a:rPr lang="en-US" altLang="ja-JP" dirty="0" err="1" smtClean="0"/>
              <a:t>d</a:t>
            </a:r>
            <a:r>
              <a:rPr lang="en-US" altLang="ja-JP" dirty="0" smtClean="0"/>
              <a:t>=2 case: 2-flavor Dirac </a:t>
            </a:r>
            <a:r>
              <a:rPr lang="en-US" altLang="ja-JP" dirty="0" err="1" smtClean="0"/>
              <a:t>fermion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74585" y="1682750"/>
            <a:ext cx="4006549" cy="87554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57200" y="2963235"/>
            <a:ext cx="5368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Exact </a:t>
            </a:r>
            <a:r>
              <a:rPr kumimoji="1" lang="en-US" altLang="ja-JP" sz="2800" dirty="0" err="1" smtClean="0"/>
              <a:t>chiral</a:t>
            </a:r>
            <a:r>
              <a:rPr kumimoji="1" lang="en-US" altLang="ja-JP" sz="2800" dirty="0" smtClean="0"/>
              <a:t> symmetry on the lattice</a:t>
            </a:r>
            <a:endParaRPr kumimoji="1" lang="ja-JP" altLang="en-US" sz="2800" dirty="0"/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87217" y="3655391"/>
            <a:ext cx="4893917" cy="925876"/>
          </a:xfrm>
          <a:prstGeom prst="rect">
            <a:avLst/>
          </a:prstGeom>
        </p:spPr>
      </p:pic>
      <p:grpSp>
        <p:nvGrpSpPr>
          <p:cNvPr id="13" name="図形グループ 12"/>
          <p:cNvGrpSpPr/>
          <p:nvPr/>
        </p:nvGrpSpPr>
        <p:grpSpPr>
          <a:xfrm>
            <a:off x="2351928" y="4668751"/>
            <a:ext cx="5007445" cy="478861"/>
            <a:chOff x="2351928" y="5120252"/>
            <a:chExt cx="5007445" cy="478861"/>
          </a:xfrm>
        </p:grpSpPr>
        <p:pic>
          <p:nvPicPr>
            <p:cNvPr id="10" name="図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708951" y="5147613"/>
              <a:ext cx="3650422" cy="451500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351928" y="5120252"/>
              <a:ext cx="1215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Because</a:t>
              </a:r>
              <a:endParaRPr kumimoji="1" lang="ja-JP" altLang="en-US" sz="2400" dirty="0"/>
            </a:p>
          </p:txBody>
        </p:sp>
      </p:grpSp>
      <p:pic>
        <p:nvPicPr>
          <p:cNvPr id="12" name="図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104283" y="3145277"/>
            <a:ext cx="2231128" cy="31388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57200" y="5676348"/>
            <a:ext cx="797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This symmetry protects the </a:t>
            </a:r>
            <a:r>
              <a:rPr kumimoji="1" lang="en-US" altLang="ja-JP" sz="2400" dirty="0" err="1" smtClean="0"/>
              <a:t>massless</a:t>
            </a:r>
            <a:r>
              <a:rPr lang="en-US" altLang="ja-JP" sz="2400" dirty="0" err="1" smtClean="0"/>
              <a:t>ness</a:t>
            </a:r>
            <a:r>
              <a:rPr lang="en-US" altLang="ja-JP" sz="2400" dirty="0" smtClean="0"/>
              <a:t> of the Dirac </a:t>
            </a:r>
            <a:r>
              <a:rPr lang="en-US" altLang="ja-JP" sz="2400" dirty="0" err="1" smtClean="0"/>
              <a:t>fermion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01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Outline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err="1" smtClean="0"/>
              <a:t>Graphene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Staggered </a:t>
            </a:r>
            <a:r>
              <a:rPr lang="en-US" altLang="ja-JP" dirty="0" err="1" smtClean="0"/>
              <a:t>fermion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Position space formalism for honeycomb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Exact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Position space formalism is useful </a:t>
            </a:r>
          </a:p>
          <a:p>
            <a:r>
              <a:rPr lang="en-US" altLang="ja-JP" dirty="0" smtClean="0"/>
              <a:t>understanding the symmetry structure </a:t>
            </a:r>
          </a:p>
          <a:p>
            <a:pPr lvl="1">
              <a:buNone/>
            </a:pPr>
            <a:r>
              <a:rPr lang="en-US" altLang="ja-JP" dirty="0" smtClean="0"/>
              <a:t>(order parameter, phase transition, …)</a:t>
            </a:r>
          </a:p>
          <a:p>
            <a:r>
              <a:rPr lang="en-US" altLang="ja-JP" dirty="0" smtClean="0"/>
              <a:t>classifying the low energy excitation spectrum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867" y="24235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4. Position space formulation for honeycomb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575226" y="2516273"/>
            <a:ext cx="3523017" cy="1905633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3707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Position space formulation</a:t>
            </a:r>
            <a:endParaRPr lang="ja-JP" altLang="en-US" dirty="0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idx="1"/>
          </p:nvPr>
        </p:nvSpPr>
        <p:spPr>
          <a:xfrm>
            <a:off x="575226" y="1287682"/>
            <a:ext cx="3987800" cy="3877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ja-JP" dirty="0" smtClean="0"/>
              <a:t>Creation/Annihilation operators</a:t>
            </a:r>
            <a:endParaRPr lang="ja-JP" altLang="en-US" dirty="0"/>
          </a:p>
        </p:txBody>
      </p:sp>
      <p:pic>
        <p:nvPicPr>
          <p:cNvPr id="9" name="図 8" descr="honeycomb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004" y="2220752"/>
            <a:ext cx="4712828" cy="364136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503334" y="1939646"/>
            <a:ext cx="210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Fundamental lattice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0762" y="2702345"/>
            <a:ext cx="216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：</a:t>
            </a:r>
            <a:r>
              <a:rPr lang="en-US" altLang="ja-JP" dirty="0" smtClean="0"/>
              <a:t> central coordinate </a:t>
            </a:r>
          </a:p>
          <a:p>
            <a:r>
              <a:rPr lang="en-US" altLang="ja-JP" dirty="0" smtClean="0"/>
              <a:t>   of hexagonal lattice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90762" y="3348676"/>
            <a:ext cx="259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：</a:t>
            </a:r>
            <a:r>
              <a:rPr lang="en-US" altLang="ja-JP" dirty="0" smtClean="0"/>
              <a:t> index for </a:t>
            </a:r>
            <a:r>
              <a:rPr lang="en-US" altLang="ja-JP" dirty="0" err="1" smtClean="0"/>
              <a:t>sublattices</a:t>
            </a:r>
            <a:r>
              <a:rPr lang="en-US" altLang="ja-JP" dirty="0" smtClean="0"/>
              <a:t> A,B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90762" y="3787084"/>
            <a:ext cx="193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 3 vertices(0,1,2)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</p:txBody>
      </p:sp>
      <p:sp>
        <p:nvSpPr>
          <p:cNvPr id="23" name="コンテンツ プレースホルダ 11"/>
          <p:cNvSpPr txBox="1">
            <a:spLocks/>
          </p:cNvSpPr>
          <p:nvPr/>
        </p:nvSpPr>
        <p:spPr>
          <a:xfrm>
            <a:off x="457200" y="4421907"/>
            <a:ext cx="8229600" cy="625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2400" dirty="0" smtClean="0"/>
              <a:t>Fundamental vectors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098243" y="6188546"/>
            <a:ext cx="196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 smtClean="0"/>
              <a:t>（</a:t>
            </a:r>
            <a:r>
              <a:rPr lang="en-US" altLang="ja-JP" dirty="0" smtClean="0"/>
              <a:t>a</a:t>
            </a:r>
            <a:r>
              <a:rPr lang="ja-JP" altLang="ja-JP" dirty="0" smtClean="0"/>
              <a:t>：</a:t>
            </a:r>
            <a:r>
              <a:rPr lang="en-US" altLang="ja-JP" dirty="0" smtClean="0"/>
              <a:t>lattice spacing</a:t>
            </a:r>
            <a:r>
              <a:rPr lang="ja-JP" altLang="ja-JP" dirty="0" smtClean="0"/>
              <a:t>）</a:t>
            </a:r>
            <a:endParaRPr kumimoji="1" lang="ja-JP" altLang="en-US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33901" y="2878138"/>
            <a:ext cx="241300" cy="215900"/>
          </a:xfrm>
          <a:prstGeom prst="rect">
            <a:avLst/>
          </a:prstGeom>
        </p:spPr>
      </p:pic>
      <p:pic>
        <p:nvPicPr>
          <p:cNvPr id="24" name="図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07180" y="3416450"/>
            <a:ext cx="168021" cy="247089"/>
          </a:xfrm>
          <a:prstGeom prst="rect">
            <a:avLst/>
          </a:prstGeom>
        </p:spPr>
      </p:pic>
      <p:pic>
        <p:nvPicPr>
          <p:cNvPr id="25" name="図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70541" y="3856346"/>
            <a:ext cx="166181" cy="230807"/>
          </a:xfrm>
          <a:prstGeom prst="rect">
            <a:avLst/>
          </a:prstGeom>
        </p:spPr>
      </p:pic>
      <p:pic>
        <p:nvPicPr>
          <p:cNvPr id="26" name="図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811713" y="1675425"/>
            <a:ext cx="2286530" cy="528442"/>
          </a:xfrm>
          <a:prstGeom prst="rect">
            <a:avLst/>
          </a:prstGeom>
        </p:spPr>
      </p:pic>
      <p:pic>
        <p:nvPicPr>
          <p:cNvPr id="29" name="図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803412" y="4942702"/>
            <a:ext cx="2985951" cy="1615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265535" y="1228665"/>
            <a:ext cx="8408805" cy="41605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95522"/>
            <a:ext cx="8229600" cy="6858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New formulation of tight-binding Hamiltonian</a:t>
            </a:r>
            <a:endParaRPr lang="ja-JP" alt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79826"/>
            <a:ext cx="7928811" cy="77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95417"/>
            <a:ext cx="7707886" cy="11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スライド番号プレースホルダ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34" name="図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25304" y="3749858"/>
            <a:ext cx="5260707" cy="1067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457200" y="488074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3200" dirty="0" smtClean="0"/>
              <a:t>Separation of massive mode and zero modes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630437" y="2355334"/>
            <a:ext cx="167640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角丸四角形 31"/>
          <p:cNvSpPr/>
          <p:nvPr/>
        </p:nvSpPr>
        <p:spPr>
          <a:xfrm>
            <a:off x="1097498" y="4746577"/>
            <a:ext cx="746494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円/楕円 44"/>
          <p:cNvSpPr/>
          <p:nvPr/>
        </p:nvSpPr>
        <p:spPr>
          <a:xfrm>
            <a:off x="7242558" y="1635539"/>
            <a:ext cx="519545" cy="502637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円/楕円 46"/>
          <p:cNvSpPr/>
          <p:nvPr/>
        </p:nvSpPr>
        <p:spPr>
          <a:xfrm>
            <a:off x="7762103" y="2125767"/>
            <a:ext cx="998917" cy="8813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111004" y="1173874"/>
            <a:ext cx="198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Massive mode</a:t>
            </a:r>
            <a:endParaRPr kumimoji="1" lang="ja-JP" altLang="en-US" sz="2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429032" y="3257826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Zero mode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95737" y="3257826"/>
            <a:ext cx="24574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dirty="0" smtClean="0"/>
              <a:t>Massive mode can be integrated out</a:t>
            </a:r>
            <a:endParaRPr kumimoji="1" lang="ja-JP" altLang="en-US" sz="2300" dirty="0"/>
          </a:p>
        </p:txBody>
      </p:sp>
      <p:sp>
        <p:nvSpPr>
          <p:cNvPr id="50" name="スライド番号プレースホルダ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461113" y="1635539"/>
            <a:ext cx="213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Change of basis</a:t>
            </a:r>
            <a:endParaRPr kumimoji="1" lang="ja-JP" altLang="en-US" sz="2400" dirty="0"/>
          </a:p>
        </p:txBody>
      </p:sp>
      <p:pic>
        <p:nvPicPr>
          <p:cNvPr id="53" name="図 5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66756" y="1795190"/>
            <a:ext cx="2722557" cy="1183720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847405" y="1173874"/>
            <a:ext cx="272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Democratic matrix</a:t>
            </a:r>
            <a:endParaRPr kumimoji="1" lang="ja-JP" altLang="en-US" sz="2400" dirty="0"/>
          </a:p>
        </p:txBody>
      </p:sp>
      <p:pic>
        <p:nvPicPr>
          <p:cNvPr id="55" name="図 5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62748" y="1703573"/>
            <a:ext cx="3559619" cy="1303522"/>
          </a:xfrm>
          <a:prstGeom prst="rect">
            <a:avLst/>
          </a:prstGeom>
        </p:spPr>
      </p:pic>
      <p:pic>
        <p:nvPicPr>
          <p:cNvPr id="57" name="図 5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350482" y="4948043"/>
            <a:ext cx="7010360" cy="561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3905" y="397565"/>
            <a:ext cx="8229600" cy="7389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3000" dirty="0" smtClean="0"/>
              <a:t>Effective </a:t>
            </a:r>
            <a:r>
              <a:rPr lang="en-US" altLang="ja-JP" sz="3000" dirty="0" err="1" smtClean="0"/>
              <a:t>hamiltonian</a:t>
            </a:r>
            <a:endParaRPr lang="ja-JP" altLang="en-US" sz="3000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1445760" y="4108174"/>
          <a:ext cx="6449905" cy="532561"/>
        </p:xfrm>
        <a:graphic>
          <a:graphicData uri="http://schemas.openxmlformats.org/presentationml/2006/ole">
            <p:oleObj spid="_x0000_s56329" name="数式" r:id="rId3" imgW="2768600" imgH="228600" progId="Equation.3">
              <p:embed/>
            </p:oleObj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1991571" y="5046870"/>
          <a:ext cx="4561629" cy="390300"/>
        </p:xfrm>
        <a:graphic>
          <a:graphicData uri="http://schemas.openxmlformats.org/presentationml/2006/ole">
            <p:oleObj spid="_x0000_s56330" name="数式" r:id="rId4" imgW="2374900" imgH="203200" progId="Equation.3">
              <p:embed/>
            </p:oleObj>
          </a:graphicData>
        </a:graphic>
      </p:graphicFrame>
      <p:sp>
        <p:nvSpPr>
          <p:cNvPr id="22" name="右中かっこ 21"/>
          <p:cNvSpPr/>
          <p:nvPr/>
        </p:nvSpPr>
        <p:spPr>
          <a:xfrm rot="5400000">
            <a:off x="7340021" y="1213779"/>
            <a:ext cx="155448" cy="211152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664678" y="4156103"/>
            <a:ext cx="400039" cy="484632"/>
          </a:xfrm>
          <a:prstGeom prst="rightArrow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右中かっこ 27"/>
          <p:cNvSpPr/>
          <p:nvPr/>
        </p:nvSpPr>
        <p:spPr>
          <a:xfrm rot="5400000">
            <a:off x="4962516" y="1213779"/>
            <a:ext cx="155448" cy="211152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29271" y="3125304"/>
            <a:ext cx="3641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Low energy limit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Integrating out heavy mode</a:t>
            </a:r>
            <a:endParaRPr kumimoji="1" lang="ja-JP" altLang="en-US" sz="2400" dirty="0"/>
          </a:p>
        </p:txBody>
      </p:sp>
      <p:sp>
        <p:nvSpPr>
          <p:cNvPr id="35" name="スライド番号プレースホル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25</a:t>
            </a:fld>
            <a:endParaRPr lang="ja-JP" altLang="en-US"/>
          </a:p>
        </p:txBody>
      </p:sp>
      <p:grpSp>
        <p:nvGrpSpPr>
          <p:cNvPr id="38" name="図形グループ 37"/>
          <p:cNvGrpSpPr/>
          <p:nvPr/>
        </p:nvGrpSpPr>
        <p:grpSpPr>
          <a:xfrm>
            <a:off x="243905" y="1570958"/>
            <a:ext cx="8712356" cy="1370787"/>
            <a:chOff x="243905" y="1570958"/>
            <a:chExt cx="8712356" cy="1370787"/>
          </a:xfrm>
        </p:grpSpPr>
        <p:grpSp>
          <p:nvGrpSpPr>
            <p:cNvPr id="32" name="図形グループ 31"/>
            <p:cNvGrpSpPr/>
            <p:nvPr/>
          </p:nvGrpSpPr>
          <p:grpSpPr>
            <a:xfrm>
              <a:off x="243905" y="1570958"/>
              <a:ext cx="8712356" cy="1370787"/>
              <a:chOff x="864698" y="1570959"/>
              <a:chExt cx="7822102" cy="1248381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64698" y="1570959"/>
                <a:ext cx="7822102" cy="776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テキスト ボックス 25"/>
              <p:cNvSpPr txBox="1"/>
              <p:nvPr/>
            </p:nvSpPr>
            <p:spPr>
              <a:xfrm>
                <a:off x="7174731" y="2398900"/>
                <a:ext cx="721672" cy="420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O(a)</a:t>
                </a:r>
                <a:endParaRPr kumimoji="1" lang="ja-JP" altLang="en-US" sz="2400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326583" y="2398900"/>
                <a:ext cx="1792227" cy="420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1</a:t>
                </a:r>
                <a:r>
                  <a:rPr lang="en-US" altLang="ja-JP" sz="2400" baseline="30000" dirty="0" smtClean="0"/>
                  <a:t>st</a:t>
                </a:r>
                <a:r>
                  <a:rPr lang="en-US" altLang="ja-JP" sz="2400" dirty="0" smtClean="0"/>
                  <a:t> derivative</a:t>
                </a:r>
                <a:endParaRPr kumimoji="1" lang="ja-JP" altLang="en-US" sz="2400" dirty="0"/>
              </a:p>
            </p:txBody>
          </p:sp>
        </p:grpSp>
        <p:sp>
          <p:nvSpPr>
            <p:cNvPr id="36" name="右中かっこ 35"/>
            <p:cNvSpPr/>
            <p:nvPr/>
          </p:nvSpPr>
          <p:spPr>
            <a:xfrm rot="5400000">
              <a:off x="4717313" y="1044696"/>
              <a:ext cx="335415" cy="2421958"/>
            </a:xfrm>
            <a:prstGeom prst="rightBrace">
              <a:avLst>
                <a:gd name="adj1" fmla="val 8333"/>
                <a:gd name="adj2" fmla="val 5202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右中かっこ 36"/>
            <p:cNvSpPr/>
            <p:nvPr/>
          </p:nvSpPr>
          <p:spPr>
            <a:xfrm rot="5400000">
              <a:off x="7423940" y="1217224"/>
              <a:ext cx="392115" cy="21336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2098272" y="3060589"/>
          <a:ext cx="6096000" cy="644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64409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3" name="円/楕円 22"/>
          <p:cNvSpPr/>
          <p:nvPr/>
        </p:nvSpPr>
        <p:spPr>
          <a:xfrm>
            <a:off x="6726386" y="3108533"/>
            <a:ext cx="1379526" cy="64409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36334" y="4703091"/>
            <a:ext cx="7218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Global symmetry broken by parity conserving mass term</a:t>
            </a:r>
          </a:p>
          <a:p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Gap </a:t>
            </a:r>
            <a:r>
              <a:rPr lang="en-US" altLang="ja-JP" sz="2400" dirty="0" smtClean="0"/>
              <a:t>in the </a:t>
            </a:r>
            <a:r>
              <a:rPr lang="en-US" altLang="ja-JP" sz="2400" dirty="0" err="1" smtClean="0"/>
              <a:t>graphene</a:t>
            </a:r>
            <a:r>
              <a:rPr lang="en-US" altLang="ja-JP" sz="2400" dirty="0" smtClean="0"/>
              <a:t>)</a:t>
            </a:r>
            <a:r>
              <a:rPr kumimoji="1" lang="ja-JP" altLang="en-US" sz="2400" dirty="0" smtClean="0"/>
              <a:t> </a:t>
            </a:r>
            <a:endParaRPr kumimoji="1" lang="ja-JP" altLang="en-US" sz="2400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33348" y="210830"/>
            <a:ext cx="8229600" cy="738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sz="3000" dirty="0" smtClean="0"/>
              <a:t>Possible global symmetry of </a:t>
            </a:r>
            <a:r>
              <a:rPr lang="en-US" altLang="ja-JP" sz="3000" dirty="0" err="1" smtClean="0"/>
              <a:t>Heff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2176547" y="3218943"/>
          <a:ext cx="1350240" cy="385783"/>
        </p:xfrm>
        <a:graphic>
          <a:graphicData uri="http://schemas.openxmlformats.org/presentationml/2006/ole">
            <p:oleObj spid="_x0000_s95236" name="数式" r:id="rId3" imgW="622300" imgH="177800" progId="Equation.3">
              <p:embed/>
            </p:oleObj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3928194" y="3196877"/>
          <a:ext cx="1017587" cy="385763"/>
        </p:xfrm>
        <a:graphic>
          <a:graphicData uri="http://schemas.openxmlformats.org/presentationml/2006/ole">
            <p:oleObj spid="_x0000_s95237" name="数式" r:id="rId4" imgW="469900" imgH="177800" progId="Equation.3">
              <p:embed/>
            </p:oleObj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5370513" y="3196877"/>
          <a:ext cx="1182687" cy="385763"/>
        </p:xfrm>
        <a:graphic>
          <a:graphicData uri="http://schemas.openxmlformats.org/presentationml/2006/ole">
            <p:oleObj spid="_x0000_s95238" name="数式" r:id="rId5" imgW="546100" imgH="177800" progId="Equation.3">
              <p:embed/>
            </p:oleObj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6895719" y="3196877"/>
          <a:ext cx="1073150" cy="385762"/>
        </p:xfrm>
        <a:graphic>
          <a:graphicData uri="http://schemas.openxmlformats.org/presentationml/2006/ole">
            <p:oleObj spid="_x0000_s95239" name="数式" r:id="rId6" imgW="495300" imgH="177800" progId="Equation.3">
              <p:embed/>
            </p:oleObj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6182782" y="3896187"/>
            <a:ext cx="248016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“</a:t>
            </a:r>
            <a:r>
              <a:rPr kumimoji="1" lang="en-US" altLang="ja-JP" sz="2400" dirty="0" err="1" smtClean="0"/>
              <a:t>Chiral</a:t>
            </a:r>
            <a:r>
              <a:rPr kumimoji="1" lang="en-US" altLang="ja-JP" sz="2400" dirty="0" smtClean="0"/>
              <a:t>” symmetry</a:t>
            </a:r>
            <a:endParaRPr kumimoji="1" lang="ja-JP" altLang="en-US" sz="2400" dirty="0"/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8917" y="5118590"/>
            <a:ext cx="3094938" cy="66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スライド番号プレースホル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26</a:t>
            </a:fld>
            <a:endParaRPr lang="ja-JP" altLang="en-US"/>
          </a:p>
        </p:txBody>
      </p:sp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3308781" y="949739"/>
          <a:ext cx="4887194" cy="402956"/>
        </p:xfrm>
        <a:graphic>
          <a:graphicData uri="http://schemas.openxmlformats.org/presentationml/2006/ole">
            <p:oleObj spid="_x0000_s95240" name="数式" r:id="rId8" imgW="2768600" imgH="228600" progId="Equation.3">
              <p:embed/>
            </p:oleObj>
          </a:graphicData>
        </a:graphic>
      </p:graphicFrame>
      <p:pic>
        <p:nvPicPr>
          <p:cNvPr id="29" name="図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865922" y="1580076"/>
            <a:ext cx="4124544" cy="429204"/>
          </a:xfrm>
          <a:prstGeom prst="rect">
            <a:avLst/>
          </a:prstGeom>
        </p:spPr>
      </p:pic>
      <p:pic>
        <p:nvPicPr>
          <p:cNvPr id="30" name="図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1865922" y="2277898"/>
            <a:ext cx="3002765" cy="344067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817217" y="6040783"/>
            <a:ext cx="7996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However, these could </a:t>
            </a:r>
            <a:r>
              <a:rPr lang="en-US" altLang="ja-JP" sz="2800" dirty="0" smtClean="0">
                <a:solidFill>
                  <a:srgbClr val="FF0000"/>
                </a:solidFill>
              </a:rPr>
              <a:t>be violated by lattice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artefacts</a:t>
            </a:r>
            <a:r>
              <a:rPr lang="en-US" altLang="ja-JP" sz="2800" dirty="0" smtClean="0">
                <a:solidFill>
                  <a:srgbClr val="FF0000"/>
                </a:solidFill>
              </a:rPr>
              <a:t>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867" y="2423583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4. Exact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30"/>
          <p:cNvSpPr>
            <a:spLocks noGrp="1"/>
          </p:cNvSpPr>
          <p:nvPr>
            <p:ph type="title"/>
          </p:nvPr>
        </p:nvSpPr>
        <p:spPr>
          <a:xfrm>
            <a:off x="457200" y="201082"/>
            <a:ext cx="8229600" cy="613835"/>
          </a:xfrm>
        </p:spPr>
        <p:txBody>
          <a:bodyPr>
            <a:normAutofit fontScale="90000"/>
          </a:bodyPr>
          <a:lstStyle/>
          <a:p>
            <a:r>
              <a:rPr lang="en-US" altLang="ja-JP" dirty="0" err="1" smtClean="0"/>
              <a:t>Chiral</a:t>
            </a:r>
            <a:r>
              <a:rPr lang="en-US" altLang="ja-JP" dirty="0" smtClean="0"/>
              <a:t> symmetry on  honeycomb lattice</a:t>
            </a:r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6055" y="895854"/>
            <a:ext cx="834074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400" dirty="0" smtClean="0"/>
              <a:t>  Naïve continuum </a:t>
            </a:r>
            <a:r>
              <a:rPr lang="en-US" altLang="ja-JP" sz="2400" dirty="0" err="1" smtClean="0"/>
              <a:t>chiral</a:t>
            </a:r>
            <a:r>
              <a:rPr lang="en-US" altLang="ja-JP" sz="2400" dirty="0" smtClean="0"/>
              <a:t> symmetry is violated by l</a:t>
            </a:r>
            <a:r>
              <a:rPr kumimoji="1" lang="en-US" altLang="ja-JP" sz="2400" dirty="0" smtClean="0"/>
              <a:t>attice </a:t>
            </a:r>
            <a:r>
              <a:rPr kumimoji="1" lang="en-US" altLang="ja-JP" sz="2400" dirty="0" err="1" smtClean="0"/>
              <a:t>artefact</a:t>
            </a:r>
            <a:r>
              <a:rPr kumimoji="1" lang="en-US" altLang="ja-JP" sz="2400" dirty="0" smtClean="0"/>
              <a:t> .</a:t>
            </a:r>
          </a:p>
          <a:p>
            <a:pPr>
              <a:buFont typeface="Arial"/>
              <a:buChar char="•"/>
            </a:pPr>
            <a:endParaRPr kumimoji="1" lang="en-US" altLang="ja-JP" sz="2400" dirty="0" smtClean="0"/>
          </a:p>
          <a:p>
            <a:pPr>
              <a:buFont typeface="Arial"/>
              <a:buChar char="•"/>
            </a:pPr>
            <a:r>
              <a:rPr lang="en-US" altLang="ja-JP" sz="2400" dirty="0" smtClean="0"/>
              <a:t>  Following overlap </a:t>
            </a:r>
            <a:r>
              <a:rPr lang="en-US" altLang="ja-JP" sz="2400" dirty="0" err="1" smtClean="0"/>
              <a:t>fermion</a:t>
            </a:r>
            <a:r>
              <a:rPr lang="en-US" altLang="ja-JP" sz="2400" dirty="0" smtClean="0"/>
              <a:t>, we allow the lattice </a:t>
            </a:r>
            <a:r>
              <a:rPr lang="en-US" altLang="ja-JP" sz="2400" dirty="0" err="1" smtClean="0"/>
              <a:t>chiral</a:t>
            </a:r>
            <a:r>
              <a:rPr lang="en-US" altLang="ja-JP" sz="2400" dirty="0" smtClean="0"/>
              <a:t> symmetry </a:t>
            </a:r>
          </a:p>
          <a:p>
            <a:r>
              <a:rPr kumimoji="1" lang="en-US" altLang="ja-JP" sz="2400" dirty="0" smtClean="0"/>
              <a:t>    to be deformed by lattice artifact.  </a:t>
            </a:r>
          </a:p>
          <a:p>
            <a:r>
              <a:rPr lang="en-US" altLang="ja-JP" sz="2400" dirty="0" smtClean="0"/>
              <a:t>    </a:t>
            </a:r>
            <a:r>
              <a:rPr kumimoji="1" lang="en-US" altLang="ja-JP" sz="2400" dirty="0" smtClean="0"/>
              <a:t>i.e. in Fourier mode, it can be </a:t>
            </a:r>
            <a:r>
              <a:rPr lang="en-US" altLang="ja-JP" sz="2400" dirty="0" smtClean="0"/>
              <a:t>momentum dependent.</a:t>
            </a:r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 Expanding               in powers of momentum </a:t>
            </a:r>
            <a:r>
              <a:rPr kumimoji="1" lang="en-US" altLang="ja-JP" sz="2400" dirty="0" err="1" smtClean="0"/>
              <a:t>k</a:t>
            </a:r>
            <a:r>
              <a:rPr lang="en-US" altLang="ja-JP" sz="2400" dirty="0" smtClean="0"/>
              <a:t>, we looked for </a:t>
            </a:r>
          </a:p>
          <a:p>
            <a:r>
              <a:rPr kumimoji="1" lang="en-US" altLang="ja-JP" sz="2400" dirty="0" smtClean="0"/>
              <a:t>                 which commutes with Hamiltonian order by order. </a:t>
            </a:r>
          </a:p>
          <a:p>
            <a:endParaRPr lang="en-US" altLang="ja-JP" sz="2400" dirty="0" smtClean="0"/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  Series starting from                    failed at 2</a:t>
            </a:r>
            <a:r>
              <a:rPr kumimoji="1" lang="en-US" altLang="ja-JP" sz="2400" baseline="30000" dirty="0" smtClean="0"/>
              <a:t>nd</a:t>
            </a:r>
            <a:r>
              <a:rPr kumimoji="1" lang="en-US" altLang="ja-JP" sz="2400" dirty="0" smtClean="0"/>
              <a:t> order in </a:t>
            </a:r>
            <a:r>
              <a:rPr kumimoji="1" lang="en-US" altLang="ja-JP" sz="2400" dirty="0" err="1" smtClean="0"/>
              <a:t>k</a:t>
            </a:r>
            <a:r>
              <a:rPr kumimoji="1" lang="en-US" altLang="ja-JP" sz="24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  Series starting from                    survived at 3</a:t>
            </a:r>
            <a:r>
              <a:rPr lang="en-US" altLang="ja-JP" sz="2400" baseline="30000" dirty="0" smtClean="0"/>
              <a:t>rd</a:t>
            </a:r>
            <a:r>
              <a:rPr lang="en-US" altLang="ja-JP" sz="2400" dirty="0" smtClean="0"/>
              <a:t> order in </a:t>
            </a:r>
            <a:r>
              <a:rPr lang="en-US" altLang="ja-JP" sz="2400" dirty="0" err="1" smtClean="0"/>
              <a:t>k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     </a:t>
            </a:r>
            <a:r>
              <a:rPr kumimoji="1" lang="ja-JP" altLang="en-US" sz="24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kumimoji="1" lang="en-US" altLang="ja-JP" sz="2400" dirty="0" smtClean="0">
                <a:solidFill>
                  <a:srgbClr val="FF0000"/>
                </a:solidFill>
                <a:sym typeface="Wingdings"/>
              </a:rPr>
              <a:t> All order solution may exist?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8" name="図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57351" y="2928410"/>
            <a:ext cx="2711448" cy="399289"/>
          </a:xfrm>
          <a:prstGeom prst="rect">
            <a:avLst/>
          </a:prstGeom>
        </p:spPr>
      </p:pic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87999" y="2928410"/>
            <a:ext cx="2904067" cy="572486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63749" y="3964543"/>
            <a:ext cx="689505" cy="311118"/>
          </a:xfrm>
          <a:prstGeom prst="rect">
            <a:avLst/>
          </a:prstGeom>
        </p:spPr>
      </p:pic>
      <p:pic>
        <p:nvPicPr>
          <p:cNvPr id="23" name="図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83867" y="4275661"/>
            <a:ext cx="770024" cy="347450"/>
          </a:xfrm>
          <a:prstGeom prst="rect">
            <a:avLst/>
          </a:prstGeom>
        </p:spPr>
      </p:pic>
      <p:pic>
        <p:nvPicPr>
          <p:cNvPr id="25" name="図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344333" y="5037667"/>
            <a:ext cx="858838" cy="295822"/>
          </a:xfrm>
          <a:prstGeom prst="rect">
            <a:avLst/>
          </a:prstGeom>
        </p:spPr>
      </p:pic>
      <p:pic>
        <p:nvPicPr>
          <p:cNvPr id="28" name="図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344333" y="5451070"/>
            <a:ext cx="1024466" cy="253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コンテンツ プレースホルダ 2"/>
          <p:cNvSpPr>
            <a:spLocks noGrp="1"/>
          </p:cNvSpPr>
          <p:nvPr>
            <p:ph idx="1"/>
          </p:nvPr>
        </p:nvSpPr>
        <p:spPr>
          <a:xfrm>
            <a:off x="699246" y="353977"/>
            <a:ext cx="8065696" cy="9106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2400" dirty="0" smtClean="0"/>
              <a:t>Based on the experience </a:t>
            </a:r>
            <a:r>
              <a:rPr lang="en-US" altLang="ja-JP" sz="2400" dirty="0" smtClean="0"/>
              <a:t>in momentum expansion, we take the following </a:t>
            </a:r>
            <a:r>
              <a:rPr lang="en-US" altLang="ja-JP" sz="2400" dirty="0" err="1" smtClean="0"/>
              <a:t>anzats</a:t>
            </a:r>
            <a:r>
              <a:rPr lang="en-US" altLang="ja-JP" sz="2400" dirty="0" smtClean="0"/>
              <a:t> for the </a:t>
            </a:r>
            <a:r>
              <a:rPr lang="en-US" altLang="ja-JP" sz="2400" dirty="0" err="1" smtClean="0"/>
              <a:t>chiral</a:t>
            </a:r>
            <a:r>
              <a:rPr lang="en-US" altLang="ja-JP" sz="2400" dirty="0" smtClean="0"/>
              <a:t> symmetry</a:t>
            </a:r>
            <a:endParaRPr lang="en-US" altLang="ja-JP" sz="2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3410" y="2540482"/>
            <a:ext cx="7164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impose the condition that the above </a:t>
            </a:r>
            <a:r>
              <a:rPr lang="en-US" altLang="ja-JP" sz="2400" dirty="0" smtClean="0"/>
              <a:t>transformation </a:t>
            </a:r>
          </a:p>
          <a:p>
            <a:r>
              <a:rPr lang="en-US" altLang="ja-JP" sz="2400" dirty="0" smtClean="0"/>
              <a:t>s</a:t>
            </a:r>
            <a:r>
              <a:rPr lang="en-US" altLang="ja-JP" sz="2400" dirty="0" smtClean="0"/>
              <a:t>hould keep the Hamiltonian e</a:t>
            </a:r>
            <a:r>
              <a:rPr kumimoji="1" lang="en-US" altLang="ja-JP" sz="2400" dirty="0" smtClean="0"/>
              <a:t>xactly invariant</a:t>
            </a:r>
            <a:endParaRPr kumimoji="1" lang="ja-JP" altLang="en-US" sz="2400" dirty="0"/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6" y="1435523"/>
            <a:ext cx="8989054" cy="85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>
          <a:xfrm>
            <a:off x="8217252" y="6041212"/>
            <a:ext cx="469548" cy="680263"/>
          </a:xfrm>
        </p:spPr>
        <p:txBody>
          <a:bodyPr/>
          <a:lstStyle/>
          <a:p>
            <a:fld id="{9EA4459F-FB46-9244-BEA4-1F27E1500E10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9246" y="3973135"/>
            <a:ext cx="8245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We obtain a set of algebraic equation with </a:t>
            </a:r>
          </a:p>
          <a:p>
            <a:r>
              <a:rPr kumimoji="1" lang="en-US" altLang="ja-JP" sz="2400" dirty="0" smtClean="0"/>
              <a:t>(anti-)commutation </a:t>
            </a:r>
            <a:r>
              <a:rPr lang="en-US" altLang="ja-JP" sz="2400" dirty="0" smtClean="0"/>
              <a:t>r</a:t>
            </a:r>
            <a:r>
              <a:rPr kumimoji="1" lang="en-US" altLang="ja-JP" sz="2400" dirty="0" smtClean="0"/>
              <a:t>elations i</a:t>
            </a:r>
            <a:r>
              <a:rPr lang="en-US" altLang="ja-JP" sz="2400" dirty="0" smtClean="0"/>
              <a:t>nvolving  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and the matrix appearing in the Hamiltonian</a:t>
            </a:r>
            <a:endParaRPr kumimoji="1" lang="ja-JP" altLang="en-US" sz="2400" dirty="0"/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492430" y="5180663"/>
            <a:ext cx="1005922" cy="362132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111378" y="4502737"/>
            <a:ext cx="1386974" cy="361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867" y="2423583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1. Introduction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381861" y="5462569"/>
          <a:ext cx="1073150" cy="385762"/>
        </p:xfrm>
        <a:graphic>
          <a:graphicData uri="http://schemas.openxmlformats.org/presentationml/2006/ole">
            <p:oleObj spid="_x0000_s104450" name="数式" r:id="rId3" imgW="495300" imgH="177800" progId="Equation.3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6026632" y="5372608"/>
            <a:ext cx="2056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Coincide with </a:t>
            </a:r>
          </a:p>
          <a:p>
            <a:r>
              <a:rPr lang="en-US" altLang="ja-JP" sz="2400" dirty="0" smtClean="0"/>
              <a:t>“</a:t>
            </a:r>
            <a:r>
              <a:rPr lang="en-US" altLang="ja-JP" sz="2400" dirty="0" err="1" smtClean="0"/>
              <a:t>chiral</a:t>
            </a:r>
            <a:r>
              <a:rPr lang="en-US" altLang="ja-JP" sz="2400" dirty="0" smtClean="0"/>
              <a:t> sym.”</a:t>
            </a:r>
            <a:endParaRPr kumimoji="1" lang="ja-JP" altLang="en-US" sz="2400" dirty="0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1057447" y="5372608"/>
          <a:ext cx="2358519" cy="950154"/>
        </p:xfrm>
        <a:graphic>
          <a:graphicData uri="http://schemas.openxmlformats.org/presentationml/2006/ole">
            <p:oleObj spid="_x0000_s104451" name="数式" r:id="rId4" imgW="3149600" imgH="1270000" progId="Equation.3">
              <p:embed/>
            </p:oleObj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248156" y="4691264"/>
            <a:ext cx="2205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Continuum limit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0126" y="629622"/>
            <a:ext cx="76826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300" dirty="0" smtClean="0"/>
              <a:t>We find that the solution of the algebraic equation is unique.</a:t>
            </a:r>
          </a:p>
          <a:p>
            <a:r>
              <a:rPr kumimoji="1" lang="en-US" altLang="ja-JP" sz="2300" dirty="0" smtClean="0"/>
              <a:t> X, Y, Z in the </a:t>
            </a:r>
            <a:r>
              <a:rPr kumimoji="1" lang="en-US" altLang="ja-JP" sz="2300" dirty="0" err="1" smtClean="0"/>
              <a:t>massare</a:t>
            </a:r>
            <a:r>
              <a:rPr kumimoji="1" lang="en-US" altLang="ja-JP" sz="2300" dirty="0" smtClean="0"/>
              <a:t> given as </a:t>
            </a:r>
            <a:endParaRPr kumimoji="1" lang="ja-JP" altLang="en-US" sz="2300" dirty="0"/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6430" y="1429841"/>
            <a:ext cx="5310861" cy="260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右矢印 26"/>
          <p:cNvSpPr/>
          <p:nvPr/>
        </p:nvSpPr>
        <p:spPr>
          <a:xfrm>
            <a:off x="3642758" y="5452532"/>
            <a:ext cx="595232" cy="484632"/>
          </a:xfrm>
          <a:prstGeom prst="rightArrow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>
          <a:xfrm>
            <a:off x="8217252" y="6041212"/>
            <a:ext cx="469548" cy="680263"/>
          </a:xfrm>
        </p:spPr>
        <p:txBody>
          <a:bodyPr/>
          <a:lstStyle/>
          <a:p>
            <a:fld id="{9EA4459F-FB46-9244-BEA4-1F27E1500E10}" type="slidenum">
              <a:rPr lang="ja-JP" altLang="en-US" smtClean="0"/>
              <a:pPr/>
              <a:t>30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8450" y="103716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ja-JP" sz="2800" dirty="0" smtClean="0"/>
              <a:t>It is found that there is an exact </a:t>
            </a:r>
            <a:r>
              <a:rPr lang="en-US" altLang="ja-JP" sz="2800" dirty="0" err="1" smtClean="0"/>
              <a:t>chiral</a:t>
            </a:r>
            <a:r>
              <a:rPr lang="en-US" altLang="ja-JP" sz="2800" dirty="0" smtClean="0"/>
              <a:t> symmetry even with finite lattice spacing.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>
                <a:sym typeface="Wingdings"/>
              </a:rPr>
              <a:t>We can also easily show that this symmetry is preserved with next-to-nearest hopping terms</a:t>
            </a:r>
            <a:r>
              <a:rPr lang="en-US" altLang="ja-JP" sz="2800" dirty="0" smtClean="0">
                <a:sym typeface="Wingdings"/>
              </a:rPr>
              <a:t>.</a:t>
            </a:r>
          </a:p>
          <a:p>
            <a:endParaRPr lang="en-US" altLang="ja-JP" sz="2800" dirty="0" smtClean="0"/>
          </a:p>
          <a:p>
            <a:pPr>
              <a:buFont typeface="Wingdings" pitchFamily="-108" charset="2"/>
              <a:buChar char="à"/>
            </a:pPr>
            <a:r>
              <a:rPr lang="en-US" altLang="ja-JP" sz="2800" dirty="0" smtClean="0">
                <a:sym typeface="Wingdings"/>
              </a:rPr>
              <a:t>   Symmetry reason for the mass protection.</a:t>
            </a:r>
          </a:p>
          <a:p>
            <a:pPr>
              <a:buNone/>
            </a:pPr>
            <a:endParaRPr lang="en-US" altLang="ja-JP" dirty="0" smtClean="0">
              <a:sym typeface="Wingdings"/>
            </a:endParaRPr>
          </a:p>
          <a:p>
            <a:pPr>
              <a:buNone/>
            </a:pPr>
            <a:r>
              <a:rPr lang="en-US" altLang="ja-JP" dirty="0" smtClean="0">
                <a:sym typeface="Wingdings"/>
              </a:rPr>
              <a:t> 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8417" y="624417"/>
            <a:ext cx="6372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Chiral</a:t>
            </a:r>
            <a:r>
              <a:rPr lang="en-US" altLang="ja-JP" sz="2400" dirty="0" smtClean="0"/>
              <a:t> symmetry in terms of conventional labeling</a:t>
            </a:r>
            <a:endParaRPr kumimoji="1" lang="ja-JP" altLang="en-US" sz="2400" dirty="0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77912" y="1326403"/>
            <a:ext cx="7608888" cy="1661802"/>
          </a:xfrm>
          <a:prstGeom prst="rect">
            <a:avLst/>
          </a:prstGeom>
        </p:spPr>
      </p:pic>
      <p:pic>
        <p:nvPicPr>
          <p:cNvPr id="7" name="図 6" descr="chir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71083" y="3510560"/>
            <a:ext cx="6074834" cy="297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404051" y="1128844"/>
            <a:ext cx="8443852" cy="55616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タイトル 20"/>
          <p:cNvSpPr>
            <a:spLocks noGrp="1"/>
          </p:cNvSpPr>
          <p:nvPr>
            <p:ph type="title"/>
          </p:nvPr>
        </p:nvSpPr>
        <p:spPr>
          <a:xfrm>
            <a:off x="618303" y="1100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806392" y="2676451"/>
            <a:ext cx="8229600" cy="55947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altLang="ja-JP" sz="2400" dirty="0" smtClean="0"/>
              <a:t>Spin-flavor structure</a:t>
            </a:r>
            <a:endParaRPr lang="ja-JP" altLang="en-US" sz="2400" dirty="0"/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806392" y="4081691"/>
            <a:ext cx="8229600" cy="59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altLang="ja-JP" sz="2400" dirty="0" smtClean="0"/>
              <a:t>Manifest locality of the low energy Dirac theory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806392" y="4892281"/>
            <a:ext cx="8229600" cy="59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en-US" altLang="ja-JP" sz="2400" dirty="0" smtClean="0"/>
              <a:t>Discovery of the Exact </a:t>
            </a:r>
            <a:r>
              <a:rPr lang="en-US" altLang="ja-JP" sz="2400" dirty="0" err="1" smtClean="0"/>
              <a:t>chiral</a:t>
            </a:r>
            <a:r>
              <a:rPr lang="en-US" altLang="ja-JP" sz="2400" dirty="0" smtClean="0"/>
              <a:t> symmetry on the lattice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1630946" y="5512785"/>
          <a:ext cx="1864371" cy="432318"/>
        </p:xfrm>
        <a:graphic>
          <a:graphicData uri="http://schemas.openxmlformats.org/presentationml/2006/ole">
            <p:oleObj spid="_x0000_s80900" name="数式" r:id="rId3" imgW="876300" imgH="203200" progId="Equation.3">
              <p:embed/>
            </p:oleObj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1271650" y="3209426"/>
            <a:ext cx="4031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000" dirty="0" smtClean="0"/>
              <a:t> Identified the </a:t>
            </a:r>
            <a:r>
              <a:rPr lang="en-US" altLang="ja-JP" sz="2000" dirty="0" smtClean="0"/>
              <a:t>DOF in position space </a:t>
            </a:r>
          </a:p>
          <a:p>
            <a:endParaRPr kumimoji="1" lang="ja-JP" altLang="en-US" sz="2000" dirty="0"/>
          </a:p>
        </p:txBody>
      </p:sp>
      <p:sp>
        <p:nvSpPr>
          <p:cNvPr id="20" name="左中かっこ 19"/>
          <p:cNvSpPr/>
          <p:nvPr/>
        </p:nvSpPr>
        <p:spPr>
          <a:xfrm>
            <a:off x="1116202" y="3209426"/>
            <a:ext cx="155448" cy="7415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1540" y="1421232"/>
            <a:ext cx="4626988" cy="5847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Position space formulation</a:t>
            </a:r>
            <a:endParaRPr kumimoji="1" lang="en-US" altLang="ja-JP" sz="32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71540" y="2214786"/>
            <a:ext cx="107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Results</a:t>
            </a:r>
            <a:endParaRPr kumimoji="1" lang="ja-JP" altLang="en-US" sz="2400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61087" y="1311243"/>
            <a:ext cx="8143218" cy="54102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is next?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48217"/>
            <a:ext cx="7985702" cy="975366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Study of the physics of </a:t>
            </a:r>
            <a:r>
              <a:rPr lang="en-US" altLang="ja-JP" sz="2800" dirty="0" err="1" smtClean="0"/>
              <a:t>graphene</a:t>
            </a:r>
            <a:r>
              <a:rPr lang="en-US" altLang="ja-JP" sz="2800" dirty="0" smtClean="0"/>
              <a:t> including gauge interaction</a:t>
            </a:r>
            <a:endParaRPr lang="ja-JP" altLang="en-US" sz="2800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457200" y="4824240"/>
            <a:ext cx="8229600" cy="75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Extention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bi-layer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graphene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1599" y="2423583"/>
            <a:ext cx="7423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ü"/>
            </a:pPr>
            <a:r>
              <a:rPr kumimoji="1" lang="en-US" altLang="ja-JP" sz="2400" dirty="0" smtClean="0"/>
              <a:t> manifest symmetry</a:t>
            </a:r>
          </a:p>
          <a:p>
            <a:pPr>
              <a:buFont typeface="Wingdings" charset="2"/>
              <a:buChar char="ü"/>
            </a:pPr>
            <a:r>
              <a:rPr lang="en-US" altLang="ja-JP" sz="2400" dirty="0" smtClean="0"/>
              <a:t> both gauge </a:t>
            </a:r>
            <a:r>
              <a:rPr lang="en-US" altLang="ja-JP" sz="2400" dirty="0" smtClean="0"/>
              <a:t>interactions and Dirac structure can be</a:t>
            </a:r>
          </a:p>
          <a:p>
            <a:r>
              <a:rPr kumimoji="1" lang="en-US" altLang="ja-JP" sz="2400" dirty="0" smtClean="0"/>
              <a:t>     treated in position space</a:t>
            </a:r>
          </a:p>
          <a:p>
            <a:pPr>
              <a:buFont typeface="Wingdings" charset="2"/>
              <a:buChar char="ü"/>
            </a:pPr>
            <a:r>
              <a:rPr lang="en-US" altLang="ja-JP" sz="2400" dirty="0" smtClean="0"/>
              <a:t> Derivation of lattice gauge theory is in progress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Velocity renormalization</a:t>
            </a:r>
          </a:p>
          <a:p>
            <a:r>
              <a:rPr kumimoji="1" lang="en-US" altLang="ja-JP" sz="2400" dirty="0" smtClean="0"/>
              <a:t>Quantum Hall Effect</a:t>
            </a:r>
            <a:endParaRPr kumimoji="1"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3432" y="5583819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kumimoji="1" lang="en-US" altLang="ja-JP" sz="2400" dirty="0" smtClean="0"/>
              <a:t> Effect of </a:t>
            </a:r>
            <a:r>
              <a:rPr lang="en-US" altLang="ja-JP" sz="2400" dirty="0" smtClean="0"/>
              <a:t>inter-layer hopping to </a:t>
            </a:r>
            <a:r>
              <a:rPr lang="en-US" altLang="ja-JP" sz="2400" dirty="0" err="1" smtClean="0"/>
              <a:t>chiral</a:t>
            </a:r>
            <a:r>
              <a:rPr lang="en-US" altLang="ja-JP" sz="2400" dirty="0" smtClean="0"/>
              <a:t> symmetry </a:t>
            </a:r>
            <a:r>
              <a:rPr lang="en-US" altLang="ja-JP" sz="2400" dirty="0" err="1" smtClean="0"/>
              <a:t>strucutre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     </a:t>
            </a:r>
            <a:r>
              <a:rPr kumimoji="1" lang="ja-JP" altLang="en-US" sz="2400" dirty="0" smtClean="0">
                <a:sym typeface="Wingdings"/>
              </a:rPr>
              <a:t></a:t>
            </a:r>
            <a:r>
              <a:rPr kumimoji="1" lang="en-US" altLang="ja-JP" sz="2400" dirty="0" smtClean="0">
                <a:sym typeface="Wingdings"/>
              </a:rPr>
              <a:t> mass mixing in many-flavor Dirac </a:t>
            </a:r>
            <a:r>
              <a:rPr lang="en-US" altLang="ja-JP" sz="2400" dirty="0" err="1" smtClean="0">
                <a:sym typeface="Wingdings"/>
              </a:rPr>
              <a:t>fermion</a:t>
            </a:r>
            <a:endParaRPr kumimoji="1" lang="ja-JP" altLang="en-US" sz="24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85800" y="2436091"/>
            <a:ext cx="7772400" cy="1470025"/>
          </a:xfrm>
        </p:spPr>
        <p:txBody>
          <a:bodyPr/>
          <a:lstStyle/>
          <a:p>
            <a:r>
              <a:rPr lang="en-US" altLang="ja-JP" dirty="0" smtClean="0"/>
              <a:t>Thank you for your attention.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91163" y="1016000"/>
            <a:ext cx="6434669" cy="1238250"/>
          </a:xfrm>
          <a:ln>
            <a:solidFill>
              <a:srgbClr val="3366FF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2800" dirty="0" smtClean="0"/>
              <a:t>Dirac </a:t>
            </a:r>
            <a:r>
              <a:rPr lang="en-US" altLang="ja-JP" sz="2800" dirty="0" err="1" smtClean="0"/>
              <a:t>fermion</a:t>
            </a:r>
            <a:r>
              <a:rPr lang="en-US" altLang="ja-JP" sz="2800" dirty="0" smtClean="0"/>
              <a:t> in condensed matter system:</a:t>
            </a:r>
          </a:p>
          <a:p>
            <a:pPr>
              <a:buNone/>
            </a:pPr>
            <a:r>
              <a:rPr lang="en-US" altLang="ja-JP" sz="2800" dirty="0" smtClean="0"/>
              <a:t>A new laboratory for lattice gauge theory</a:t>
            </a:r>
          </a:p>
          <a:p>
            <a:pPr>
              <a:buNone/>
            </a:pPr>
            <a:r>
              <a:rPr lang="en-US" altLang="ja-JP" sz="2800" dirty="0" smtClean="0"/>
              <a:t>  </a:t>
            </a: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4</a:t>
            </a:fld>
            <a:endParaRPr lang="ja-JP" altLang="en-US"/>
          </a:p>
        </p:txBody>
      </p:sp>
      <p:grpSp>
        <p:nvGrpSpPr>
          <p:cNvPr id="2" name="図形グループ 23"/>
          <p:cNvGrpSpPr/>
          <p:nvPr/>
        </p:nvGrpSpPr>
        <p:grpSpPr>
          <a:xfrm>
            <a:off x="763533" y="3090333"/>
            <a:ext cx="7522372" cy="1309141"/>
            <a:chOff x="1195916" y="4771495"/>
            <a:chExt cx="7216727" cy="1051983"/>
          </a:xfrm>
        </p:grpSpPr>
        <p:sp>
          <p:nvSpPr>
            <p:cNvPr id="7" name="角丸四角形 6"/>
            <p:cNvSpPr/>
            <p:nvPr/>
          </p:nvSpPr>
          <p:spPr>
            <a:xfrm>
              <a:off x="1195916" y="4771495"/>
              <a:ext cx="2169584" cy="105198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Condensed matter</a:t>
              </a:r>
              <a:endParaRPr kumimoji="1" lang="ja-JP" altLang="en-US" dirty="0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5979583" y="4771495"/>
              <a:ext cx="2433060" cy="105198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Lattice gauge theory</a:t>
              </a:r>
              <a:endParaRPr kumimoji="1" lang="ja-JP" altLang="en-US" dirty="0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3714747" y="5156729"/>
              <a:ext cx="19685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rot="10800000" flipV="1">
              <a:off x="3714750" y="5514624"/>
              <a:ext cx="1968497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4161776" y="4771495"/>
              <a:ext cx="1035297" cy="29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New hint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905250" y="5514626"/>
              <a:ext cx="1658815" cy="29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Theoretical tool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94830" y="423334"/>
            <a:ext cx="7016753" cy="709083"/>
          </a:xfrm>
          <a:ln>
            <a:solidFill>
              <a:srgbClr val="3366FF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2800" dirty="0" smtClean="0"/>
              <a:t>  </a:t>
            </a:r>
            <a:r>
              <a:rPr lang="en-US" altLang="ja-JP" sz="2800" u="sng" dirty="0" smtClean="0"/>
              <a:t>Dirac </a:t>
            </a:r>
            <a:r>
              <a:rPr lang="en-US" altLang="ja-JP" sz="2800" u="sng" dirty="0" err="1" smtClean="0"/>
              <a:t>fermion</a:t>
            </a:r>
            <a:r>
              <a:rPr lang="en-US" altLang="ja-JP" sz="2800" u="sng" dirty="0" smtClean="0"/>
              <a:t> in condensed matter systems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5</a:t>
            </a:fld>
            <a:endParaRPr lang="ja-JP" altLang="en-US"/>
          </a:p>
        </p:txBody>
      </p:sp>
      <p:grpSp>
        <p:nvGrpSpPr>
          <p:cNvPr id="16" name="図形グループ 15"/>
          <p:cNvGrpSpPr/>
          <p:nvPr/>
        </p:nvGrpSpPr>
        <p:grpSpPr>
          <a:xfrm>
            <a:off x="545227" y="1922980"/>
            <a:ext cx="7425850" cy="1849479"/>
            <a:chOff x="585733" y="1955168"/>
            <a:chExt cx="7425850" cy="1849479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85733" y="1955168"/>
              <a:ext cx="36724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kumimoji="1" lang="en-US" altLang="ja-JP" sz="2400" dirty="0" smtClean="0"/>
                <a:t> </a:t>
              </a:r>
              <a:r>
                <a:rPr kumimoji="1" lang="en-US" altLang="ja-JP" sz="2800" dirty="0" err="1" smtClean="0">
                  <a:solidFill>
                    <a:srgbClr val="FF0000"/>
                  </a:solidFill>
                </a:rPr>
                <a:t>Graphene</a:t>
              </a:r>
              <a:endParaRPr kumimoji="1" lang="en-US" altLang="ja-JP" sz="2800" dirty="0" smtClean="0">
                <a:solidFill>
                  <a:srgbClr val="FF0000"/>
                </a:solidFill>
              </a:endParaRPr>
            </a:p>
            <a:p>
              <a:pPr>
                <a:buFont typeface="Arial"/>
                <a:buChar char="•"/>
              </a:pPr>
              <a:r>
                <a:rPr lang="en-US" altLang="ja-JP" sz="2800" dirty="0" smtClean="0"/>
                <a:t> Topological insulator</a:t>
              </a:r>
              <a:endParaRPr kumimoji="1" lang="ja-JP" altLang="en-US" sz="2800" dirty="0"/>
            </a:p>
          </p:txBody>
        </p:sp>
        <p:sp>
          <p:nvSpPr>
            <p:cNvPr id="19" name="右中かっこ 18"/>
            <p:cNvSpPr/>
            <p:nvPr/>
          </p:nvSpPr>
          <p:spPr>
            <a:xfrm>
              <a:off x="3941776" y="2153562"/>
              <a:ext cx="190500" cy="62882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829677" y="1955168"/>
              <a:ext cx="31819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Electrons hopping </a:t>
              </a:r>
            </a:p>
            <a:p>
              <a:r>
                <a:rPr kumimoji="1" lang="en-US" altLang="ja-JP" sz="2800" dirty="0" smtClean="0"/>
                <a:t>on the atomic lattice</a:t>
              </a:r>
              <a:endParaRPr kumimoji="1" lang="ja-JP" altLang="en-US" sz="2800" dirty="0"/>
            </a:p>
          </p:txBody>
        </p:sp>
        <p:sp>
          <p:nvSpPr>
            <p:cNvPr id="25" name="左矢印 24"/>
            <p:cNvSpPr/>
            <p:nvPr/>
          </p:nvSpPr>
          <p:spPr>
            <a:xfrm rot="19416116">
              <a:off x="4220279" y="2943240"/>
              <a:ext cx="735546" cy="223777"/>
            </a:xfrm>
            <a:prstGeom prst="leftArrow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634122" y="3281427"/>
              <a:ext cx="5724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err="1" smtClean="0"/>
                <a:t>m</a:t>
              </a:r>
              <a:r>
                <a:rPr kumimoji="1" lang="en-US" altLang="ja-JP" sz="2800" dirty="0" err="1" smtClean="0"/>
                <a:t>assless</a:t>
              </a:r>
              <a:r>
                <a:rPr kumimoji="1" lang="en-US" altLang="ja-JP" sz="2800" dirty="0" smtClean="0"/>
                <a:t> Dirac fermions at low energy</a:t>
              </a:r>
              <a:endParaRPr kumimoji="1" lang="ja-JP" altLang="en-US" sz="2800" dirty="0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1285839" y="4085167"/>
            <a:ext cx="603242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Rather surprising phenomena:</a:t>
            </a:r>
          </a:p>
          <a:p>
            <a:pPr marL="342900" indent="-342900">
              <a:buAutoNum type="arabicPeriod"/>
            </a:pPr>
            <a:r>
              <a:rPr kumimoji="1" lang="en-US" altLang="ja-JP" sz="2400" dirty="0" smtClean="0"/>
              <a:t>Consistent with Nielsen-</a:t>
            </a:r>
            <a:r>
              <a:rPr kumimoji="1" lang="en-US" altLang="ja-JP" sz="2400" dirty="0" err="1" smtClean="0"/>
              <a:t>Ninomiya</a:t>
            </a:r>
            <a:r>
              <a:rPr kumimoji="1" lang="en-US" altLang="ja-JP" sz="2400" dirty="0" smtClean="0"/>
              <a:t> theorem?</a:t>
            </a:r>
          </a:p>
          <a:p>
            <a:pPr marL="342900" indent="-342900">
              <a:buAutoNum type="arabicPeriod"/>
            </a:pPr>
            <a:r>
              <a:rPr lang="en-US" altLang="ja-JP" sz="2400" dirty="0" smtClean="0"/>
              <a:t>Why stable?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1667" y="1979083"/>
            <a:ext cx="8635999" cy="41325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Wilson </a:t>
            </a:r>
            <a:r>
              <a:rPr lang="en-US" altLang="ja-JP" sz="2400" dirty="0" err="1" smtClean="0"/>
              <a:t>fermion</a:t>
            </a:r>
            <a:r>
              <a:rPr lang="en-US" altLang="ja-JP" sz="2400" dirty="0" smtClean="0"/>
              <a:t>    </a:t>
            </a:r>
            <a:r>
              <a:rPr lang="en-US" altLang="ja-JP" sz="2400" dirty="0" smtClean="0"/>
              <a:t>                      </a:t>
            </a:r>
            <a:r>
              <a:rPr lang="en-US" altLang="ja-JP" sz="2400" dirty="0" smtClean="0"/>
              <a:t>: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chiral</a:t>
            </a:r>
            <a:r>
              <a:rPr lang="en-US" altLang="ja-JP" sz="2400" dirty="0" smtClean="0"/>
              <a:t> symmetry  </a:t>
            </a:r>
            <a:r>
              <a:rPr lang="ja-JP" altLang="en-US" sz="2400" dirty="0" smtClean="0"/>
              <a:t>❌</a:t>
            </a:r>
            <a:endParaRPr lang="en-US" altLang="ja-JP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Staggered </a:t>
            </a:r>
            <a:r>
              <a:rPr lang="en-US" altLang="ja-JP" sz="2400" dirty="0" err="1" smtClean="0"/>
              <a:t>fermion</a:t>
            </a:r>
            <a:r>
              <a:rPr lang="en-US" altLang="ja-JP" sz="2400" dirty="0" smtClean="0"/>
              <a:t>  </a:t>
            </a:r>
            <a:r>
              <a:rPr lang="en-US" altLang="ja-JP" sz="2400" dirty="0" smtClean="0"/>
              <a:t>                  </a:t>
            </a:r>
            <a:r>
              <a:rPr lang="en-US" altLang="ja-JP" sz="2400" dirty="0" smtClean="0"/>
              <a:t>:</a:t>
            </a:r>
            <a:r>
              <a:rPr lang="en-US" altLang="ja-JP" sz="2400" dirty="0" smtClean="0"/>
              <a:t> flavor symmetry</a:t>
            </a:r>
            <a:r>
              <a:rPr lang="en-US" altLang="ja-JP" sz="2400" dirty="0" smtClean="0"/>
              <a:t>  </a:t>
            </a:r>
            <a:r>
              <a:rPr lang="ja-JP" altLang="en-US" sz="2400" dirty="0" smtClean="0"/>
              <a:t>❌</a:t>
            </a:r>
            <a:endParaRPr lang="en-US" altLang="ja-JP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Domain-</a:t>
            </a:r>
            <a:r>
              <a:rPr lang="en-US" altLang="ja-JP" sz="2400" dirty="0" smtClean="0"/>
              <a:t>wall/overlap </a:t>
            </a:r>
            <a:r>
              <a:rPr lang="en-US" altLang="ja-JP" sz="2400" dirty="0" err="1" smtClean="0"/>
              <a:t>fermion</a:t>
            </a:r>
            <a:r>
              <a:rPr lang="en-US" altLang="ja-JP" sz="2400" dirty="0" smtClean="0"/>
              <a:t> :</a:t>
            </a:r>
            <a:r>
              <a:rPr lang="en-US" altLang="ja-JP" sz="2400" dirty="0" smtClean="0"/>
              <a:t> flavor </a:t>
            </a:r>
            <a:r>
              <a:rPr lang="en-US" altLang="ja-JP" sz="2400" dirty="0" smtClean="0"/>
              <a:t>symmetry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⭕</a:t>
            </a:r>
            <a:endParaRPr lang="en-US" altLang="ja-JP" sz="2400" dirty="0" smtClean="0"/>
          </a:p>
          <a:p>
            <a:pPr marL="514350" indent="-514350">
              <a:buNone/>
            </a:pPr>
            <a:r>
              <a:rPr lang="ja-JP" altLang="ja-JP" sz="2400" dirty="0" smtClean="0"/>
              <a:t>　</a:t>
            </a:r>
            <a:r>
              <a:rPr lang="ja-JP" altLang="en-US" sz="2400" dirty="0" smtClean="0"/>
              <a:t>　　　　　　　　　　　　　　</a:t>
            </a:r>
            <a:r>
              <a:rPr lang="en-US" altLang="ja-JP" sz="2400" dirty="0" smtClean="0"/>
              <a:t>      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        </a:t>
            </a:r>
            <a:r>
              <a:rPr lang="en-US" altLang="ja-JP" sz="2400" dirty="0" err="1" smtClean="0"/>
              <a:t>chiral</a:t>
            </a:r>
            <a:r>
              <a:rPr lang="en-US" altLang="ja-JP" sz="2400" dirty="0" smtClean="0"/>
              <a:t> symmetry  </a:t>
            </a:r>
            <a:r>
              <a:rPr lang="ja-JP" altLang="en-US" sz="2400" dirty="0" smtClean="0"/>
              <a:t>⭕</a:t>
            </a:r>
            <a:r>
              <a:rPr lang="en-US" altLang="ja-JP" sz="2400" dirty="0" smtClean="0"/>
              <a:t> (modified)</a:t>
            </a:r>
          </a:p>
          <a:p>
            <a:pPr marL="514350" indent="-514350">
              <a:buNone/>
            </a:pPr>
            <a:endParaRPr lang="en-US" altLang="ja-JP" sz="24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altLang="ja-JP" sz="2400" dirty="0" smtClean="0">
                <a:solidFill>
                  <a:srgbClr val="FF0000"/>
                </a:solidFill>
              </a:rPr>
              <a:t>Dirac fermions in condensed matter: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something </a:t>
            </a:r>
            <a:r>
              <a:rPr lang="en-US" altLang="ja-JP" sz="2400" dirty="0" smtClean="0">
                <a:solidFill>
                  <a:srgbClr val="FF0000"/>
                </a:solidFill>
              </a:rPr>
              <a:t>new? </a:t>
            </a:r>
          </a:p>
          <a:p>
            <a:pPr marL="514350" indent="-514350"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         </a:t>
            </a:r>
            <a:r>
              <a:rPr lang="ja-JP" altLang="en-US" sz="2400" dirty="0" smtClean="0">
                <a:sym typeface="Wingdings"/>
              </a:rPr>
              <a:t></a:t>
            </a:r>
            <a:r>
              <a:rPr lang="en-US" altLang="ja-JP" sz="2400" dirty="0" smtClean="0"/>
              <a:t> Let us study the structure of Dirac </a:t>
            </a:r>
            <a:r>
              <a:rPr lang="en-US" altLang="ja-JP" sz="2400" dirty="0" err="1" smtClean="0"/>
              <a:t>fermion</a:t>
            </a:r>
            <a:r>
              <a:rPr lang="en-US" altLang="ja-JP" sz="2400" dirty="0" smtClean="0"/>
              <a:t> in </a:t>
            </a:r>
          </a:p>
          <a:p>
            <a:pPr marL="514350" indent="-514350">
              <a:buNone/>
            </a:pPr>
            <a:r>
              <a:rPr lang="en-US" altLang="ja-JP" sz="2400" dirty="0" smtClean="0"/>
              <a:t>               </a:t>
            </a:r>
            <a:r>
              <a:rPr lang="en-US" altLang="ja-JP" sz="2400" dirty="0" err="1" smtClean="0"/>
              <a:t>graphene</a:t>
            </a:r>
            <a:r>
              <a:rPr lang="en-US" altLang="ja-JP" sz="2400" dirty="0" smtClean="0"/>
              <a:t> system as a first step!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4210" y="487410"/>
            <a:ext cx="6392333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>
              <a:buNone/>
            </a:pPr>
            <a:r>
              <a:rPr lang="en-US" altLang="ja-JP" sz="2800" dirty="0" smtClean="0"/>
              <a:t>Nielsen-</a:t>
            </a:r>
            <a:r>
              <a:rPr lang="en-US" altLang="ja-JP" sz="2800" dirty="0" err="1" smtClean="0"/>
              <a:t>Ninomiya’s</a:t>
            </a:r>
            <a:r>
              <a:rPr lang="en-US" altLang="ja-JP" sz="2800" dirty="0" smtClean="0"/>
              <a:t> no-go theorem:</a:t>
            </a:r>
          </a:p>
          <a:p>
            <a:pPr>
              <a:buNone/>
            </a:pPr>
            <a:r>
              <a:rPr lang="en-US" altLang="ja-JP" sz="2400" dirty="0" smtClean="0"/>
              <a:t>	Lattice </a:t>
            </a:r>
            <a:r>
              <a:rPr lang="en-US" altLang="ja-JP" sz="2400" dirty="0" err="1" smtClean="0"/>
              <a:t>fermion</a:t>
            </a:r>
            <a:r>
              <a:rPr lang="en-US" altLang="ja-JP" sz="2400" dirty="0" smtClean="0"/>
              <a:t> with both exact </a:t>
            </a:r>
            <a:r>
              <a:rPr lang="en-US" altLang="ja-JP" sz="2400" dirty="0" err="1" smtClean="0"/>
              <a:t>chiral</a:t>
            </a:r>
            <a:r>
              <a:rPr lang="en-US" altLang="ja-JP" sz="2400" dirty="0" smtClean="0"/>
              <a:t> and</a:t>
            </a:r>
          </a:p>
          <a:p>
            <a:pPr>
              <a:buNone/>
            </a:pPr>
            <a:r>
              <a:rPr lang="en-US" altLang="ja-JP" sz="2400" dirty="0" smtClean="0"/>
              <a:t>       exact flavor symmetry does not exist</a:t>
            </a:r>
            <a:r>
              <a:rPr lang="en-US" altLang="ja-JP" dirty="0" smtClean="0"/>
              <a:t>.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4666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 smtClean="0"/>
              <a:t>We </a:t>
            </a:r>
            <a:r>
              <a:rPr lang="en-US" altLang="ja-JP" dirty="0" err="1" smtClean="0"/>
              <a:t>refomulate</a:t>
            </a:r>
            <a:r>
              <a:rPr lang="en-US" altLang="ja-JP" dirty="0" smtClean="0"/>
              <a:t> the tight-binding model for </a:t>
            </a:r>
            <a:r>
              <a:rPr lang="en-US" altLang="ja-JP" dirty="0" err="1" smtClean="0"/>
              <a:t>graphene</a:t>
            </a:r>
            <a:r>
              <a:rPr lang="en-US" altLang="ja-JP" dirty="0" smtClean="0"/>
              <a:t> position space approach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We find</a:t>
            </a:r>
          </a:p>
          <a:p>
            <a:r>
              <a:rPr lang="en-US" altLang="ja-JP" sz="2800" dirty="0" err="1" smtClean="0"/>
              <a:t>Graphene</a:t>
            </a:r>
            <a:r>
              <a:rPr lang="en-US" altLang="ja-JP" sz="2800" dirty="0" smtClean="0"/>
              <a:t> is analogous to staggered fermions.</a:t>
            </a:r>
          </a:p>
          <a:p>
            <a:r>
              <a:rPr lang="en-US" altLang="ja-JP" sz="2800" dirty="0" smtClean="0"/>
              <a:t>Spin-flavor appears from DOF in the unit cell.</a:t>
            </a:r>
          </a:p>
          <a:p>
            <a:r>
              <a:rPr lang="en-US" altLang="ja-JP" sz="2800" dirty="0" smtClean="0"/>
              <a:t>Hidden exact </a:t>
            </a:r>
            <a:r>
              <a:rPr lang="en-US" altLang="ja-JP" sz="2800" dirty="0" err="1" smtClean="0"/>
              <a:t>chiral</a:t>
            </a:r>
            <a:r>
              <a:rPr lang="en-US" altLang="ja-JP" sz="2800" dirty="0" smtClean="0"/>
              <a:t> symmetry.</a:t>
            </a:r>
          </a:p>
          <a:p>
            <a:endParaRPr lang="en-US" altLang="ja-JP" sz="2800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867" y="2423583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2. </a:t>
            </a:r>
            <a:r>
              <a:rPr lang="en-US" altLang="ja-JP" dirty="0" err="1" smtClean="0"/>
              <a:t>Graphene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191" y="1746250"/>
            <a:ext cx="3589609" cy="2357440"/>
          </a:xfrm>
          <a:prstGeom prst="rect">
            <a:avLst/>
          </a:prstGeom>
        </p:spPr>
      </p:pic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457200" y="391582"/>
            <a:ext cx="8229600" cy="816553"/>
          </a:xfrm>
        </p:spPr>
        <p:txBody>
          <a:bodyPr/>
          <a:lstStyle/>
          <a:p>
            <a:r>
              <a:rPr lang="en-US" altLang="ja-JP" dirty="0" smtClean="0"/>
              <a:t>1. </a:t>
            </a:r>
            <a:r>
              <a:rPr lang="en-US" altLang="ja-JP" dirty="0" err="1" smtClean="0"/>
              <a:t>Graphene</a:t>
            </a:r>
            <a:endParaRPr lang="ja-JP" altLang="en-US" dirty="0"/>
          </a:p>
        </p:txBody>
      </p:sp>
      <p:sp>
        <p:nvSpPr>
          <p:cNvPr id="16" name="コンテンツ プレースホルダ 11"/>
          <p:cNvSpPr>
            <a:spLocks noGrp="1"/>
          </p:cNvSpPr>
          <p:nvPr>
            <p:ph idx="1"/>
          </p:nvPr>
        </p:nvSpPr>
        <p:spPr>
          <a:xfrm>
            <a:off x="457200" y="1208136"/>
            <a:ext cx="8229600" cy="5196335"/>
          </a:xfrm>
        </p:spPr>
        <p:txBody>
          <a:bodyPr numCol="1">
            <a:normAutofit/>
          </a:bodyPr>
          <a:lstStyle/>
          <a:p>
            <a:r>
              <a:rPr lang="en-US" altLang="ja-JP" sz="2400" dirty="0" smtClean="0"/>
              <a:t>Mono-layer graphite with honeycomb lattice</a:t>
            </a:r>
          </a:p>
          <a:p>
            <a:endParaRPr lang="en-US" altLang="ja-JP" sz="2400" dirty="0" smtClean="0"/>
          </a:p>
          <a:p>
            <a:r>
              <a:rPr lang="en-US" altLang="ja-JP" sz="2400" dirty="0" err="1" smtClean="0"/>
              <a:t>Semin</a:t>
            </a:r>
            <a:r>
              <a:rPr lang="en-US" altLang="ja-JP" sz="2400" dirty="0" smtClean="0"/>
              <a:t>-conductor with zero-gap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            </a:t>
            </a:r>
            <a:r>
              <a:rPr lang="en-US" altLang="ja-JP" sz="2000" dirty="0" err="1" smtClean="0"/>
              <a:t>Novoselov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Geim</a:t>
            </a:r>
            <a:r>
              <a:rPr lang="en-US" altLang="ja-JP" sz="2000" dirty="0" smtClean="0"/>
              <a:t>  Nature (2005)</a:t>
            </a:r>
          </a:p>
          <a:p>
            <a:pPr>
              <a:buNone/>
            </a:pPr>
            <a:endParaRPr lang="en-US" altLang="ja-JP" sz="2000" dirty="0" smtClean="0"/>
          </a:p>
          <a:p>
            <a:r>
              <a:rPr lang="en-US" altLang="ja-JP" sz="2400" dirty="0" smtClean="0"/>
              <a:t>High electron mobility  </a:t>
            </a:r>
          </a:p>
          <a:p>
            <a:endParaRPr lang="en-US" altLang="ja-JP" sz="2000" dirty="0" smtClean="0"/>
          </a:p>
          <a:p>
            <a:pPr lvl="1">
              <a:buNone/>
            </a:pPr>
            <a:endParaRPr lang="ja-JP" altLang="en-US" sz="2000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459F-FB46-9244-BEA4-1F27E1500E10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553200" y="4103690"/>
            <a:ext cx="1454150" cy="180899"/>
          </a:xfrm>
          <a:prstGeom prst="rect">
            <a:avLst/>
          </a:prstGeom>
        </p:spPr>
      </p:pic>
      <p:pic>
        <p:nvPicPr>
          <p:cNvPr id="23" name="図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703916" y="3762692"/>
            <a:ext cx="2633663" cy="681995"/>
          </a:xfrm>
          <a:prstGeom prst="rect">
            <a:avLst/>
          </a:prstGeom>
        </p:spPr>
      </p:pic>
      <p:grpSp>
        <p:nvGrpSpPr>
          <p:cNvPr id="29" name="図形グループ 28"/>
          <p:cNvGrpSpPr/>
          <p:nvPr/>
        </p:nvGrpSpPr>
        <p:grpSpPr>
          <a:xfrm>
            <a:off x="1905000" y="5417715"/>
            <a:ext cx="5769365" cy="707886"/>
            <a:chOff x="2227890" y="5496354"/>
            <a:chExt cx="6148630" cy="810057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227890" y="5496354"/>
              <a:ext cx="680112" cy="810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Si: </a:t>
              </a:r>
            </a:p>
            <a:p>
              <a:r>
                <a:rPr kumimoji="1" lang="en-US" altLang="ja-JP" sz="2000" dirty="0" err="1" smtClean="0"/>
                <a:t>Ge</a:t>
              </a:r>
              <a:r>
                <a:rPr kumimoji="1" lang="en-US" altLang="ja-JP" sz="2000" dirty="0" smtClean="0"/>
                <a:t>: </a:t>
              </a:r>
              <a:endParaRPr kumimoji="1" lang="ja-JP" altLang="en-US" sz="2000" dirty="0"/>
            </a:p>
          </p:txBody>
        </p:sp>
        <p:grpSp>
          <p:nvGrpSpPr>
            <p:cNvPr id="28" name="図形グループ 27"/>
            <p:cNvGrpSpPr/>
            <p:nvPr/>
          </p:nvGrpSpPr>
          <p:grpSpPr>
            <a:xfrm>
              <a:off x="2920553" y="5569015"/>
              <a:ext cx="5455967" cy="658449"/>
              <a:chOff x="2920553" y="5569015"/>
              <a:chExt cx="5455967" cy="658449"/>
            </a:xfrm>
          </p:grpSpPr>
          <p:pic>
            <p:nvPicPr>
              <p:cNvPr id="26" name="図 2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2920553" y="5569015"/>
                <a:ext cx="5455967" cy="310687"/>
              </a:xfrm>
              <a:prstGeom prst="rect">
                <a:avLst/>
              </a:prstGeom>
            </p:spPr>
          </p:pic>
          <p:pic>
            <p:nvPicPr>
              <p:cNvPr id="27" name="図 2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2953118" y="5923126"/>
                <a:ext cx="5086797" cy="30433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17385</TotalTime>
  <Words>1279</Words>
  <Application>Microsoft Macintosh PowerPoint</Application>
  <PresentationFormat>画面に合わせる (4:3)</PresentationFormat>
  <Paragraphs>245</Paragraphs>
  <Slides>35</Slides>
  <Notes>2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7" baseType="lpstr">
      <vt:lpstr>Office テーマ</vt:lpstr>
      <vt:lpstr>数式</vt:lpstr>
      <vt:lpstr>Position space formulation of the Dirac fermion on honeycomb lattice</vt:lpstr>
      <vt:lpstr>Outline</vt:lpstr>
      <vt:lpstr>1. Introduction</vt:lpstr>
      <vt:lpstr>スライド 4</vt:lpstr>
      <vt:lpstr>スライド 5</vt:lpstr>
      <vt:lpstr>スライド 6</vt:lpstr>
      <vt:lpstr>スライド 7</vt:lpstr>
      <vt:lpstr>2. Graphene</vt:lpstr>
      <vt:lpstr>1. Graphene</vt:lpstr>
      <vt:lpstr>Tight-binding model on honeycomb lattice</vt:lpstr>
      <vt:lpstr>スライド 11</vt:lpstr>
      <vt:lpstr>スライド 12</vt:lpstr>
      <vt:lpstr>スライド 13</vt:lpstr>
      <vt:lpstr>2. Staggered fermion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4. Position space formulation for honeycomb</vt:lpstr>
      <vt:lpstr>Position space formulation</vt:lpstr>
      <vt:lpstr>スライド 23</vt:lpstr>
      <vt:lpstr>スライド 24</vt:lpstr>
      <vt:lpstr>スライド 25</vt:lpstr>
      <vt:lpstr>スライド 26</vt:lpstr>
      <vt:lpstr>4. Exact chiral symmetry</vt:lpstr>
      <vt:lpstr>Chiral symmetry on  honeycomb lattice</vt:lpstr>
      <vt:lpstr>スライド 29</vt:lpstr>
      <vt:lpstr>スライド 30</vt:lpstr>
      <vt:lpstr>スライド 31</vt:lpstr>
      <vt:lpstr>スライド 32</vt:lpstr>
      <vt:lpstr>Summary</vt:lpstr>
      <vt:lpstr>What is next?</vt:lpstr>
      <vt:lpstr>Thank you for your attention.</vt:lpstr>
    </vt:vector>
  </TitlesOfParts>
  <Company>大阪大学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蜂の巣格子からの Dirac Fermionの導出</dc:title>
  <dc:creator>弘津 晶輝</dc:creator>
  <cp:lastModifiedBy>大野木 哲也</cp:lastModifiedBy>
  <cp:revision>126</cp:revision>
  <cp:lastPrinted>2013-03-27T05:57:25Z</cp:lastPrinted>
  <dcterms:created xsi:type="dcterms:W3CDTF">2014-01-21T04:38:34Z</dcterms:created>
  <dcterms:modified xsi:type="dcterms:W3CDTF">2014-01-21T07:47:50Z</dcterms:modified>
</cp:coreProperties>
</file>