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9" r:id="rId3"/>
    <p:sldId id="296" r:id="rId4"/>
    <p:sldId id="293" r:id="rId5"/>
    <p:sldId id="258" r:id="rId6"/>
    <p:sldId id="299" r:id="rId7"/>
    <p:sldId id="260" r:id="rId8"/>
    <p:sldId id="261" r:id="rId9"/>
    <p:sldId id="280" r:id="rId10"/>
    <p:sldId id="281" r:id="rId11"/>
    <p:sldId id="262" r:id="rId12"/>
    <p:sldId id="290" r:id="rId13"/>
    <p:sldId id="263" r:id="rId14"/>
    <p:sldId id="264" r:id="rId15"/>
    <p:sldId id="265" r:id="rId16"/>
    <p:sldId id="266" r:id="rId17"/>
    <p:sldId id="294" r:id="rId18"/>
    <p:sldId id="267" r:id="rId19"/>
    <p:sldId id="268" r:id="rId20"/>
    <p:sldId id="269" r:id="rId21"/>
    <p:sldId id="298" r:id="rId22"/>
    <p:sldId id="270" r:id="rId23"/>
    <p:sldId id="271" r:id="rId24"/>
    <p:sldId id="275" r:id="rId25"/>
    <p:sldId id="272" r:id="rId26"/>
    <p:sldId id="273" r:id="rId27"/>
    <p:sldId id="274" r:id="rId28"/>
    <p:sldId id="276" r:id="rId29"/>
    <p:sldId id="295" r:id="rId30"/>
    <p:sldId id="300" r:id="rId31"/>
    <p:sldId id="279" r:id="rId32"/>
    <p:sldId id="277" r:id="rId33"/>
    <p:sldId id="278" r:id="rId3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62" autoAdjust="0"/>
  </p:normalViewPr>
  <p:slideViewPr>
    <p:cSldViewPr snapToGrid="0" snapToObjects="1" showGuides="1">
      <p:cViewPr varScale="1">
        <p:scale>
          <a:sx n="80" d="100"/>
          <a:sy n="80" d="100"/>
        </p:scale>
        <p:origin x="-1256" y="-96"/>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6764C2-C4C9-754E-A99B-22A361132A5E}" type="datetimeFigureOut">
              <a:rPr kumimoji="1" lang="ja-JP" altLang="en-US" smtClean="0"/>
              <a:t>2013/05/28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D1CB7-389F-B54D-9C84-62390AF7B05E}" type="slidenum">
              <a:rPr kumimoji="1" lang="ja-JP" altLang="en-US" smtClean="0"/>
              <a:t>‹#›</a:t>
            </a:fld>
            <a:endParaRPr kumimoji="1" lang="ja-JP" altLang="en-US"/>
          </a:p>
        </p:txBody>
      </p:sp>
    </p:spTree>
    <p:extLst>
      <p:ext uri="{BB962C8B-B14F-4D97-AF65-F5344CB8AC3E}">
        <p14:creationId xmlns:p14="http://schemas.microsoft.com/office/powerpoint/2010/main" val="4052430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EA415-1681-8447-88FD-619C2BCA970D}" type="datetimeFigureOut">
              <a:rPr kumimoji="1" lang="ja-JP" altLang="en-US" smtClean="0"/>
              <a:t>2013/05/28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DA807-3ACD-BA48-9BFB-35CCEC88CDD8}" type="slidenum">
              <a:rPr kumimoji="1" lang="ja-JP" altLang="en-US" smtClean="0"/>
              <a:t>‹#›</a:t>
            </a:fld>
            <a:endParaRPr kumimoji="1" lang="ja-JP" altLang="en-US"/>
          </a:p>
        </p:txBody>
      </p:sp>
    </p:spTree>
    <p:extLst>
      <p:ext uri="{BB962C8B-B14F-4D97-AF65-F5344CB8AC3E}">
        <p14:creationId xmlns:p14="http://schemas.microsoft.com/office/powerpoint/2010/main" val="39194848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a:t>
            </a:r>
            <a:r>
              <a:rPr kumimoji="1" lang="en-US" altLang="ja-JP" baseline="0" dirty="0" smtClean="0"/>
              <a:t> you very much for this opportunity. I try to speak in English. But, if you have a question, please ask me in English or Japanese. OK. I’ll talk about phenomenology of the GHU model. This talk is based on this paper and collaborators are almost here.</a:t>
            </a:r>
            <a:endParaRPr kumimoji="1" lang="ja-JP" altLang="en-US" dirty="0"/>
          </a:p>
        </p:txBody>
      </p:sp>
      <p:sp>
        <p:nvSpPr>
          <p:cNvPr id="4" name="スライド番号プレースホルダー 3"/>
          <p:cNvSpPr>
            <a:spLocks noGrp="1"/>
          </p:cNvSpPr>
          <p:nvPr>
            <p:ph type="sldNum" sz="quarter" idx="10"/>
          </p:nvPr>
        </p:nvSpPr>
        <p:spPr/>
        <p:txBody>
          <a:bodyPr/>
          <a:lstStyle/>
          <a:p>
            <a:fld id="{981DA807-3ACD-BA48-9BFB-35CCEC88CDD8}" type="slidenum">
              <a:rPr kumimoji="1" lang="ja-JP" altLang="en-US" smtClean="0"/>
              <a:t>1</a:t>
            </a:fld>
            <a:endParaRPr kumimoji="1" lang="ja-JP" altLang="en-US"/>
          </a:p>
        </p:txBody>
      </p:sp>
    </p:spTree>
    <p:extLst>
      <p:ext uri="{BB962C8B-B14F-4D97-AF65-F5344CB8AC3E}">
        <p14:creationId xmlns:p14="http://schemas.microsoft.com/office/powerpoint/2010/main" val="384477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Therefore</a:t>
            </a:r>
            <a:r>
              <a:rPr kumimoji="1" lang="en-US" altLang="ja-JP" baseline="0" dirty="0" smtClean="0"/>
              <a:t> I explain the method to calculation of the effective potential. </a:t>
            </a:r>
            <a:r>
              <a:rPr kumimoji="1" lang="en-US" altLang="ja-JP" dirty="0" smtClean="0"/>
              <a:t>We denote the </a:t>
            </a:r>
            <a:r>
              <a:rPr kumimoji="1" lang="en-US" altLang="ja-JP" dirty="0" err="1" smtClean="0"/>
              <a:t>vev</a:t>
            </a:r>
            <a:r>
              <a:rPr kumimoji="1" lang="en-US" altLang="ja-JP" dirty="0" smtClean="0"/>
              <a:t> of the gauge</a:t>
            </a:r>
            <a:r>
              <a:rPr kumimoji="1" lang="en-US" altLang="ja-JP" baseline="0" dirty="0" smtClean="0"/>
              <a:t> field is </a:t>
            </a:r>
            <a:r>
              <a:rPr kumimoji="1" lang="en-US" altLang="ja-JP" baseline="0" dirty="0" err="1" smtClean="0"/>
              <a:t>thetaH</a:t>
            </a:r>
            <a:r>
              <a:rPr kumimoji="1" lang="en-US" altLang="ja-JP" baseline="0" dirty="0" smtClean="0"/>
              <a:t>.</a:t>
            </a:r>
          </a:p>
          <a:p>
            <a:r>
              <a:rPr kumimoji="1" lang="en-US" altLang="ja-JP" baseline="0" dirty="0" smtClean="0"/>
              <a:t>OK. This effective potential is given by the mass of the particles. So we should calculate the mass. However, mass is given by the </a:t>
            </a:r>
            <a:r>
              <a:rPr kumimoji="1" lang="en-US" altLang="ja-JP" baseline="0" dirty="0" err="1" smtClean="0"/>
              <a:t>thetaH</a:t>
            </a:r>
            <a:r>
              <a:rPr kumimoji="1" lang="en-US" altLang="ja-JP" baseline="0" dirty="0" smtClean="0"/>
              <a:t>. </a:t>
            </a:r>
            <a:r>
              <a:rPr kumimoji="1" lang="en-US" altLang="ja-JP" baseline="0" dirty="0" err="1" smtClean="0"/>
              <a:t>thetaH</a:t>
            </a:r>
            <a:r>
              <a:rPr kumimoji="1" lang="en-US" altLang="ja-JP" baseline="0" dirty="0" smtClean="0"/>
              <a:t> is determined by effective potential. Therefore we must calculate self-consistently.</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10</a:t>
            </a:fld>
            <a:endParaRPr kumimoji="1" lang="ja-JP" altLang="en-US"/>
          </a:p>
        </p:txBody>
      </p:sp>
    </p:spTree>
    <p:extLst>
      <p:ext uri="{BB962C8B-B14F-4D97-AF65-F5344CB8AC3E}">
        <p14:creationId xmlns:p14="http://schemas.microsoft.com/office/powerpoint/2010/main" val="216348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baseline="0" dirty="0" smtClean="0"/>
              <a:t>We can calculate a effective potential. This is old model case. In this model, </a:t>
            </a:r>
            <a:r>
              <a:rPr kumimoji="1" lang="en-US" altLang="ja-JP" baseline="0" dirty="0" err="1" smtClean="0"/>
              <a:t>Wlison</a:t>
            </a:r>
            <a:r>
              <a:rPr kumimoji="1" lang="en-US" altLang="ja-JP" baseline="0" dirty="0" smtClean="0"/>
              <a:t> line phase is always pi over two. And HWW, HZZ and </a:t>
            </a:r>
            <a:r>
              <a:rPr kumimoji="1" lang="en-US" altLang="ja-JP" baseline="0" dirty="0" err="1" smtClean="0"/>
              <a:t>yukawa</a:t>
            </a:r>
            <a:r>
              <a:rPr kumimoji="1" lang="en-US" altLang="ja-JP" baseline="0" dirty="0" smtClean="0"/>
              <a:t> couplings are proportional to cosine </a:t>
            </a:r>
            <a:r>
              <a:rPr kumimoji="1" lang="en-US" altLang="ja-JP" baseline="0" dirty="0" err="1" smtClean="0"/>
              <a:t>thetaH</a:t>
            </a:r>
            <a:r>
              <a:rPr kumimoji="1" lang="en-US" altLang="ja-JP" baseline="0" dirty="0" smtClean="0"/>
              <a:t>. Therefore, Higgs cannot decay easily. This Higgs is stable. We don’t want such a Higgs. We need to change value of </a:t>
            </a:r>
            <a:r>
              <a:rPr kumimoji="1" lang="en-US" altLang="ja-JP" baseline="0" dirty="0" err="1" smtClean="0"/>
              <a:t>thetaH</a:t>
            </a:r>
            <a:r>
              <a:rPr kumimoji="1" lang="en-US" altLang="ja-JP" baseline="0" dirty="0" smtClean="0"/>
              <a:t>. Therefore, we need extra fermions. </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11</a:t>
            </a:fld>
            <a:endParaRPr kumimoji="1" lang="ja-JP" altLang="en-US"/>
          </a:p>
        </p:txBody>
      </p:sp>
    </p:spTree>
    <p:extLst>
      <p:ext uri="{BB962C8B-B14F-4D97-AF65-F5344CB8AC3E}">
        <p14:creationId xmlns:p14="http://schemas.microsoft.com/office/powerpoint/2010/main" val="229768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potential</a:t>
            </a:r>
            <a:r>
              <a:rPr kumimoji="1" lang="en-US" altLang="ja-JP" baseline="0" dirty="0" smtClean="0"/>
              <a:t> given by the extra fermions. You can see this potential have 2pi periodicity. And top contribution is pi periodicity. And then we can get the </a:t>
            </a:r>
            <a:r>
              <a:rPr kumimoji="1" lang="en-US" altLang="ja-JP" baseline="0" dirty="0" err="1" smtClean="0"/>
              <a:t>thetaH</a:t>
            </a:r>
            <a:r>
              <a:rPr kumimoji="1" lang="en-US" altLang="ja-JP" baseline="0" dirty="0" smtClean="0"/>
              <a:t> minimum.</a:t>
            </a:r>
            <a:endParaRPr kumimoji="1" lang="ja-JP" altLang="en-US" dirty="0"/>
          </a:p>
        </p:txBody>
      </p:sp>
      <p:sp>
        <p:nvSpPr>
          <p:cNvPr id="4" name="スライド番号プレースホルダー 3"/>
          <p:cNvSpPr>
            <a:spLocks noGrp="1"/>
          </p:cNvSpPr>
          <p:nvPr>
            <p:ph type="sldNum" sz="quarter" idx="10"/>
          </p:nvPr>
        </p:nvSpPr>
        <p:spPr/>
        <p:txBody>
          <a:bodyPr/>
          <a:lstStyle/>
          <a:p>
            <a:fld id="{981DA807-3ACD-BA48-9BFB-35CCEC88CDD8}" type="slidenum">
              <a:rPr kumimoji="1" lang="ja-JP" altLang="en-US" smtClean="0"/>
              <a:t>12</a:t>
            </a:fld>
            <a:endParaRPr kumimoji="1" lang="ja-JP" altLang="en-US"/>
          </a:p>
        </p:txBody>
      </p:sp>
    </p:spTree>
    <p:extLst>
      <p:ext uri="{BB962C8B-B14F-4D97-AF65-F5344CB8AC3E}">
        <p14:creationId xmlns:p14="http://schemas.microsoft.com/office/powerpoint/2010/main" val="282266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baseline="0" dirty="0" smtClean="0"/>
              <a:t>Therefore we can get this effective potential. And this potential give us the Higgs mass is 126GeV.</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13</a:t>
            </a:fld>
            <a:endParaRPr kumimoji="1" lang="ja-JP" altLang="en-US"/>
          </a:p>
        </p:txBody>
      </p:sp>
    </p:spTree>
    <p:extLst>
      <p:ext uri="{BB962C8B-B14F-4D97-AF65-F5344CB8AC3E}">
        <p14:creationId xmlns:p14="http://schemas.microsoft.com/office/powerpoint/2010/main" val="229768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This is the first</a:t>
            </a:r>
            <a:r>
              <a:rPr kumimoji="1" lang="en-US" altLang="ja-JP" baseline="0" dirty="0" smtClean="0"/>
              <a:t> result of us. </a:t>
            </a:r>
            <a:r>
              <a:rPr kumimoji="1" lang="en-US" altLang="ja-JP" dirty="0" smtClean="0"/>
              <a:t>The</a:t>
            </a:r>
            <a:r>
              <a:rPr kumimoji="1" lang="en-US" altLang="ja-JP" baseline="0" dirty="0" smtClean="0"/>
              <a:t> </a:t>
            </a:r>
            <a:r>
              <a:rPr kumimoji="1" lang="en-US" altLang="ja-JP" dirty="0" smtClean="0"/>
              <a:t>number of extra fermions is three. When warp factor is small, </a:t>
            </a:r>
            <a:r>
              <a:rPr kumimoji="1" lang="en-US" altLang="ja-JP" dirty="0" err="1" smtClean="0"/>
              <a:t>thetaH</a:t>
            </a:r>
            <a:r>
              <a:rPr kumimoji="1" lang="en-US" altLang="ja-JP" dirty="0" smtClean="0"/>
              <a:t> is also small.</a:t>
            </a:r>
            <a:r>
              <a:rPr kumimoji="1" lang="en-US" altLang="ja-JP" baseline="0" dirty="0" smtClean="0"/>
              <a:t> but </a:t>
            </a:r>
            <a:r>
              <a:rPr kumimoji="1" lang="en-US" altLang="ja-JP" baseline="0" dirty="0" err="1" smtClean="0"/>
              <a:t>mKK</a:t>
            </a:r>
            <a:r>
              <a:rPr kumimoji="1" lang="en-US" altLang="ja-JP" baseline="0" dirty="0" smtClean="0"/>
              <a:t>, first KK Z and first KK extra fermion are large.</a:t>
            </a:r>
            <a:r>
              <a:rPr kumimoji="1" lang="en-US" altLang="ja-JP" dirty="0" smtClean="0"/>
              <a:t> Small</a:t>
            </a:r>
            <a:r>
              <a:rPr kumimoji="1" lang="en-US" altLang="ja-JP" baseline="0" dirty="0" smtClean="0"/>
              <a:t> </a:t>
            </a:r>
            <a:r>
              <a:rPr kumimoji="1" lang="en-US" altLang="ja-JP" baseline="0" dirty="0" err="1" smtClean="0"/>
              <a:t>thetaH</a:t>
            </a:r>
            <a:r>
              <a:rPr kumimoji="1" lang="en-US" altLang="ja-JP" baseline="0" dirty="0" smtClean="0"/>
              <a:t> give large mass. So this is the standard model limit, we think. </a:t>
            </a:r>
            <a:r>
              <a:rPr kumimoji="1" lang="en-US" altLang="ja-JP" dirty="0" smtClean="0"/>
              <a:t>Current</a:t>
            </a:r>
            <a:r>
              <a:rPr kumimoji="1" lang="en-US" altLang="ja-JP" baseline="0" dirty="0" smtClean="0"/>
              <a:t> date say first KK Z mass is larger than 2.5TeV and first KK extra fermion mass is larger than 0.5TeV. Under red line this region is favored. We can search this first KK Z as Z’ at LHC. UED model doesn’t have Z’. This 1</a:t>
            </a:r>
            <a:r>
              <a:rPr kumimoji="1" lang="en-US" altLang="ja-JP" baseline="30000" dirty="0" smtClean="0"/>
              <a:t>st</a:t>
            </a:r>
            <a:r>
              <a:rPr kumimoji="1" lang="en-US" altLang="ja-JP" baseline="0" dirty="0" smtClean="0"/>
              <a:t> KK Z boson is also characteristic thing.</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14</a:t>
            </a:fld>
            <a:endParaRPr kumimoji="1" lang="ja-JP" altLang="en-US"/>
          </a:p>
        </p:txBody>
      </p:sp>
    </p:spTree>
    <p:extLst>
      <p:ext uri="{BB962C8B-B14F-4D97-AF65-F5344CB8AC3E}">
        <p14:creationId xmlns:p14="http://schemas.microsoft.com/office/powerpoint/2010/main" val="103927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So we use two values. By the way, we</a:t>
            </a:r>
            <a:r>
              <a:rPr kumimoji="1" lang="en-US" altLang="ja-JP" baseline="0" dirty="0" smtClean="0"/>
              <a:t> calculated other numbers of extra fermions. Amazingly, we discovered universalities.</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15</a:t>
            </a:fld>
            <a:endParaRPr kumimoji="1" lang="ja-JP" altLang="en-US"/>
          </a:p>
        </p:txBody>
      </p:sp>
    </p:spTree>
    <p:extLst>
      <p:ext uri="{BB962C8B-B14F-4D97-AF65-F5344CB8AC3E}">
        <p14:creationId xmlns:p14="http://schemas.microsoft.com/office/powerpoint/2010/main" val="253458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err="1" smtClean="0"/>
              <a:t>T</a:t>
            </a:r>
            <a:r>
              <a:rPr kumimoji="1" lang="en-US" altLang="ja-JP" baseline="0" dirty="0" err="1" smtClean="0"/>
              <a:t>hetaH</a:t>
            </a:r>
            <a:r>
              <a:rPr kumimoji="1" lang="en-US" altLang="ja-JP" baseline="0" dirty="0" smtClean="0"/>
              <a:t> and </a:t>
            </a:r>
            <a:r>
              <a:rPr kumimoji="1" lang="en-US" altLang="ja-JP" baseline="0" dirty="0" err="1" smtClean="0"/>
              <a:t>mKK</a:t>
            </a:r>
            <a:r>
              <a:rPr kumimoji="1" lang="en-US" altLang="ja-JP" baseline="0" dirty="0" smtClean="0"/>
              <a:t>, have a relation in 126GeV case. Fitting function is like this. This relation is independent of the number of extra fermions. However, our key particle is extra fermion. This is mysterious. We don’t know origin of this relation. And we found the new plot.</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16</a:t>
            </a:fld>
            <a:endParaRPr kumimoji="1" lang="ja-JP" altLang="en-US"/>
          </a:p>
        </p:txBody>
      </p:sp>
    </p:spTree>
    <p:extLst>
      <p:ext uri="{BB962C8B-B14F-4D97-AF65-F5344CB8AC3E}">
        <p14:creationId xmlns:p14="http://schemas.microsoft.com/office/powerpoint/2010/main" val="14445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err="1" smtClean="0"/>
              <a:t>nF</a:t>
            </a:r>
            <a:r>
              <a:rPr kumimoji="1" lang="en-US" altLang="ja-JP" dirty="0" smtClean="0"/>
              <a:t>=0 case is also in this relation. </a:t>
            </a:r>
            <a:r>
              <a:rPr kumimoji="1" lang="en-US" altLang="ja-JP" baseline="0" dirty="0" smtClean="0"/>
              <a:t>This relation say, if we know the </a:t>
            </a:r>
            <a:r>
              <a:rPr kumimoji="1" lang="en-US" altLang="ja-JP" baseline="0" dirty="0" err="1" smtClean="0"/>
              <a:t>mkk</a:t>
            </a:r>
            <a:r>
              <a:rPr kumimoji="1" lang="en-US" altLang="ja-JP" baseline="0" dirty="0" smtClean="0"/>
              <a:t>, we get </a:t>
            </a:r>
            <a:r>
              <a:rPr kumimoji="1" lang="en-US" altLang="ja-JP" baseline="0" dirty="0" err="1" smtClean="0"/>
              <a:t>thetaH</a:t>
            </a:r>
            <a:r>
              <a:rPr kumimoji="1" lang="en-US" altLang="ja-JP" baseline="0" dirty="0" smtClean="0"/>
              <a:t> independent of extra fermion and we can determine other particles mass.</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17</a:t>
            </a:fld>
            <a:endParaRPr kumimoji="1" lang="ja-JP" altLang="en-US"/>
          </a:p>
        </p:txBody>
      </p:sp>
    </p:spTree>
    <p:extLst>
      <p:ext uri="{BB962C8B-B14F-4D97-AF65-F5344CB8AC3E}">
        <p14:creationId xmlns:p14="http://schemas.microsoft.com/office/powerpoint/2010/main" val="144450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And, we also discovered</a:t>
            </a:r>
            <a:r>
              <a:rPr kumimoji="1" lang="en-US" altLang="ja-JP" baseline="0" dirty="0" smtClean="0"/>
              <a:t> two relation about Higgs cubic and quartic coupling.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The number of extra fermions does not depend on the detail of the model. When </a:t>
            </a:r>
            <a:r>
              <a:rPr kumimoji="1" lang="en-US" altLang="ja-JP" baseline="0" dirty="0" err="1" smtClean="0"/>
              <a:t>thetaH</a:t>
            </a:r>
            <a:r>
              <a:rPr kumimoji="1" lang="en-US" altLang="ja-JP" baseline="0" dirty="0" smtClean="0"/>
              <a:t> is zero. GHU couplings are as same as the standard model’s one. However,  </a:t>
            </a:r>
            <a:r>
              <a:rPr kumimoji="1" lang="en-US" altLang="ja-JP" baseline="0" dirty="0" err="1" smtClean="0"/>
              <a:t>HIggs</a:t>
            </a:r>
            <a:r>
              <a:rPr kumimoji="1" lang="en-US" altLang="ja-JP" baseline="0" dirty="0" smtClean="0"/>
              <a:t> cubic and </a:t>
            </a:r>
            <a:r>
              <a:rPr kumimoji="1" lang="en-US" altLang="ja-JP" baseline="0" dirty="0" err="1" smtClean="0"/>
              <a:t>quatic</a:t>
            </a:r>
            <a:r>
              <a:rPr kumimoji="1" lang="en-US" altLang="ja-JP" baseline="0" dirty="0" smtClean="0"/>
              <a:t> couplings are different from standard model. And quartic coupling has minus region. However it’s no problem because effective potential is periodic.</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18</a:t>
            </a:fld>
            <a:endParaRPr kumimoji="1" lang="ja-JP" altLang="en-US"/>
          </a:p>
        </p:txBody>
      </p:sp>
    </p:spTree>
    <p:extLst>
      <p:ext uri="{BB962C8B-B14F-4D97-AF65-F5344CB8AC3E}">
        <p14:creationId xmlns:p14="http://schemas.microsoft.com/office/powerpoint/2010/main" val="36081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Next we are</a:t>
            </a:r>
            <a:r>
              <a:rPr kumimoji="1" lang="en-US" altLang="ja-JP" baseline="0" dirty="0" smtClean="0"/>
              <a:t> going to decay rate.</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19</a:t>
            </a:fld>
            <a:endParaRPr kumimoji="1" lang="ja-JP" altLang="en-US"/>
          </a:p>
        </p:txBody>
      </p:sp>
    </p:spTree>
    <p:extLst>
      <p:ext uri="{BB962C8B-B14F-4D97-AF65-F5344CB8AC3E}">
        <p14:creationId xmlns:p14="http://schemas.microsoft.com/office/powerpoint/2010/main" val="347978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I’m going to brief introduction for m1</a:t>
            </a:r>
            <a:r>
              <a:rPr kumimoji="1" lang="en-US" altLang="ja-JP" baseline="0" dirty="0" smtClean="0"/>
              <a:t> students</a:t>
            </a:r>
            <a:r>
              <a:rPr kumimoji="1" lang="en-US" altLang="ja-JP" dirty="0" smtClean="0"/>
              <a:t>. Today</a:t>
            </a:r>
            <a:r>
              <a:rPr kumimoji="1" lang="en-US" altLang="ja-JP" baseline="0" dirty="0" smtClean="0"/>
              <a:t> I’m talking about a Higgs boson. This particle is the last piece of the standard model, and Higgs is discovered last year. However, maybe M1 students don’t know What is important. Higgs boson play a role of the electroweak symmetry breaking. And after the SSB, that vacuum expectation value gives masses the gauge bosons and fermions through the </a:t>
            </a:r>
            <a:r>
              <a:rPr kumimoji="1" lang="en-US" altLang="ja-JP" baseline="0" dirty="0" err="1" smtClean="0"/>
              <a:t>yukawa</a:t>
            </a:r>
            <a:r>
              <a:rPr kumimoji="1" lang="en-US" altLang="ja-JP" baseline="0" dirty="0" smtClean="0"/>
              <a:t> interactions. This is  called Higgs mechanism. However, we don</a:t>
            </a:r>
            <a:r>
              <a:rPr kumimoji="1" lang="fr-FR" altLang="ja-JP" baseline="0" dirty="0" smtClean="0"/>
              <a:t>’</a:t>
            </a:r>
            <a:r>
              <a:rPr kumimoji="1" lang="en-US" altLang="ja-JP" baseline="0" dirty="0" smtClean="0"/>
              <a:t>t know the shape of Higgs potential and Higgs mass has fine tuning problem.</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a:t>
            </a:fld>
            <a:endParaRPr kumimoji="1" lang="ja-JP" altLang="en-US"/>
          </a:p>
        </p:txBody>
      </p:sp>
    </p:spTree>
    <p:extLst>
      <p:ext uri="{BB962C8B-B14F-4D97-AF65-F5344CB8AC3E}">
        <p14:creationId xmlns:p14="http://schemas.microsoft.com/office/powerpoint/2010/main" val="34180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Higgs to gamma process has 3 main contributions. We use the these</a:t>
            </a:r>
            <a:r>
              <a:rPr kumimoji="1" lang="en-US" altLang="ja-JP" baseline="0" dirty="0" smtClean="0"/>
              <a:t> formulas. They are defined by textbook, the Higgs hunters guide. QX is the U(1)X charge. This factor is enhancement factor. But we are not interested in this enhancement. Therefore we take zero.</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20</a:t>
            </a:fld>
            <a:endParaRPr kumimoji="1" lang="ja-JP" altLang="en-US"/>
          </a:p>
        </p:txBody>
      </p:sp>
    </p:spTree>
    <p:extLst>
      <p:ext uri="{BB962C8B-B14F-4D97-AF65-F5344CB8AC3E}">
        <p14:creationId xmlns:p14="http://schemas.microsoft.com/office/powerpoint/2010/main" val="42012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We discuss the this formula. Our GHU model, surprisingly Higgs decay rate is finite, if you sum all KK modes. We don’t have enough time, so I explain the only curly F top.</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21</a:t>
            </a:fld>
            <a:endParaRPr kumimoji="1" lang="ja-JP" altLang="en-US"/>
          </a:p>
        </p:txBody>
      </p:sp>
    </p:spTree>
    <p:extLst>
      <p:ext uri="{BB962C8B-B14F-4D97-AF65-F5344CB8AC3E}">
        <p14:creationId xmlns:p14="http://schemas.microsoft.com/office/powerpoint/2010/main" val="42012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I’ll talk about convergence</a:t>
            </a:r>
            <a:r>
              <a:rPr kumimoji="1" lang="en-US" altLang="ja-JP" baseline="0" dirty="0" smtClean="0"/>
              <a:t> of top contribution. </a:t>
            </a:r>
            <a:r>
              <a:rPr kumimoji="1" lang="en-US" altLang="ja-JP" dirty="0" smtClean="0"/>
              <a:t>Well, dependence of KK mode is appeared 3 parts in</a:t>
            </a:r>
            <a:r>
              <a:rPr kumimoji="1" lang="en-US" altLang="ja-JP" baseline="0" dirty="0" smtClean="0"/>
              <a:t> </a:t>
            </a:r>
            <a:r>
              <a:rPr kumimoji="1" lang="en-US" altLang="ja-JP" dirty="0" smtClean="0"/>
              <a:t>curly F top. For F one half, </a:t>
            </a:r>
            <a:r>
              <a:rPr kumimoji="1" lang="en-US" altLang="ja-JP" baseline="0" dirty="0" smtClean="0"/>
              <a:t>when tau go to infinity, this is constant for large n. So we consider the F one half is constant. Next, We calculate b</a:t>
            </a:r>
            <a:r>
              <a:rPr kumimoji="1" lang="en-US" altLang="ja-JP" dirty="0" smtClean="0"/>
              <a:t>ehavior</a:t>
            </a:r>
            <a:r>
              <a:rPr kumimoji="1" lang="en-US" altLang="ja-JP" baseline="0" dirty="0" smtClean="0"/>
              <a:t> of</a:t>
            </a:r>
            <a:r>
              <a:rPr kumimoji="1" lang="en-US" altLang="ja-JP" dirty="0" smtClean="0"/>
              <a:t> the ratio</a:t>
            </a:r>
            <a:r>
              <a:rPr kumimoji="1" lang="en-US" altLang="ja-JP" baseline="0" dirty="0" smtClean="0"/>
              <a:t> of </a:t>
            </a:r>
            <a:r>
              <a:rPr kumimoji="1" lang="en-US" altLang="ja-JP" baseline="0" dirty="0" err="1" smtClean="0"/>
              <a:t>yukawa</a:t>
            </a:r>
            <a:r>
              <a:rPr kumimoji="1" lang="en-US" altLang="ja-JP" baseline="0" dirty="0" smtClean="0"/>
              <a:t>. We defined It. Please watch this graph. Horizontal line is number of KK mode. Firstly, you can see the sign alternates as n increases. This comes from the coupling, coupling alternate. This behavior is typical thing of GHU theory. In UED case, its couplings don’t alternate. Second, absolute value of I is constant. So ratio of </a:t>
            </a:r>
            <a:r>
              <a:rPr kumimoji="1" lang="en-US" altLang="ja-JP" baseline="0" dirty="0" err="1" smtClean="0"/>
              <a:t>yukawa</a:t>
            </a:r>
            <a:r>
              <a:rPr kumimoji="1" lang="en-US" altLang="ja-JP" baseline="0" dirty="0" smtClean="0"/>
              <a:t> behave -1 to n. And last, we focus on the ratio of mass. </a:t>
            </a:r>
            <a:r>
              <a:rPr kumimoji="1" lang="en-US" altLang="ja-JP" baseline="0" dirty="0" err="1" smtClean="0"/>
              <a:t>mtndepend</a:t>
            </a:r>
            <a:r>
              <a:rPr kumimoji="1" lang="en-US" altLang="ja-JP" baseline="0" dirty="0" smtClean="0"/>
              <a:t> on KK mode. For large n, </a:t>
            </a:r>
            <a:r>
              <a:rPr kumimoji="1" lang="en-US" altLang="ja-JP" baseline="0" dirty="0" err="1" smtClean="0"/>
              <a:t>mtn</a:t>
            </a:r>
            <a:r>
              <a:rPr kumimoji="1" lang="en-US" altLang="ja-JP" baseline="0" dirty="0" smtClean="0"/>
              <a:t> behaves n times </a:t>
            </a:r>
            <a:r>
              <a:rPr kumimoji="1" lang="en-US" altLang="ja-JP" baseline="0" dirty="0" err="1" smtClean="0"/>
              <a:t>mKK</a:t>
            </a:r>
            <a:r>
              <a:rPr kumimoji="1" lang="en-US" altLang="ja-JP" baseline="0" dirty="0" smtClean="0"/>
              <a:t>.  -1 and n inverse and constant. So this curly F behaves this sum. And this sum can converge. Therefore, amplitude is finite. The others of </a:t>
            </a:r>
            <a:r>
              <a:rPr kumimoji="1" lang="en-US" altLang="ja-JP" baseline="0" dirty="0" err="1" smtClean="0"/>
              <a:t>culy</a:t>
            </a:r>
            <a:r>
              <a:rPr kumimoji="1" lang="en-US" altLang="ja-JP" baseline="0" dirty="0" smtClean="0"/>
              <a:t> F are also finite. Contribution of KK mode are small because of their mass.</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22</a:t>
            </a:fld>
            <a:endParaRPr kumimoji="1" lang="ja-JP" altLang="en-US"/>
          </a:p>
        </p:txBody>
      </p:sp>
    </p:spTree>
    <p:extLst>
      <p:ext uri="{BB962C8B-B14F-4D97-AF65-F5344CB8AC3E}">
        <p14:creationId xmlns:p14="http://schemas.microsoft.com/office/powerpoint/2010/main" val="214284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In a similar way, we can calculate gluon fusion. Like</a:t>
            </a:r>
            <a:r>
              <a:rPr kumimoji="1" lang="en-US" altLang="ja-JP" baseline="0" dirty="0" smtClean="0"/>
              <a:t> this. But I focus on H to two gamma only.</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23</a:t>
            </a:fld>
            <a:endParaRPr kumimoji="1" lang="ja-JP" altLang="en-US"/>
          </a:p>
        </p:txBody>
      </p:sp>
    </p:spTree>
    <p:extLst>
      <p:ext uri="{BB962C8B-B14F-4D97-AF65-F5344CB8AC3E}">
        <p14:creationId xmlns:p14="http://schemas.microsoft.com/office/powerpoint/2010/main" val="275465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result 3. We calculate two case.</a:t>
            </a:r>
            <a:r>
              <a:rPr kumimoji="1" lang="en-US" altLang="ja-JP" baseline="0" dirty="0" smtClean="0"/>
              <a:t> </a:t>
            </a:r>
            <a:r>
              <a:rPr kumimoji="1" lang="en-US" altLang="ja-JP" baseline="0" dirty="0" err="1" smtClean="0"/>
              <a:t>ThetaH</a:t>
            </a:r>
            <a:r>
              <a:rPr kumimoji="1" lang="en-US" altLang="ja-JP" baseline="0" dirty="0" smtClean="0"/>
              <a:t> are 0.117 and 0.360. We calculate ratios. This tell us the KK W contribution is negative. KK top contribution is positive. And extra fermion contribution is positive. Last part tell us the KK mode contribution is positive and very small.</a:t>
            </a:r>
            <a:endParaRPr kumimoji="1" lang="ja-JP" altLang="en-US" dirty="0"/>
          </a:p>
        </p:txBody>
      </p:sp>
      <p:sp>
        <p:nvSpPr>
          <p:cNvPr id="4" name="スライド番号プレースホルダー 3"/>
          <p:cNvSpPr>
            <a:spLocks noGrp="1"/>
          </p:cNvSpPr>
          <p:nvPr>
            <p:ph type="sldNum" sz="quarter" idx="10"/>
          </p:nvPr>
        </p:nvSpPr>
        <p:spPr/>
        <p:txBody>
          <a:bodyPr/>
          <a:lstStyle/>
          <a:p>
            <a:fld id="{981DA807-3ACD-BA48-9BFB-35CCEC88CDD8}" type="slidenum">
              <a:rPr kumimoji="1" lang="ja-JP" altLang="en-US" smtClean="0"/>
              <a:t>24</a:t>
            </a:fld>
            <a:endParaRPr kumimoji="1" lang="ja-JP" altLang="en-US"/>
          </a:p>
        </p:txBody>
      </p:sp>
    </p:spTree>
    <p:extLst>
      <p:ext uri="{BB962C8B-B14F-4D97-AF65-F5344CB8AC3E}">
        <p14:creationId xmlns:p14="http://schemas.microsoft.com/office/powerpoint/2010/main" val="3126421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baseline="0" dirty="0" smtClean="0"/>
              <a:t>Then, In SO(5) cross U(1) GHU model, HWW, HZZ and </a:t>
            </a:r>
            <a:r>
              <a:rPr kumimoji="1" lang="en-US" altLang="ja-JP" baseline="0" dirty="0" err="1" smtClean="0"/>
              <a:t>yukawa</a:t>
            </a:r>
            <a:r>
              <a:rPr kumimoji="1" lang="en-US" altLang="ja-JP" baseline="0" dirty="0" smtClean="0"/>
              <a:t> coupling has this form. Therefore main suppression factor is square of cosine </a:t>
            </a:r>
            <a:r>
              <a:rPr kumimoji="1" lang="en-US" altLang="ja-JP" baseline="0" dirty="0" err="1" smtClean="0"/>
              <a:t>thetaH</a:t>
            </a:r>
            <a:r>
              <a:rPr kumimoji="1" lang="en-US" altLang="ja-JP" baseline="0" dirty="0" smtClean="0"/>
              <a:t>. In this case, compared to the value in standard model, decay rate is suppressed 10% or 1%. Contributions of KK mode are enhancement factors. However, they are very small, 2% or 0.2%.</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25</a:t>
            </a:fld>
            <a:endParaRPr kumimoji="1" lang="ja-JP" altLang="en-US"/>
          </a:p>
        </p:txBody>
      </p:sp>
    </p:spTree>
    <p:extLst>
      <p:ext uri="{BB962C8B-B14F-4D97-AF65-F5344CB8AC3E}">
        <p14:creationId xmlns:p14="http://schemas.microsoft.com/office/powerpoint/2010/main" val="270689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Let me summarize</a:t>
            </a:r>
            <a:r>
              <a:rPr kumimoji="1" lang="en-US" altLang="ja-JP" baseline="0" dirty="0" smtClean="0"/>
              <a:t>. Plan of my talk is my conclusion. SO(5) cross U(1) GHU model can make a Higgs. And we discovered universalities. Origin of this universality is unknown. Decay rate are suppressed from 10% to 1% compared to the value of SM. Main suppression factor is square of cosine </a:t>
            </a:r>
            <a:r>
              <a:rPr kumimoji="1" lang="en-US" altLang="ja-JP" baseline="0" dirty="0" err="1" smtClean="0"/>
              <a:t>thetaH</a:t>
            </a:r>
            <a:r>
              <a:rPr kumimoji="1" lang="en-US" altLang="ja-JP" baseline="0" dirty="0" smtClean="0"/>
              <a:t>. Our first KK Z and extra fermions are accessible at LHC. Thank you very much.</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26</a:t>
            </a:fld>
            <a:endParaRPr kumimoji="1" lang="ja-JP" altLang="en-US"/>
          </a:p>
        </p:txBody>
      </p:sp>
    </p:spTree>
    <p:extLst>
      <p:ext uri="{BB962C8B-B14F-4D97-AF65-F5344CB8AC3E}">
        <p14:creationId xmlns:p14="http://schemas.microsoft.com/office/powerpoint/2010/main" val="241123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28</a:t>
            </a:fld>
            <a:endParaRPr kumimoji="1" lang="ja-JP" altLang="en-US"/>
          </a:p>
        </p:txBody>
      </p:sp>
    </p:spTree>
    <p:extLst>
      <p:ext uri="{BB962C8B-B14F-4D97-AF65-F5344CB8AC3E}">
        <p14:creationId xmlns:p14="http://schemas.microsoft.com/office/powerpoint/2010/main" val="6142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err="1" smtClean="0"/>
              <a:t>T</a:t>
            </a:r>
            <a:r>
              <a:rPr kumimoji="1" lang="en-US" altLang="ja-JP" baseline="0" dirty="0" err="1" smtClean="0"/>
              <a:t>hetaH</a:t>
            </a:r>
            <a:r>
              <a:rPr kumimoji="1" lang="en-US" altLang="ja-JP" baseline="0" dirty="0" smtClean="0"/>
              <a:t> and </a:t>
            </a:r>
            <a:r>
              <a:rPr kumimoji="1" lang="en-US" altLang="ja-JP" baseline="0" dirty="0" err="1" smtClean="0"/>
              <a:t>mKK</a:t>
            </a:r>
            <a:r>
              <a:rPr kumimoji="1" lang="en-US" altLang="ja-JP" baseline="0" dirty="0" smtClean="0"/>
              <a:t>, have a relation in 126GeV case. Fitting function is like this. This relation is independent of the number of extra fermions. We don’t know origin of this relation.</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30</a:t>
            </a:fld>
            <a:endParaRPr kumimoji="1" lang="ja-JP" altLang="en-US"/>
          </a:p>
        </p:txBody>
      </p:sp>
    </p:spTree>
    <p:extLst>
      <p:ext uri="{BB962C8B-B14F-4D97-AF65-F5344CB8AC3E}">
        <p14:creationId xmlns:p14="http://schemas.microsoft.com/office/powerpoint/2010/main" val="14445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32</a:t>
            </a:fld>
            <a:endParaRPr kumimoji="1" lang="ja-JP" altLang="en-US"/>
          </a:p>
        </p:txBody>
      </p:sp>
    </p:spTree>
    <p:extLst>
      <p:ext uri="{BB962C8B-B14F-4D97-AF65-F5344CB8AC3E}">
        <p14:creationId xmlns:p14="http://schemas.microsoft.com/office/powerpoint/2010/main" val="214284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What is the fine tuning</a:t>
            </a:r>
            <a:r>
              <a:rPr kumimoji="1" lang="en-US" altLang="ja-JP" baseline="0" dirty="0" smtClean="0"/>
              <a:t>? This is physical Higgs mass. And these are tree level Higgs mass and loop contribution. For the simplicity, I write the top loop only. This is the ultraviolet cutoff.</a:t>
            </a:r>
            <a:r>
              <a:rPr kumimoji="1" lang="en-US" altLang="ja-JP" baseline="0" dirty="0"/>
              <a:t> </a:t>
            </a:r>
            <a:r>
              <a:rPr kumimoji="1" lang="en-US" altLang="ja-JP" baseline="0" dirty="0" smtClean="0"/>
              <a:t>If you choose the Planck scale, and tree level mass also order 10 to 38 </a:t>
            </a:r>
            <a:r>
              <a:rPr kumimoji="1" lang="en-US" altLang="ja-JP" baseline="0" dirty="0" err="1" smtClean="0"/>
              <a:t>GeV</a:t>
            </a:r>
            <a:r>
              <a:rPr kumimoji="1" lang="en-US" altLang="ja-JP" baseline="0" dirty="0" smtClean="0"/>
              <a:t>. After that, this subtraction has miracle cancellation, and Higgs mass have 126GeV. This is unnatural. So we call this situation, fine tuning problem, hierarchy problem, and naturalness. We want to solve this problem. This is the motivation of the beyond the standard model. Many model is constructed. Adding </a:t>
            </a:r>
            <a:r>
              <a:rPr kumimoji="1" lang="en-US" altLang="ja-JP" baseline="0" dirty="0" err="1" smtClean="0"/>
              <a:t>Supersymmetry</a:t>
            </a:r>
            <a:r>
              <a:rPr kumimoji="1" lang="en-US" altLang="ja-JP" baseline="0" dirty="0" smtClean="0"/>
              <a:t>, Higgs is bound states, we introduce the extra dimension, and Adding other Higgs. Last one has the minimal extension of standard model. They don’t have the motivation of fine tuning. This is the end of introduction for mi1 students. I’ll talk about attractive model of the extra dimension model, gauge-Higgs unification model.</a:t>
            </a:r>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3</a:t>
            </a:fld>
            <a:endParaRPr kumimoji="1" lang="ja-JP" altLang="en-US"/>
          </a:p>
        </p:txBody>
      </p:sp>
    </p:spTree>
    <p:extLst>
      <p:ext uri="{BB962C8B-B14F-4D97-AF65-F5344CB8AC3E}">
        <p14:creationId xmlns:p14="http://schemas.microsoft.com/office/powerpoint/2010/main" val="3418023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33</a:t>
            </a:fld>
            <a:endParaRPr kumimoji="1" lang="ja-JP" altLang="en-US"/>
          </a:p>
        </p:txBody>
      </p:sp>
    </p:spTree>
    <p:extLst>
      <p:ext uri="{BB962C8B-B14F-4D97-AF65-F5344CB8AC3E}">
        <p14:creationId xmlns:p14="http://schemas.microsoft.com/office/powerpoint/2010/main" val="214284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baseline="0" dirty="0" smtClean="0"/>
              <a:t>I explain the GHU. Using the </a:t>
            </a:r>
            <a:r>
              <a:rPr kumimoji="1" lang="en-US" altLang="ja-JP" baseline="0" dirty="0" err="1" smtClean="0"/>
              <a:t>Hosotani</a:t>
            </a:r>
            <a:r>
              <a:rPr kumimoji="1" lang="en-US" altLang="ja-JP" baseline="0" dirty="0" smtClean="0"/>
              <a:t> mechanism, the extra dimensional gauge field become the Higgs boson. </a:t>
            </a:r>
            <a:r>
              <a:rPr kumimoji="1" lang="en-US" altLang="ja-JP" baseline="0" dirty="0" err="1" smtClean="0"/>
              <a:t>Hosotani</a:t>
            </a:r>
            <a:r>
              <a:rPr kumimoji="1" lang="en-US" altLang="ja-JP" baseline="0" dirty="0" smtClean="0"/>
              <a:t> mechanism is the EW SSB mechanism. When the extra dimension is not the simply-connected, Wilson loop has the non-trivial phase. Symmetry is broken by this phase, </a:t>
            </a:r>
            <a:r>
              <a:rPr kumimoji="1" lang="en-US" altLang="ja-JP" baseline="0" dirty="0" err="1" smtClean="0"/>
              <a:t>thetaH</a:t>
            </a:r>
            <a:r>
              <a:rPr kumimoji="1" lang="en-US" altLang="ja-JP" baseline="0" dirty="0" smtClean="0"/>
              <a:t>. This model has good points. 1-loop effective potential and Higgs mass is finite. And Higgs potential is given by the gauge principle. This model has no Higgs potential by hand.</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4</a:t>
            </a:fld>
            <a:endParaRPr kumimoji="1" lang="ja-JP" altLang="en-US"/>
          </a:p>
        </p:txBody>
      </p:sp>
    </p:spTree>
    <p:extLst>
      <p:ext uri="{BB962C8B-B14F-4D97-AF65-F5344CB8AC3E}">
        <p14:creationId xmlns:p14="http://schemas.microsoft.com/office/powerpoint/2010/main" val="34180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OK. I talk about plan</a:t>
            </a:r>
            <a:r>
              <a:rPr kumimoji="1" lang="en-US" altLang="ja-JP" baseline="0" dirty="0" smtClean="0"/>
              <a:t> of my talk and this is the summary. I have 2 parts. </a:t>
            </a:r>
            <a:r>
              <a:rPr kumimoji="1" lang="en-US" altLang="ja-JP" dirty="0" smtClean="0"/>
              <a:t>Firstly,</a:t>
            </a:r>
            <a:r>
              <a:rPr kumimoji="1" lang="en-US" altLang="ja-JP" baseline="0" dirty="0" smtClean="0"/>
              <a:t> I talk about SO(5) cross U(1) gauge-Higgs unification model. This model has been modified by adding new fermions. Our new model has 126GeV Higgs boson which can observed. And we found universalities in our model. Origin of this universality is not known. Secondly, we calculated Higgs decay rate. Higgs to two gamma are suppressed from 10% to 1% compared to the value of SM. In 10% case, </a:t>
            </a:r>
            <a:r>
              <a:rPr kumimoji="1" lang="en-US" altLang="ja-JP" baseline="0" dirty="0" err="1" smtClean="0"/>
              <a:t>mKK</a:t>
            </a:r>
            <a:r>
              <a:rPr kumimoji="1" lang="en-US" altLang="ja-JP" baseline="0" dirty="0" smtClean="0"/>
              <a:t> is 3TeV. In 1% case, </a:t>
            </a:r>
            <a:r>
              <a:rPr kumimoji="1" lang="en-US" altLang="ja-JP" baseline="0" dirty="0" err="1" smtClean="0"/>
              <a:t>mKK</a:t>
            </a:r>
            <a:r>
              <a:rPr kumimoji="1" lang="en-US" altLang="ja-JP" baseline="0" dirty="0" smtClean="0"/>
              <a:t> is 7TeV.</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5</a:t>
            </a:fld>
            <a:endParaRPr kumimoji="1" lang="ja-JP" altLang="en-US"/>
          </a:p>
        </p:txBody>
      </p:sp>
    </p:spTree>
    <p:extLst>
      <p:ext uri="{BB962C8B-B14F-4D97-AF65-F5344CB8AC3E}">
        <p14:creationId xmlns:p14="http://schemas.microsoft.com/office/powerpoint/2010/main" val="241123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begin the first part.</a:t>
            </a:r>
            <a:endParaRPr kumimoji="1" lang="ja-JP" altLang="en-US" dirty="0"/>
          </a:p>
        </p:txBody>
      </p:sp>
      <p:sp>
        <p:nvSpPr>
          <p:cNvPr id="4" name="スライド番号プレースホルダー 3"/>
          <p:cNvSpPr>
            <a:spLocks noGrp="1"/>
          </p:cNvSpPr>
          <p:nvPr>
            <p:ph type="sldNum" sz="quarter" idx="10"/>
          </p:nvPr>
        </p:nvSpPr>
        <p:spPr/>
        <p:txBody>
          <a:bodyPr/>
          <a:lstStyle/>
          <a:p>
            <a:fld id="{981DA807-3ACD-BA48-9BFB-35CCEC88CDD8}" type="slidenum">
              <a:rPr kumimoji="1" lang="ja-JP" altLang="en-US" smtClean="0"/>
              <a:t>6</a:t>
            </a:fld>
            <a:endParaRPr kumimoji="1" lang="ja-JP" altLang="en-US"/>
          </a:p>
        </p:txBody>
      </p:sp>
    </p:spTree>
    <p:extLst>
      <p:ext uri="{BB962C8B-B14F-4D97-AF65-F5344CB8AC3E}">
        <p14:creationId xmlns:p14="http://schemas.microsoft.com/office/powerpoint/2010/main" val="137204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en-US" altLang="ja-JP" dirty="0" smtClean="0"/>
              <a:t>Now,</a:t>
            </a:r>
            <a:r>
              <a:rPr kumimoji="1" lang="en-US" altLang="ja-JP" baseline="0" dirty="0" smtClean="0"/>
              <a:t> I explain the previous version GHU model. </a:t>
            </a:r>
            <a:r>
              <a:rPr kumimoji="1" lang="en-US" altLang="ja-JP" dirty="0" smtClean="0"/>
              <a:t>This</a:t>
            </a:r>
            <a:r>
              <a:rPr kumimoji="1" lang="en-US" altLang="ja-JP" baseline="0" dirty="0" smtClean="0"/>
              <a:t> model is 5 dimensional Randall-</a:t>
            </a:r>
            <a:r>
              <a:rPr kumimoji="1" lang="en-US" altLang="ja-JP" baseline="0" dirty="0" err="1" smtClean="0"/>
              <a:t>Sundrum</a:t>
            </a:r>
            <a:r>
              <a:rPr kumimoji="1" lang="en-US" altLang="ja-JP" baseline="0" dirty="0" smtClean="0"/>
              <a:t> warped </a:t>
            </a:r>
            <a:r>
              <a:rPr kumimoji="1" lang="en-US" altLang="ja-JP" baseline="0" dirty="0" err="1" smtClean="0"/>
              <a:t>spacetime</a:t>
            </a:r>
            <a:r>
              <a:rPr kumimoji="1" lang="en-US" altLang="ja-JP" baseline="0" dirty="0" smtClean="0"/>
              <a:t>. Topology is S1 over Z2. Fermions represented by </a:t>
            </a:r>
            <a:r>
              <a:rPr kumimoji="1" lang="en-US" altLang="ja-JP" baseline="0" dirty="0" err="1" smtClean="0"/>
              <a:t>vectorial</a:t>
            </a:r>
            <a:r>
              <a:rPr kumimoji="1" lang="en-US" altLang="ja-JP" baseline="0" dirty="0" smtClean="0"/>
              <a:t> representation are on the bulk. Standard model fermions, top and bottom, are here. The other generation are also here. Gauge symmetry is SO(5) cross U(1) on the bulk. This symmetry breaks SU(2)L cross U(1)Y by boundary condition and </a:t>
            </a:r>
            <a:r>
              <a:rPr kumimoji="1" lang="en-US" altLang="ja-JP" baseline="0" dirty="0" err="1" smtClean="0"/>
              <a:t>brane</a:t>
            </a:r>
            <a:r>
              <a:rPr kumimoji="1" lang="en-US" altLang="ja-JP" baseline="0" dirty="0" smtClean="0"/>
              <a:t> scalar. And then SU(2)L cross U(1)Y breaks U(1)_EM by using </a:t>
            </a:r>
            <a:r>
              <a:rPr kumimoji="1" lang="en-US" altLang="ja-JP" baseline="0" dirty="0" err="1" smtClean="0"/>
              <a:t>Hosotani</a:t>
            </a:r>
            <a:r>
              <a:rPr kumimoji="1" lang="en-US" altLang="ja-JP" baseline="0" dirty="0" smtClean="0"/>
              <a:t> mechanism when the .</a:t>
            </a:r>
            <a:r>
              <a:rPr kumimoji="1" lang="en-US" altLang="ja-JP" baseline="0" dirty="0" err="1" smtClean="0"/>
              <a:t>vev</a:t>
            </a:r>
            <a:r>
              <a:rPr kumimoji="1" lang="en-US" altLang="ja-JP" baseline="0" dirty="0" smtClean="0"/>
              <a:t> of extra dimensional gauge field is not zero. Next we add the extra fermions.</a:t>
            </a:r>
            <a:endParaRPr kumimoji="1" lang="ja-JP" altLang="en-US" dirty="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7</a:t>
            </a:fld>
            <a:endParaRPr kumimoji="1" lang="ja-JP" altLang="en-US"/>
          </a:p>
        </p:txBody>
      </p:sp>
    </p:spTree>
    <p:extLst>
      <p:ext uri="{BB962C8B-B14F-4D97-AF65-F5344CB8AC3E}">
        <p14:creationId xmlns:p14="http://schemas.microsoft.com/office/powerpoint/2010/main" val="118197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This is the new model. The point is just the extra fermion. These fermions are represented by </a:t>
            </a:r>
            <a:r>
              <a:rPr kumimoji="1" lang="en-US" altLang="ja-JP" baseline="0" dirty="0" err="1" smtClean="0"/>
              <a:t>spinorial</a:t>
            </a:r>
            <a:r>
              <a:rPr kumimoji="1" lang="en-US" altLang="ja-JP" baseline="0" dirty="0" smtClean="0"/>
              <a:t> representation. Difference of two kinds of fermions is periodicity. </a:t>
            </a:r>
            <a:r>
              <a:rPr kumimoji="1" lang="en-US" altLang="ja-JP" baseline="0" dirty="0" err="1" smtClean="0"/>
              <a:t>Verctorial</a:t>
            </a:r>
            <a:r>
              <a:rPr kumimoji="1" lang="en-US" altLang="ja-JP" baseline="0" dirty="0" smtClean="0"/>
              <a:t> one has pi, </a:t>
            </a:r>
            <a:r>
              <a:rPr kumimoji="1" lang="en-US" altLang="ja-JP" baseline="0" dirty="0" err="1" smtClean="0"/>
              <a:t>spinorial</a:t>
            </a:r>
            <a:r>
              <a:rPr kumimoji="1" lang="en-US" altLang="ja-JP" baseline="0" dirty="0" smtClean="0"/>
              <a:t> one has 2pi periodicity. I’ll talk about periodicity later. I comment the degree of freedom in this model.</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033F1DD-24A6-6042-9BEE-468AFF35F67C}" type="slidenum">
              <a:rPr kumimoji="1" lang="ja-JP" altLang="en-US" smtClean="0"/>
              <a:t>8</a:t>
            </a:fld>
            <a:endParaRPr kumimoji="1" lang="ja-JP" altLang="en-US"/>
          </a:p>
        </p:txBody>
      </p:sp>
    </p:spTree>
    <p:extLst>
      <p:ext uri="{BB962C8B-B14F-4D97-AF65-F5344CB8AC3E}">
        <p14:creationId xmlns:p14="http://schemas.microsoft.com/office/powerpoint/2010/main" val="118197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 parameters. This</a:t>
            </a:r>
            <a:r>
              <a:rPr kumimoji="1" lang="en-US" altLang="ja-JP" baseline="0" dirty="0" smtClean="0"/>
              <a:t> warp factor, </a:t>
            </a:r>
            <a:r>
              <a:rPr kumimoji="1" lang="en-US" altLang="ja-JP" baseline="0" dirty="0" err="1" smtClean="0"/>
              <a:t>zL</a:t>
            </a:r>
            <a:r>
              <a:rPr kumimoji="1" lang="en-US" altLang="ja-JP" baseline="0" dirty="0" smtClean="0"/>
              <a:t>, come from the metric, and this is curvature. These are gauge coupling, These parameters are related fermion mass. And </a:t>
            </a:r>
            <a:r>
              <a:rPr kumimoji="1" lang="en-US" altLang="ja-JP" baseline="0" dirty="0" err="1" smtClean="0"/>
              <a:t>nF</a:t>
            </a:r>
            <a:r>
              <a:rPr kumimoji="1" lang="en-US" altLang="ja-JP" baseline="0" dirty="0" smtClean="0"/>
              <a:t> is number of the extra fermions, </a:t>
            </a:r>
            <a:r>
              <a:rPr kumimoji="1" lang="en-US" altLang="ja-JP" baseline="0" dirty="0" err="1" smtClean="0"/>
              <a:t>cF</a:t>
            </a:r>
            <a:r>
              <a:rPr kumimoji="1" lang="en-US" altLang="ja-JP" baseline="0" dirty="0" smtClean="0"/>
              <a:t> is related extra fermions’ mass. Input parameter are these. they determine these blue colored regions. Therefore we have only 2 degrees of freedom. Well, we want to explain the Higgs boson at LHC. Our strategy is the firstly calculating Higgs 1-loop effective potential and secondly getting the Higgs mass by the effective potential.</a:t>
            </a:r>
            <a:endParaRPr kumimoji="1" lang="ja-JP" altLang="en-US" dirty="0"/>
          </a:p>
        </p:txBody>
      </p:sp>
      <p:sp>
        <p:nvSpPr>
          <p:cNvPr id="4" name="スライド番号プレースホルダー 3"/>
          <p:cNvSpPr>
            <a:spLocks noGrp="1"/>
          </p:cNvSpPr>
          <p:nvPr>
            <p:ph type="sldNum" sz="quarter" idx="10"/>
          </p:nvPr>
        </p:nvSpPr>
        <p:spPr/>
        <p:txBody>
          <a:bodyPr/>
          <a:lstStyle/>
          <a:p>
            <a:fld id="{981DA807-3ACD-BA48-9BFB-35CCEC88CDD8}" type="slidenum">
              <a:rPr kumimoji="1" lang="ja-JP" altLang="en-US" smtClean="0"/>
              <a:t>9</a:t>
            </a:fld>
            <a:endParaRPr kumimoji="1" lang="ja-JP" altLang="en-US"/>
          </a:p>
        </p:txBody>
      </p:sp>
    </p:spTree>
    <p:extLst>
      <p:ext uri="{BB962C8B-B14F-4D97-AF65-F5344CB8AC3E}">
        <p14:creationId xmlns:p14="http://schemas.microsoft.com/office/powerpoint/2010/main" val="253301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1C62ABB-E22A-9440-8D7A-6D6E610F90E6}" type="datetime1">
              <a:rPr kumimoji="1" lang="ja-JP" altLang="en-US" smtClean="0"/>
              <a:t>2013/05/28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3659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B76D09-4E83-084E-9CE0-65C57B0B35D2}" type="datetime1">
              <a:rPr kumimoji="1" lang="ja-JP" altLang="en-US" smtClean="0"/>
              <a:t>2013/05/28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256616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D64F8B-227A-DC4C-A598-B17A18213F16}" type="datetime1">
              <a:rPr kumimoji="1" lang="ja-JP" altLang="en-US" smtClean="0"/>
              <a:t>2013/05/28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45121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D4E761-95EB-ED48-8502-9948310E38DF}" type="datetime1">
              <a:rPr kumimoji="1" lang="ja-JP" altLang="en-US" smtClean="0"/>
              <a:t>2013/05/28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115299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AA24AD-0AFF-D64C-BD5A-8023F64418A8}" type="datetime1">
              <a:rPr kumimoji="1" lang="ja-JP" altLang="en-US" smtClean="0"/>
              <a:t>2013/05/28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160273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DC38F4-2120-0443-8EFD-720D43D76EF6}" type="datetime1">
              <a:rPr kumimoji="1" lang="ja-JP" altLang="en-US" smtClean="0"/>
              <a:t>2013/05/28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337616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9EF37F-A82E-B442-880B-9D0D7AE96C77}" type="datetime1">
              <a:rPr kumimoji="1" lang="ja-JP" altLang="en-US" smtClean="0"/>
              <a:t>2013/05/28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177094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0C32F8-7FE2-E348-B59E-3D42AC8EB180}" type="datetime1">
              <a:rPr kumimoji="1" lang="ja-JP" altLang="en-US" smtClean="0"/>
              <a:t>2013/05/28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427019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BC9E3F-0AB2-7048-9CA1-3075A8E85EC2}" type="datetime1">
              <a:rPr kumimoji="1" lang="ja-JP" altLang="en-US" smtClean="0"/>
              <a:t>2013/05/28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386895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344C29-724F-E443-AE76-98A55D91EA02}" type="datetime1">
              <a:rPr kumimoji="1" lang="ja-JP" altLang="en-US" smtClean="0"/>
              <a:t>2013/05/28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31458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FBF170-58C1-CB45-86FC-AA1E2279CB71}" type="datetime1">
              <a:rPr kumimoji="1" lang="ja-JP" altLang="en-US" smtClean="0"/>
              <a:t>2013/05/28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1570499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CCE14-315B-1E43-992F-EB8CEA9E8F3F}" type="datetime1">
              <a:rPr kumimoji="1" lang="ja-JP" altLang="en-US" smtClean="0"/>
              <a:t>2013/05/28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E18F7-29D1-1245-BED5-986D1C48ACFF}" type="slidenum">
              <a:rPr kumimoji="1" lang="ja-JP" altLang="en-US" smtClean="0"/>
              <a:t>‹#›</a:t>
            </a:fld>
            <a:endParaRPr kumimoji="1" lang="ja-JP" altLang="en-US"/>
          </a:p>
        </p:txBody>
      </p:sp>
    </p:spTree>
    <p:extLst>
      <p:ext uri="{BB962C8B-B14F-4D97-AF65-F5344CB8AC3E}">
        <p14:creationId xmlns:p14="http://schemas.microsoft.com/office/powerpoint/2010/main" val="385579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0.emf"/><Relationship Id="rId8" Type="http://schemas.openxmlformats.org/officeDocument/2006/relationships/image" Target="../media/image48.e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1.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1.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12.emf"/><Relationship Id="rId6" Type="http://schemas.openxmlformats.org/officeDocument/2006/relationships/image" Target="../media/image54.emf"/><Relationship Id="rId7"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54.emf"/><Relationship Id="rId7" Type="http://schemas.openxmlformats.org/officeDocument/2006/relationships/image" Target="../media/image62.emf"/><Relationship Id="rId8" Type="http://schemas.openxmlformats.org/officeDocument/2006/relationships/image" Target="../media/image63.emf"/><Relationship Id="rId9"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7" Type="http://schemas.openxmlformats.org/officeDocument/2006/relationships/image" Target="../media/image68.emf"/><Relationship Id="rId8" Type="http://schemas.openxmlformats.org/officeDocument/2006/relationships/image" Target="../media/image69.emf"/><Relationship Id="rId9" Type="http://schemas.openxmlformats.org/officeDocument/2006/relationships/image" Target="../media/image70.emf"/><Relationship Id="rId10"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80.emf"/><Relationship Id="rId12" Type="http://schemas.openxmlformats.org/officeDocument/2006/relationships/image" Target="../media/image81.emf"/><Relationship Id="rId13" Type="http://schemas.openxmlformats.org/officeDocument/2006/relationships/image" Target="../media/image82.emf"/><Relationship Id="rId14" Type="http://schemas.openxmlformats.org/officeDocument/2006/relationships/image" Target="../media/image83.emf"/><Relationship Id="rId15" Type="http://schemas.openxmlformats.org/officeDocument/2006/relationships/image" Target="../media/image84.emf"/><Relationship Id="rId16"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7" Type="http://schemas.openxmlformats.org/officeDocument/2006/relationships/image" Target="../media/image76.emf"/><Relationship Id="rId8" Type="http://schemas.openxmlformats.org/officeDocument/2006/relationships/image" Target="../media/image77.emf"/><Relationship Id="rId9" Type="http://schemas.openxmlformats.org/officeDocument/2006/relationships/image" Target="../media/image78.emf"/><Relationship Id="rId10" Type="http://schemas.openxmlformats.org/officeDocument/2006/relationships/image" Target="../media/image79.emf"/></Relationships>
</file>

<file path=ppt/slides/_rels/slide21.xml.rels><?xml version="1.0" encoding="UTF-8" standalone="yes"?>
<Relationships xmlns="http://schemas.openxmlformats.org/package/2006/relationships"><Relationship Id="rId11" Type="http://schemas.openxmlformats.org/officeDocument/2006/relationships/image" Target="../media/image80.emf"/><Relationship Id="rId12" Type="http://schemas.openxmlformats.org/officeDocument/2006/relationships/image" Target="../media/image81.emf"/><Relationship Id="rId13" Type="http://schemas.openxmlformats.org/officeDocument/2006/relationships/image" Target="../media/image82.emf"/><Relationship Id="rId14" Type="http://schemas.openxmlformats.org/officeDocument/2006/relationships/image" Target="../media/image86.emf"/><Relationship Id="rId15" Type="http://schemas.openxmlformats.org/officeDocument/2006/relationships/image" Target="../media/image87.emf"/><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7" Type="http://schemas.openxmlformats.org/officeDocument/2006/relationships/image" Target="../media/image76.emf"/><Relationship Id="rId8" Type="http://schemas.openxmlformats.org/officeDocument/2006/relationships/image" Target="../media/image77.emf"/><Relationship Id="rId9" Type="http://schemas.openxmlformats.org/officeDocument/2006/relationships/image" Target="../media/image78.emf"/><Relationship Id="rId10" Type="http://schemas.openxmlformats.org/officeDocument/2006/relationships/image" Target="../media/image79.emf"/></Relationships>
</file>

<file path=ppt/slides/_rels/slide22.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1.emf"/><Relationship Id="rId5" Type="http://schemas.openxmlformats.org/officeDocument/2006/relationships/image" Target="../media/image89.emf"/><Relationship Id="rId6" Type="http://schemas.openxmlformats.org/officeDocument/2006/relationships/image" Target="../media/image90.emf"/><Relationship Id="rId7" Type="http://schemas.openxmlformats.org/officeDocument/2006/relationships/image" Target="../media/image91.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93.emf"/><Relationship Id="rId7" Type="http://schemas.openxmlformats.org/officeDocument/2006/relationships/image" Target="../media/image94.emf"/><Relationship Id="rId8" Type="http://schemas.openxmlformats.org/officeDocument/2006/relationships/image" Target="../media/image95.emf"/><Relationship Id="rId9" Type="http://schemas.openxmlformats.org/officeDocument/2006/relationships/image" Target="../media/image96.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104.emf"/><Relationship Id="rId12" Type="http://schemas.openxmlformats.org/officeDocument/2006/relationships/image" Target="../media/image105.emf"/><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6.emf"/><Relationship Id="rId4" Type="http://schemas.openxmlformats.org/officeDocument/2006/relationships/image" Target="../media/image97.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0.emf"/><Relationship Id="rId8" Type="http://schemas.openxmlformats.org/officeDocument/2006/relationships/image" Target="../media/image101.emf"/><Relationship Id="rId9" Type="http://schemas.openxmlformats.org/officeDocument/2006/relationships/image" Target="../media/image102.emf"/><Relationship Id="rId10" Type="http://schemas.openxmlformats.org/officeDocument/2006/relationships/image" Target="../media/image103.emf"/></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2.emf"/><Relationship Id="rId5" Type="http://schemas.openxmlformats.org/officeDocument/2006/relationships/image" Target="../media/image106.emf"/><Relationship Id="rId6" Type="http://schemas.openxmlformats.org/officeDocument/2006/relationships/image" Target="../media/image104.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2.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7.emf"/><Relationship Id="rId4" Type="http://schemas.openxmlformats.org/officeDocument/2006/relationships/image" Target="../media/image108.emf"/><Relationship Id="rId5" Type="http://schemas.openxmlformats.org/officeDocument/2006/relationships/image" Target="../media/image106.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image" Target="../media/image111.emf"/><Relationship Id="rId5" Type="http://schemas.openxmlformats.org/officeDocument/2006/relationships/image" Target="../media/image112.emf"/><Relationship Id="rId6" Type="http://schemas.openxmlformats.org/officeDocument/2006/relationships/image" Target="../media/image113.emf"/><Relationship Id="rId7" Type="http://schemas.openxmlformats.org/officeDocument/2006/relationships/image" Target="../media/image114.emf"/><Relationship Id="rId8" Type="http://schemas.openxmlformats.org/officeDocument/2006/relationships/image" Target="../media/image115.emf"/><Relationship Id="rId9" Type="http://schemas.openxmlformats.org/officeDocument/2006/relationships/image" Target="../media/image83.emf"/><Relationship Id="rId10" Type="http://schemas.openxmlformats.org/officeDocument/2006/relationships/image" Target="../media/image116.emf"/><Relationship Id="rId1" Type="http://schemas.openxmlformats.org/officeDocument/2006/relationships/slideLayout" Target="../slideLayouts/slideLayout2.xml"/><Relationship Id="rId2" Type="http://schemas.openxmlformats.org/officeDocument/2006/relationships/image" Target="../media/image109.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54.emf"/><Relationship Id="rId5" Type="http://schemas.openxmlformats.org/officeDocument/2006/relationships/image" Target="../media/image117.emf"/><Relationship Id="rId6" Type="http://schemas.openxmlformats.org/officeDocument/2006/relationships/image" Target="../media/image118.emf"/><Relationship Id="rId7" Type="http://schemas.openxmlformats.org/officeDocument/2006/relationships/image" Target="../media/image119.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8.emf"/><Relationship Id="rId5" Type="http://schemas.openxmlformats.org/officeDocument/2006/relationships/image" Target="../media/image93.emf"/><Relationship Id="rId6" Type="http://schemas.openxmlformats.org/officeDocument/2006/relationships/image" Target="../media/image94.emf"/><Relationship Id="rId7" Type="http://schemas.openxmlformats.org/officeDocument/2006/relationships/image" Target="../media/image95.emf"/><Relationship Id="rId8" Type="http://schemas.openxmlformats.org/officeDocument/2006/relationships/image" Target="../media/image96.emf"/><Relationship Id="rId9" Type="http://schemas.openxmlformats.org/officeDocument/2006/relationships/image" Target="../media/image120.emf"/><Relationship Id="rId1" Type="http://schemas.openxmlformats.org/officeDocument/2006/relationships/slideLayout" Target="../slideLayouts/slideLayout2.xml"/><Relationship Id="rId2" Type="http://schemas.openxmlformats.org/officeDocument/2006/relationships/image" Target="../media/image74.emf"/></Relationships>
</file>

<file path=ppt/slides/_rels/slide32.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79.emf"/><Relationship Id="rId5" Type="http://schemas.openxmlformats.org/officeDocument/2006/relationships/image" Target="../media/image121.emf"/><Relationship Id="rId6" Type="http://schemas.openxmlformats.org/officeDocument/2006/relationships/image" Target="../media/image122.emf"/><Relationship Id="rId7" Type="http://schemas.openxmlformats.org/officeDocument/2006/relationships/image" Target="../media/image123.emf"/><Relationship Id="rId8" Type="http://schemas.openxmlformats.org/officeDocument/2006/relationships/image" Target="../media/image124.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125.emf"/><Relationship Id="rId5" Type="http://schemas.openxmlformats.org/officeDocument/2006/relationships/image" Target="../media/image80.emf"/><Relationship Id="rId6" Type="http://schemas.openxmlformats.org/officeDocument/2006/relationships/image" Target="../media/image122.emf"/><Relationship Id="rId7" Type="http://schemas.openxmlformats.org/officeDocument/2006/relationships/image" Target="../media/image123.emf"/><Relationship Id="rId8" Type="http://schemas.openxmlformats.org/officeDocument/2006/relationships/image" Target="../media/image126.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0"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0" Type="http://schemas.openxmlformats.org/officeDocument/2006/relationships/image" Target="../media/image15.emf"/><Relationship Id="rId11"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0.emf"/><Relationship Id="rId12" Type="http://schemas.openxmlformats.org/officeDocument/2006/relationships/image" Target="../media/image31.emf"/><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4.emf"/><Relationship Id="rId16" Type="http://schemas.openxmlformats.org/officeDocument/2006/relationships/image" Target="../media/image35.emf"/><Relationship Id="rId17" Type="http://schemas.openxmlformats.org/officeDocument/2006/relationships/image" Target="../media/image36.emf"/><Relationship Id="rId18"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77448"/>
            <a:ext cx="9213235" cy="6802122"/>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path path="circle">
              <a:fillToRect l="100000" t="100000"/>
            </a:path>
            <a:tileRect r="-100000" b="-100000"/>
          </a:gradFill>
          <a:ln>
            <a:noFill/>
          </a:ln>
          <a:effectLst>
            <a:glow rad="254000">
              <a:schemeClr val="accent5">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18900000">
            <a:off x="2140171" y="1011489"/>
            <a:ext cx="4863657" cy="4835021"/>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noFill/>
          </a:ln>
          <a:effectLst>
            <a:glow rad="254000">
              <a:schemeClr val="accent1">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タイトル 1"/>
          <p:cNvSpPr>
            <a:spLocks noGrp="1"/>
          </p:cNvSpPr>
          <p:nvPr>
            <p:ph type="ctrTitle"/>
          </p:nvPr>
        </p:nvSpPr>
        <p:spPr>
          <a:xfrm>
            <a:off x="-194234" y="463660"/>
            <a:ext cx="9487647" cy="2558387"/>
          </a:xfrm>
        </p:spPr>
        <p:txBody>
          <a:bodyPr>
            <a:noAutofit/>
          </a:bodyPr>
          <a:lstStyle/>
          <a:p>
            <a:r>
              <a:rPr lang="en-US" altLang="ja-JP" sz="4000" b="1" i="1" dirty="0" smtClean="0"/>
              <a:t>Novel universality</a:t>
            </a:r>
            <a:br>
              <a:rPr lang="en-US" altLang="ja-JP" sz="4000" b="1" i="1" dirty="0" smtClean="0"/>
            </a:br>
            <a:r>
              <a:rPr lang="en-US" altLang="ja-JP" sz="4000" b="1" i="1" dirty="0" smtClean="0"/>
              <a:t> and</a:t>
            </a:r>
            <a:br>
              <a:rPr lang="en-US" altLang="ja-JP" sz="4000" b="1" i="1" dirty="0" smtClean="0"/>
            </a:br>
            <a:r>
              <a:rPr lang="en-US" altLang="ja-JP" sz="4000" b="1" i="1" dirty="0" smtClean="0"/>
              <a:t> </a:t>
            </a:r>
            <a:br>
              <a:rPr lang="en-US" altLang="ja-JP" sz="4000" b="1" i="1" dirty="0" smtClean="0"/>
            </a:br>
            <a:r>
              <a:rPr lang="en-US" altLang="ja-JP" sz="4000" b="1" i="1" dirty="0" smtClean="0"/>
              <a:t> in the SO(5) x U(1) gauge-Higgs unification</a:t>
            </a:r>
            <a:endParaRPr kumimoji="1" lang="ja-JP" altLang="en-US" sz="4000" b="1" i="1" dirty="0"/>
          </a:p>
        </p:txBody>
      </p:sp>
      <p:sp>
        <p:nvSpPr>
          <p:cNvPr id="5" name="テキスト ボックス 4"/>
          <p:cNvSpPr txBox="1"/>
          <p:nvPr/>
        </p:nvSpPr>
        <p:spPr>
          <a:xfrm>
            <a:off x="2653305" y="3751696"/>
            <a:ext cx="3840565" cy="646331"/>
          </a:xfrm>
          <a:prstGeom prst="rect">
            <a:avLst/>
          </a:prstGeom>
          <a:noFill/>
        </p:spPr>
        <p:txBody>
          <a:bodyPr wrap="none" rtlCol="0">
            <a:spAutoFit/>
          </a:bodyPr>
          <a:lstStyle/>
          <a:p>
            <a:r>
              <a:rPr kumimoji="1" lang="en-US" altLang="ja-JP" sz="3600" dirty="0" smtClean="0"/>
              <a:t>Takuya SHIMOTANI</a:t>
            </a:r>
            <a:endParaRPr kumimoji="1" lang="ja-JP" altLang="en-US" sz="3600" dirty="0"/>
          </a:p>
        </p:txBody>
      </p:sp>
      <p:sp>
        <p:nvSpPr>
          <p:cNvPr id="6" name="テキスト ボックス 5"/>
          <p:cNvSpPr txBox="1"/>
          <p:nvPr/>
        </p:nvSpPr>
        <p:spPr>
          <a:xfrm>
            <a:off x="710213" y="5081196"/>
            <a:ext cx="7821372" cy="461665"/>
          </a:xfrm>
          <a:prstGeom prst="rect">
            <a:avLst/>
          </a:prstGeom>
          <a:noFill/>
        </p:spPr>
        <p:txBody>
          <a:bodyPr wrap="none" rtlCol="0">
            <a:spAutoFit/>
          </a:bodyPr>
          <a:lstStyle/>
          <a:p>
            <a:r>
              <a:rPr kumimoji="1" lang="en-US" altLang="ja-JP" sz="2400" dirty="0" smtClean="0"/>
              <a:t>collaborators: S. </a:t>
            </a:r>
            <a:r>
              <a:rPr kumimoji="1" lang="en-US" altLang="ja-JP" sz="2400" dirty="0" err="1" smtClean="0"/>
              <a:t>Funatsu</a:t>
            </a:r>
            <a:r>
              <a:rPr lang="en-US" altLang="ja-JP" sz="2400" dirty="0" smtClean="0"/>
              <a:t>, H. </a:t>
            </a:r>
            <a:r>
              <a:rPr lang="en-US" altLang="ja-JP" sz="2400" dirty="0" err="1" smtClean="0"/>
              <a:t>Hatanaka</a:t>
            </a:r>
            <a:r>
              <a:rPr lang="en-US" altLang="ja-JP" sz="2400" dirty="0" smtClean="0"/>
              <a:t>, Y. </a:t>
            </a:r>
            <a:r>
              <a:rPr lang="en-US" altLang="ja-JP" sz="2400" dirty="0" err="1" smtClean="0"/>
              <a:t>Hosotani</a:t>
            </a:r>
            <a:r>
              <a:rPr lang="en-US" altLang="ja-JP" sz="2400" dirty="0" smtClean="0"/>
              <a:t>, </a:t>
            </a:r>
            <a:r>
              <a:rPr lang="en-US" altLang="ja-JP" sz="2400" dirty="0" err="1" smtClean="0"/>
              <a:t>Y.Orikasa</a:t>
            </a:r>
            <a:endParaRPr kumimoji="1" lang="ja-JP" altLang="en-US" sz="2400" dirty="0"/>
          </a:p>
        </p:txBody>
      </p:sp>
      <p:sp>
        <p:nvSpPr>
          <p:cNvPr id="9" name="テキスト ボックス 8"/>
          <p:cNvSpPr txBox="1"/>
          <p:nvPr/>
        </p:nvSpPr>
        <p:spPr>
          <a:xfrm>
            <a:off x="1867960" y="1641342"/>
            <a:ext cx="2889771" cy="707886"/>
          </a:xfrm>
          <a:prstGeom prst="rect">
            <a:avLst/>
          </a:prstGeom>
          <a:noFill/>
        </p:spPr>
        <p:txBody>
          <a:bodyPr wrap="none" rtlCol="0">
            <a:spAutoFit/>
          </a:bodyPr>
          <a:lstStyle/>
          <a:p>
            <a:r>
              <a:rPr lang="en-US" altLang="ja-JP" sz="4000" b="1" i="1" dirty="0" smtClean="0"/>
              <a:t>Higgs decay</a:t>
            </a:r>
            <a:endParaRPr kumimoji="1" lang="ja-JP" altLang="en-US" sz="4000" b="1" i="1" dirty="0"/>
          </a:p>
        </p:txBody>
      </p:sp>
      <p:sp>
        <p:nvSpPr>
          <p:cNvPr id="10" name="正方形/長方形 9"/>
          <p:cNvSpPr/>
          <p:nvPr/>
        </p:nvSpPr>
        <p:spPr>
          <a:xfrm>
            <a:off x="931545" y="5645706"/>
            <a:ext cx="7280909" cy="523220"/>
          </a:xfrm>
          <a:prstGeom prst="rect">
            <a:avLst/>
          </a:prstGeom>
        </p:spPr>
        <p:txBody>
          <a:bodyPr wrap="none">
            <a:spAutoFit/>
          </a:bodyPr>
          <a:lstStyle/>
          <a:p>
            <a:r>
              <a:rPr lang="en-US" altLang="ja-JP" sz="2800" dirty="0" smtClean="0"/>
              <a:t>This talk is based on Phys.Lett.</a:t>
            </a:r>
            <a:r>
              <a:rPr lang="en-US" altLang="ja-JP" sz="2800" b="1" dirty="0" smtClean="0"/>
              <a:t>B</a:t>
            </a:r>
            <a:r>
              <a:rPr lang="en-US" altLang="ja-JP" sz="2800" dirty="0" smtClean="0"/>
              <a:t>722(</a:t>
            </a:r>
            <a:r>
              <a:rPr lang="en-US" altLang="ja-JP" sz="2800" dirty="0"/>
              <a:t>2013</a:t>
            </a:r>
            <a:r>
              <a:rPr lang="en-US" altLang="ja-JP" sz="2800" dirty="0" smtClean="0"/>
              <a:t>)94</a:t>
            </a:r>
            <a:r>
              <a:rPr lang="en-US" altLang="ja-JP" sz="2800" dirty="0"/>
              <a:t>–</a:t>
            </a:r>
            <a:r>
              <a:rPr lang="en-US" altLang="ja-JP" sz="2800" dirty="0" smtClean="0"/>
              <a:t>99</a:t>
            </a:r>
          </a:p>
        </p:txBody>
      </p:sp>
      <p:pic>
        <p:nvPicPr>
          <p:cNvPr id="11" name="図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086" y="1878778"/>
            <a:ext cx="2632747" cy="502200"/>
          </a:xfrm>
          <a:prstGeom prst="rect">
            <a:avLst/>
          </a:prstGeom>
        </p:spPr>
      </p:pic>
      <p:sp>
        <p:nvSpPr>
          <p:cNvPr id="13" name="テキスト ボックス 12"/>
          <p:cNvSpPr txBox="1"/>
          <p:nvPr/>
        </p:nvSpPr>
        <p:spPr>
          <a:xfrm>
            <a:off x="2261111" y="6356350"/>
            <a:ext cx="4621778" cy="523220"/>
          </a:xfrm>
          <a:prstGeom prst="rect">
            <a:avLst/>
          </a:prstGeom>
          <a:noFill/>
        </p:spPr>
        <p:txBody>
          <a:bodyPr wrap="none" rtlCol="0">
            <a:spAutoFit/>
          </a:bodyPr>
          <a:lstStyle/>
          <a:p>
            <a:r>
              <a:rPr kumimoji="1" lang="en-US" altLang="ja-JP" sz="2800" dirty="0" smtClean="0"/>
              <a:t>2013/5/28 @ Osaka university</a:t>
            </a:r>
            <a:endParaRPr kumimoji="1" lang="ja-JP" altLang="en-US" sz="2800" dirty="0"/>
          </a:p>
        </p:txBody>
      </p:sp>
      <p:sp>
        <p:nvSpPr>
          <p:cNvPr id="3" name="テキスト ボックス 2"/>
          <p:cNvSpPr txBox="1"/>
          <p:nvPr/>
        </p:nvSpPr>
        <p:spPr>
          <a:xfrm>
            <a:off x="3622045" y="4398027"/>
            <a:ext cx="1903085" cy="400110"/>
          </a:xfrm>
          <a:prstGeom prst="rect">
            <a:avLst/>
          </a:prstGeom>
          <a:noFill/>
        </p:spPr>
        <p:txBody>
          <a:bodyPr wrap="none" rtlCol="0">
            <a:spAutoFit/>
          </a:bodyPr>
          <a:lstStyle/>
          <a:p>
            <a:r>
              <a:rPr kumimoji="1" lang="en-US" altLang="ja-JP" sz="2000" dirty="0" smtClean="0"/>
              <a:t>Osaka university</a:t>
            </a:r>
            <a:endParaRPr kumimoji="1" lang="ja-JP" altLang="en-US" sz="2000" dirty="0"/>
          </a:p>
        </p:txBody>
      </p:sp>
    </p:spTree>
    <p:extLst>
      <p:ext uri="{BB962C8B-B14F-4D97-AF65-F5344CB8AC3E}">
        <p14:creationId xmlns:p14="http://schemas.microsoft.com/office/powerpoint/2010/main" val="1840940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605" y="-24277"/>
            <a:ext cx="8229600" cy="1039295"/>
          </a:xfrm>
        </p:spPr>
        <p:txBody>
          <a:bodyPr>
            <a:normAutofit/>
          </a:bodyPr>
          <a:lstStyle/>
          <a:p>
            <a:r>
              <a:rPr lang="en-US" altLang="ja-JP" b="1" i="1" dirty="0" smtClean="0"/>
              <a:t>How to calculate</a:t>
            </a:r>
            <a:endParaRPr kumimoji="1" lang="ja-JP" altLang="en-US" b="1" i="1" dirty="0"/>
          </a:p>
        </p:txBody>
      </p:sp>
      <p:sp>
        <p:nvSpPr>
          <p:cNvPr id="5" name="円/楕円 4"/>
          <p:cNvSpPr/>
          <p:nvPr/>
        </p:nvSpPr>
        <p:spPr>
          <a:xfrm>
            <a:off x="4742766" y="4377952"/>
            <a:ext cx="4324600" cy="1740481"/>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6" name="円/楕円 5"/>
          <p:cNvSpPr/>
          <p:nvPr/>
        </p:nvSpPr>
        <p:spPr>
          <a:xfrm>
            <a:off x="64218" y="4377950"/>
            <a:ext cx="3446959" cy="1740482"/>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7" name="円/楕円 6"/>
          <p:cNvSpPr/>
          <p:nvPr/>
        </p:nvSpPr>
        <p:spPr>
          <a:xfrm>
            <a:off x="1905001" y="1927413"/>
            <a:ext cx="5021895" cy="1399011"/>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8" name="テキスト ボックス 7"/>
          <p:cNvSpPr txBox="1"/>
          <p:nvPr/>
        </p:nvSpPr>
        <p:spPr>
          <a:xfrm>
            <a:off x="5529966" y="5353260"/>
            <a:ext cx="3021831" cy="461665"/>
          </a:xfrm>
          <a:prstGeom prst="rect">
            <a:avLst/>
          </a:prstGeom>
          <a:noFill/>
        </p:spPr>
        <p:txBody>
          <a:bodyPr wrap="none" rtlCol="0">
            <a:spAutoFit/>
          </a:bodyPr>
          <a:lstStyle/>
          <a:p>
            <a:r>
              <a:rPr lang="en-US" altLang="ja-JP" sz="2400" dirty="0" smtClean="0">
                <a:latin typeface="+mj-lt"/>
                <a:ea typeface="HG丸ｺﾞｼｯｸM-PRO"/>
                <a:cs typeface="HG丸ｺﾞｼｯｸM-PRO"/>
              </a:rPr>
              <a:t>determined by </a:t>
            </a:r>
            <a:r>
              <a:rPr lang="en-US" altLang="ja-JP" sz="2400" b="1" dirty="0" smtClean="0">
                <a:solidFill>
                  <a:srgbClr val="660066"/>
                </a:solidFill>
                <a:latin typeface="+mj-lt"/>
                <a:ea typeface="HG丸ｺﾞｼｯｸM-PRO"/>
                <a:cs typeface="HG丸ｺﾞｼｯｸM-PRO"/>
              </a:rPr>
              <a:t>masses</a:t>
            </a:r>
            <a:endParaRPr kumimoji="1" lang="ja-JP" altLang="en-US" sz="2400" b="1" dirty="0">
              <a:solidFill>
                <a:srgbClr val="660066"/>
              </a:solidFill>
              <a:latin typeface="+mj-lt"/>
              <a:ea typeface="HG丸ｺﾞｼｯｸM-PRO"/>
              <a:cs typeface="HG丸ｺﾞｼｯｸM-PRO"/>
            </a:endParaRPr>
          </a:p>
        </p:txBody>
      </p:sp>
      <p:sp>
        <p:nvSpPr>
          <p:cNvPr id="9" name="テキスト ボックス 8"/>
          <p:cNvSpPr txBox="1"/>
          <p:nvPr/>
        </p:nvSpPr>
        <p:spPr>
          <a:xfrm>
            <a:off x="322570" y="5248068"/>
            <a:ext cx="2172390" cy="461665"/>
          </a:xfrm>
          <a:prstGeom prst="rect">
            <a:avLst/>
          </a:prstGeom>
          <a:noFill/>
        </p:spPr>
        <p:txBody>
          <a:bodyPr wrap="none" rtlCol="0">
            <a:spAutoFit/>
          </a:bodyPr>
          <a:lstStyle/>
          <a:p>
            <a:r>
              <a:rPr kumimoji="1" lang="en-US" altLang="ja-JP" sz="2400" dirty="0" smtClean="0">
                <a:latin typeface="+mj-lt"/>
                <a:ea typeface="HG丸ｺﾞｼｯｸM-PRO"/>
                <a:cs typeface="HG丸ｺﾞｼｯｸM-PRO"/>
              </a:rPr>
              <a:t>  determined by </a:t>
            </a:r>
            <a:endParaRPr kumimoji="1" lang="ja-JP" altLang="en-US" sz="2400" dirty="0">
              <a:latin typeface="+mj-lt"/>
              <a:ea typeface="HG丸ｺﾞｼｯｸM-PRO"/>
              <a:cs typeface="HG丸ｺﾞｼｯｸM-PRO"/>
            </a:endParaRPr>
          </a:p>
        </p:txBody>
      </p:sp>
      <p:sp>
        <p:nvSpPr>
          <p:cNvPr id="12" name="右矢印 11"/>
          <p:cNvSpPr/>
          <p:nvPr/>
        </p:nvSpPr>
        <p:spPr>
          <a:xfrm rot="10800000">
            <a:off x="3640044" y="5004778"/>
            <a:ext cx="1017257" cy="826021"/>
          </a:xfrm>
          <a:prstGeom prst="rightArrow">
            <a:avLst/>
          </a:prstGeom>
          <a:solidFill>
            <a:schemeClr val="accent3">
              <a:lumMod val="75000"/>
            </a:scheme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3" name="右矢印 12"/>
          <p:cNvSpPr/>
          <p:nvPr/>
        </p:nvSpPr>
        <p:spPr>
          <a:xfrm rot="18832485">
            <a:off x="1643178" y="3276865"/>
            <a:ext cx="1120901" cy="826021"/>
          </a:xfrm>
          <a:prstGeom prst="rightArrow">
            <a:avLst/>
          </a:prstGeom>
          <a:solidFill>
            <a:schemeClr val="accent3">
              <a:lumMod val="75000"/>
            </a:scheme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4" name="右矢印 13"/>
          <p:cNvSpPr/>
          <p:nvPr/>
        </p:nvSpPr>
        <p:spPr>
          <a:xfrm rot="3041600">
            <a:off x="6351449" y="3345691"/>
            <a:ext cx="1107233" cy="826021"/>
          </a:xfrm>
          <a:prstGeom prst="rightArrow">
            <a:avLst/>
          </a:prstGeom>
          <a:solidFill>
            <a:schemeClr val="accent3">
              <a:lumMod val="75000"/>
            </a:scheme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6" name="テキスト ボックス 15"/>
          <p:cNvSpPr txBox="1"/>
          <p:nvPr/>
        </p:nvSpPr>
        <p:spPr>
          <a:xfrm>
            <a:off x="2191993" y="2550757"/>
            <a:ext cx="4435228" cy="461665"/>
          </a:xfrm>
          <a:prstGeom prst="rect">
            <a:avLst/>
          </a:prstGeom>
          <a:noFill/>
        </p:spPr>
        <p:txBody>
          <a:bodyPr wrap="none" rtlCol="0">
            <a:spAutoFit/>
          </a:bodyPr>
          <a:lstStyle/>
          <a:p>
            <a:r>
              <a:rPr lang="en-US" altLang="ja-JP" sz="2400" dirty="0" smtClean="0">
                <a:ea typeface="HG丸ｺﾞｼｯｸM-PRO"/>
                <a:cs typeface="HG丸ｺﾞｼｯｸM-PRO"/>
              </a:rPr>
              <a:t>determined by </a:t>
            </a:r>
            <a:r>
              <a:rPr lang="en-US" altLang="ja-JP" sz="2400" b="1" dirty="0" smtClean="0">
                <a:solidFill>
                  <a:srgbClr val="660066"/>
                </a:solidFill>
                <a:ea typeface="HG丸ｺﾞｼｯｸM-PRO"/>
                <a:cs typeface="HG丸ｺﾞｼｯｸM-PRO"/>
              </a:rPr>
              <a:t>effective potential</a:t>
            </a:r>
          </a:p>
        </p:txBody>
      </p:sp>
      <p:sp>
        <p:nvSpPr>
          <p:cNvPr id="17" name="テキスト ボックス 16"/>
          <p:cNvSpPr txBox="1"/>
          <p:nvPr/>
        </p:nvSpPr>
        <p:spPr>
          <a:xfrm>
            <a:off x="457686" y="1092666"/>
            <a:ext cx="5617569" cy="523220"/>
          </a:xfrm>
          <a:prstGeom prst="rect">
            <a:avLst/>
          </a:prstGeom>
          <a:noFill/>
        </p:spPr>
        <p:txBody>
          <a:bodyPr wrap="none" rtlCol="0">
            <a:spAutoFit/>
          </a:bodyPr>
          <a:lstStyle/>
          <a:p>
            <a:r>
              <a:rPr kumimoji="1" lang="en-US" altLang="ja-JP" sz="2800" dirty="0" smtClean="0"/>
              <a:t>VEV</a:t>
            </a:r>
            <a:r>
              <a:rPr lang="en-US" altLang="ja-JP" sz="2800" dirty="0"/>
              <a:t> </a:t>
            </a:r>
            <a:r>
              <a:rPr lang="en-US" altLang="ja-JP" sz="2800" dirty="0" smtClean="0"/>
              <a:t>of </a:t>
            </a:r>
            <a:r>
              <a:rPr lang="en-US" altLang="ja-JP" sz="2800" dirty="0"/>
              <a:t>e</a:t>
            </a:r>
            <a:r>
              <a:rPr kumimoji="1" lang="en-US" altLang="ja-JP" sz="2800" dirty="0" smtClean="0"/>
              <a:t>xtra dimensional gauge field:</a:t>
            </a:r>
            <a:endParaRPr kumimoji="1" lang="ja-JP" altLang="en-US" sz="2800" dirty="0"/>
          </a:p>
        </p:txBody>
      </p:sp>
      <p:pic>
        <p:nvPicPr>
          <p:cNvPr id="19" name="図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980" y="1156166"/>
            <a:ext cx="2006600" cy="482600"/>
          </a:xfrm>
          <a:prstGeom prst="rect">
            <a:avLst/>
          </a:prstGeom>
        </p:spPr>
      </p:pic>
      <p:sp>
        <p:nvSpPr>
          <p:cNvPr id="20" name="テキスト ボックス 19"/>
          <p:cNvSpPr txBox="1"/>
          <p:nvPr/>
        </p:nvSpPr>
        <p:spPr>
          <a:xfrm>
            <a:off x="5275241" y="4756596"/>
            <a:ext cx="3303308" cy="584776"/>
          </a:xfrm>
          <a:prstGeom prst="rect">
            <a:avLst/>
          </a:prstGeom>
          <a:noFill/>
        </p:spPr>
        <p:txBody>
          <a:bodyPr wrap="none" rtlCol="0">
            <a:spAutoFit/>
          </a:bodyPr>
          <a:lstStyle/>
          <a:p>
            <a:r>
              <a:rPr kumimoji="1" lang="en-US" altLang="ja-JP" sz="3200" b="1" dirty="0" smtClean="0">
                <a:solidFill>
                  <a:srgbClr val="660066"/>
                </a:solidFill>
              </a:rPr>
              <a:t>effective potential</a:t>
            </a:r>
            <a:endParaRPr kumimoji="1" lang="ja-JP" altLang="en-US" sz="3200" b="1" dirty="0">
              <a:solidFill>
                <a:srgbClr val="660066"/>
              </a:solidFill>
            </a:endParaRPr>
          </a:p>
        </p:txBody>
      </p:sp>
      <p:sp>
        <p:nvSpPr>
          <p:cNvPr id="21" name="テキスト ボックス 20"/>
          <p:cNvSpPr txBox="1"/>
          <p:nvPr/>
        </p:nvSpPr>
        <p:spPr>
          <a:xfrm>
            <a:off x="1191134" y="4695541"/>
            <a:ext cx="1418778" cy="584776"/>
          </a:xfrm>
          <a:prstGeom prst="rect">
            <a:avLst/>
          </a:prstGeom>
          <a:noFill/>
        </p:spPr>
        <p:txBody>
          <a:bodyPr wrap="none" rtlCol="0">
            <a:spAutoFit/>
          </a:bodyPr>
          <a:lstStyle/>
          <a:p>
            <a:r>
              <a:rPr kumimoji="1" lang="en-US" altLang="ja-JP" sz="3200" b="1" dirty="0" smtClean="0">
                <a:solidFill>
                  <a:srgbClr val="660066"/>
                </a:solidFill>
              </a:rPr>
              <a:t>masses</a:t>
            </a:r>
            <a:endParaRPr kumimoji="1" lang="ja-JP" altLang="en-US" sz="3200" b="1" dirty="0">
              <a:solidFill>
                <a:srgbClr val="660066"/>
              </a:solidFill>
            </a:endParaRPr>
          </a:p>
        </p:txBody>
      </p:sp>
      <p:sp>
        <p:nvSpPr>
          <p:cNvPr id="22" name="テキスト ボックス 21"/>
          <p:cNvSpPr txBox="1"/>
          <p:nvPr/>
        </p:nvSpPr>
        <p:spPr>
          <a:xfrm>
            <a:off x="855382" y="6356181"/>
            <a:ext cx="2271776" cy="461665"/>
          </a:xfrm>
          <a:prstGeom prst="rect">
            <a:avLst/>
          </a:prstGeom>
          <a:noFill/>
        </p:spPr>
        <p:txBody>
          <a:bodyPr wrap="none" rtlCol="0">
            <a:spAutoFit/>
          </a:bodyPr>
          <a:lstStyle/>
          <a:p>
            <a:r>
              <a:rPr kumimoji="1" lang="en-US" altLang="ja-JP" sz="2400" dirty="0" smtClean="0"/>
              <a:t>We must choose </a:t>
            </a:r>
            <a:endParaRPr kumimoji="1" lang="ja-JP" altLang="en-US" sz="2400" dirty="0"/>
          </a:p>
        </p:txBody>
      </p:sp>
      <p:sp>
        <p:nvSpPr>
          <p:cNvPr id="24" name="テキスト ボックス 23"/>
          <p:cNvSpPr txBox="1"/>
          <p:nvPr/>
        </p:nvSpPr>
        <p:spPr>
          <a:xfrm>
            <a:off x="3752586" y="6381581"/>
            <a:ext cx="4291409" cy="461665"/>
          </a:xfrm>
          <a:prstGeom prst="rect">
            <a:avLst/>
          </a:prstGeom>
          <a:noFill/>
        </p:spPr>
        <p:txBody>
          <a:bodyPr wrap="none" rtlCol="0">
            <a:spAutoFit/>
          </a:bodyPr>
          <a:lstStyle/>
          <a:p>
            <a:r>
              <a:rPr kumimoji="1" lang="en-US" altLang="ja-JP" sz="2400" dirty="0" smtClean="0"/>
              <a:t>which is satisfying in this picture.</a:t>
            </a:r>
            <a:endParaRPr kumimoji="1" lang="ja-JP" altLang="en-US" sz="2400" dirty="0"/>
          </a:p>
        </p:txBody>
      </p:sp>
      <p:sp>
        <p:nvSpPr>
          <p:cNvPr id="26"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10</a:t>
            </a:fld>
            <a:endParaRPr kumimoji="1" lang="ja-JP" altLang="en-US"/>
          </a:p>
        </p:txBody>
      </p:sp>
      <p:sp>
        <p:nvSpPr>
          <p:cNvPr id="3" name="テキスト ボックス 2"/>
          <p:cNvSpPr txBox="1"/>
          <p:nvPr/>
        </p:nvSpPr>
        <p:spPr>
          <a:xfrm>
            <a:off x="3000914" y="3716924"/>
            <a:ext cx="2557110" cy="954107"/>
          </a:xfrm>
          <a:prstGeom prst="rect">
            <a:avLst/>
          </a:prstGeom>
          <a:noFill/>
        </p:spPr>
        <p:txBody>
          <a:bodyPr wrap="none" rtlCol="0">
            <a:spAutoFit/>
          </a:bodyPr>
          <a:lstStyle/>
          <a:p>
            <a:pPr algn="ctr"/>
            <a:r>
              <a:rPr kumimoji="1" lang="en-US" altLang="ja-JP" sz="2800" dirty="0" smtClean="0"/>
              <a:t>self-consistently</a:t>
            </a:r>
          </a:p>
          <a:p>
            <a:pPr algn="ctr"/>
            <a:r>
              <a:rPr kumimoji="1" lang="en-US" altLang="ja-JP" sz="2800" dirty="0" smtClean="0"/>
              <a:t>determined</a:t>
            </a:r>
            <a:endParaRPr kumimoji="1" lang="ja-JP" altLang="en-US" sz="2800" dirty="0"/>
          </a:p>
        </p:txBody>
      </p:sp>
      <p:pic>
        <p:nvPicPr>
          <p:cNvPr id="4" name="図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561" y="2032000"/>
            <a:ext cx="901700" cy="533400"/>
          </a:xfrm>
          <a:prstGeom prst="rect">
            <a:avLst/>
          </a:prstGeom>
        </p:spPr>
      </p:pic>
      <p:pic>
        <p:nvPicPr>
          <p:cNvPr id="25" name="図 2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881" y="5161265"/>
            <a:ext cx="901700" cy="533400"/>
          </a:xfrm>
          <a:prstGeom prst="rect">
            <a:avLst/>
          </a:prstGeom>
        </p:spPr>
      </p:pic>
      <p:pic>
        <p:nvPicPr>
          <p:cNvPr id="27" name="図 2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861" y="6264857"/>
            <a:ext cx="901700" cy="533400"/>
          </a:xfrm>
          <a:prstGeom prst="rect">
            <a:avLst/>
          </a:prstGeom>
        </p:spPr>
      </p:pic>
      <p:pic>
        <p:nvPicPr>
          <p:cNvPr id="23" name="図 22" descr="latex-image-1.pdf"/>
          <p:cNvPicPr>
            <a:picLocks noChangeAspect="1"/>
          </p:cNvPicPr>
          <p:nvPr/>
        </p:nvPicPr>
        <p:blipFill>
          <a:blip r:embed="rId5"/>
          <a:stretch>
            <a:fillRect/>
          </a:stretch>
        </p:blipFill>
        <p:spPr>
          <a:xfrm>
            <a:off x="6129507" y="326072"/>
            <a:ext cx="658108" cy="434072"/>
          </a:xfrm>
          <a:prstGeom prst="rect">
            <a:avLst/>
          </a:prstGeom>
        </p:spPr>
      </p:pic>
    </p:spTree>
    <p:extLst>
      <p:ext uri="{BB962C8B-B14F-4D97-AF65-F5344CB8AC3E}">
        <p14:creationId xmlns:p14="http://schemas.microsoft.com/office/powerpoint/2010/main" val="760458756"/>
      </p:ext>
    </p:extLst>
  </p:cSld>
  <p:clrMapOvr>
    <a:masterClrMapping/>
  </p:clrMapOvr>
  <mc:AlternateContent xmlns:mc="http://schemas.openxmlformats.org/markup-compatibility/2006" xmlns:p14="http://schemas.microsoft.com/office/powerpoint/2010/main">
    <mc:Choice Requires="p14">
      <p:transition spd="slow" p14:dur="2000" advTm="36076"/>
    </mc:Choice>
    <mc:Fallback xmlns="">
      <p:transition xmlns:p14="http://schemas.microsoft.com/office/powerpoint/2010/main" spd="slow" advTm="36076"/>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3-03-05 2.49.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4223"/>
            <a:ext cx="5619750" cy="3170997"/>
          </a:xfrm>
          <a:prstGeom prst="rect">
            <a:avLst/>
          </a:prstGeom>
        </p:spPr>
      </p:pic>
      <p:sp>
        <p:nvSpPr>
          <p:cNvPr id="22" name="円/楕円 21"/>
          <p:cNvSpPr/>
          <p:nvPr/>
        </p:nvSpPr>
        <p:spPr>
          <a:xfrm>
            <a:off x="5624863" y="2617387"/>
            <a:ext cx="2609344" cy="1023456"/>
          </a:xfrm>
          <a:prstGeom prst="ellipse">
            <a:avLst/>
          </a:prstGeom>
          <a:solidFill>
            <a:srgbClr val="FF0000">
              <a:alpha val="1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latin typeface="+mj-lt"/>
              <a:ea typeface="HG丸ｺﾞｼｯｸM-PRO"/>
            </a:endParaRPr>
          </a:p>
        </p:txBody>
      </p:sp>
      <p:sp>
        <p:nvSpPr>
          <p:cNvPr id="9" name="タイトル 1"/>
          <p:cNvSpPr>
            <a:spLocks noGrp="1"/>
          </p:cNvSpPr>
          <p:nvPr>
            <p:ph type="title"/>
          </p:nvPr>
        </p:nvSpPr>
        <p:spPr>
          <a:xfrm>
            <a:off x="457200" y="211482"/>
            <a:ext cx="8229600" cy="935868"/>
          </a:xfrm>
        </p:spPr>
        <p:txBody>
          <a:bodyPr/>
          <a:lstStyle/>
          <a:p>
            <a:r>
              <a:rPr kumimoji="1" lang="en-US" altLang="ja-JP" b="1" i="1" dirty="0" smtClean="0"/>
              <a:t>Effective potential</a:t>
            </a:r>
            <a:endParaRPr kumimoji="1" lang="ja-JP" altLang="en-US" b="1" i="1" dirty="0"/>
          </a:p>
        </p:txBody>
      </p:sp>
      <p:sp>
        <p:nvSpPr>
          <p:cNvPr id="2" name="テキスト ボックス 1"/>
          <p:cNvSpPr txBox="1"/>
          <p:nvPr/>
        </p:nvSpPr>
        <p:spPr>
          <a:xfrm>
            <a:off x="795921" y="3914901"/>
            <a:ext cx="2278388" cy="584776"/>
          </a:xfrm>
          <a:prstGeom prst="rect">
            <a:avLst/>
          </a:prstGeom>
          <a:noFill/>
        </p:spPr>
        <p:txBody>
          <a:bodyPr wrap="none" rtlCol="0">
            <a:spAutoFit/>
          </a:bodyPr>
          <a:lstStyle/>
          <a:p>
            <a:r>
              <a:rPr kumimoji="1" lang="en-US" altLang="ja-JP" sz="3200" dirty="0" smtClean="0"/>
              <a:t>π periodicity</a:t>
            </a:r>
            <a:endParaRPr kumimoji="1" lang="ja-JP" altLang="en-US" sz="3200" dirty="0"/>
          </a:p>
        </p:txBody>
      </p:sp>
      <p:sp>
        <p:nvSpPr>
          <p:cNvPr id="6" name="テキスト ボックス 5"/>
          <p:cNvSpPr txBox="1"/>
          <p:nvPr/>
        </p:nvSpPr>
        <p:spPr>
          <a:xfrm>
            <a:off x="5523630" y="5990354"/>
            <a:ext cx="2420116" cy="584776"/>
          </a:xfrm>
          <a:prstGeom prst="rect">
            <a:avLst/>
          </a:prstGeom>
          <a:noFill/>
        </p:spPr>
        <p:txBody>
          <a:bodyPr wrap="none" rtlCol="0">
            <a:spAutoFit/>
          </a:bodyPr>
          <a:lstStyle/>
          <a:p>
            <a:r>
              <a:rPr kumimoji="1" lang="en-US" altLang="ja-JP" sz="3200" b="1" i="1" dirty="0" smtClean="0">
                <a:solidFill>
                  <a:srgbClr val="FF0000"/>
                </a:solidFill>
              </a:rPr>
              <a:t>Stabl</a:t>
            </a:r>
            <a:r>
              <a:rPr lang="en-US" altLang="ja-JP" sz="3200" b="1" i="1" dirty="0" smtClean="0">
                <a:solidFill>
                  <a:srgbClr val="FF0000"/>
                </a:solidFill>
              </a:rPr>
              <a:t>e Higgs</a:t>
            </a:r>
            <a:endParaRPr kumimoji="1" lang="ja-JP" altLang="en-US" sz="3200" b="1" i="1" dirty="0">
              <a:solidFill>
                <a:srgbClr val="FF0000"/>
              </a:solidFill>
            </a:endParaRPr>
          </a:p>
        </p:txBody>
      </p:sp>
      <p:sp>
        <p:nvSpPr>
          <p:cNvPr id="25" name="テキスト ボックス 24"/>
          <p:cNvSpPr txBox="1"/>
          <p:nvPr/>
        </p:nvSpPr>
        <p:spPr>
          <a:xfrm rot="20064249">
            <a:off x="1659218" y="108259"/>
            <a:ext cx="12492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chemeClr val="bg2">
                    <a:lumMod val="50000"/>
                  </a:schemeClr>
                </a:solidFill>
              </a:rPr>
              <a:t>OLD</a:t>
            </a:r>
            <a:endParaRPr kumimoji="1" lang="ja-JP" altLang="en-US" sz="4800" b="1" dirty="0">
              <a:solidFill>
                <a:schemeClr val="bg2">
                  <a:lumMod val="50000"/>
                </a:schemeClr>
              </a:solidFill>
            </a:endParaRPr>
          </a:p>
        </p:txBody>
      </p:sp>
      <p:pic>
        <p:nvPicPr>
          <p:cNvPr id="26" name="図 2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212" y="5242213"/>
            <a:ext cx="3492500" cy="431800"/>
          </a:xfrm>
          <a:prstGeom prst="rect">
            <a:avLst/>
          </a:prstGeom>
        </p:spPr>
      </p:pic>
      <p:sp>
        <p:nvSpPr>
          <p:cNvPr id="28" name="テキスト ボックス 27"/>
          <p:cNvSpPr txBox="1"/>
          <p:nvPr/>
        </p:nvSpPr>
        <p:spPr>
          <a:xfrm>
            <a:off x="732640" y="4745350"/>
            <a:ext cx="5273223" cy="523220"/>
          </a:xfrm>
          <a:prstGeom prst="rect">
            <a:avLst/>
          </a:prstGeom>
          <a:noFill/>
        </p:spPr>
        <p:txBody>
          <a:bodyPr wrap="none" rtlCol="0">
            <a:spAutoFit/>
          </a:bodyPr>
          <a:lstStyle/>
          <a:p>
            <a:r>
              <a:rPr kumimoji="1" lang="en-US" altLang="ja-JP" sz="2800" dirty="0" smtClean="0"/>
              <a:t>couplings (</a:t>
            </a:r>
            <a:r>
              <a:rPr lang="en-US" altLang="ja-JP" sz="2800" dirty="0" smtClean="0"/>
              <a:t>e.g.</a:t>
            </a:r>
            <a:r>
              <a:rPr kumimoji="1" lang="en-US" altLang="ja-JP" sz="2800" dirty="0" smtClean="0"/>
              <a:t> HWW,HZZ, </a:t>
            </a:r>
            <a:r>
              <a:rPr kumimoji="1" lang="en-US" altLang="ja-JP" sz="2800" dirty="0" err="1" smtClean="0"/>
              <a:t>yukawa</a:t>
            </a:r>
            <a:r>
              <a:rPr kumimoji="1" lang="en-US" altLang="ja-JP" sz="2800" dirty="0" smtClean="0"/>
              <a:t>)</a:t>
            </a:r>
            <a:endParaRPr kumimoji="1" lang="ja-JP" altLang="en-US" sz="2800" dirty="0"/>
          </a:p>
        </p:txBody>
      </p:sp>
      <p:sp>
        <p:nvSpPr>
          <p:cNvPr id="15" name="角丸四角形 14"/>
          <p:cNvSpPr/>
          <p:nvPr/>
        </p:nvSpPr>
        <p:spPr>
          <a:xfrm>
            <a:off x="700890" y="4681850"/>
            <a:ext cx="5389267" cy="1213254"/>
          </a:xfrm>
          <a:prstGeom prst="roundRect">
            <a:avLst/>
          </a:prstGeom>
          <a:noFill/>
          <a:ln w="5715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sp>
        <p:nvSpPr>
          <p:cNvPr id="16" name="右矢印 15"/>
          <p:cNvSpPr/>
          <p:nvPr/>
        </p:nvSpPr>
        <p:spPr>
          <a:xfrm>
            <a:off x="4437178" y="5990356"/>
            <a:ext cx="916535" cy="686629"/>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pic>
        <p:nvPicPr>
          <p:cNvPr id="7" name="図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453" y="1336570"/>
            <a:ext cx="920759" cy="236411"/>
          </a:xfrm>
          <a:prstGeom prst="rect">
            <a:avLst/>
          </a:prstGeom>
        </p:spPr>
      </p:pic>
      <p:pic>
        <p:nvPicPr>
          <p:cNvPr id="8" name="図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207" y="2756026"/>
            <a:ext cx="1854200" cy="825500"/>
          </a:xfrm>
          <a:prstGeom prst="rect">
            <a:avLst/>
          </a:prstGeom>
        </p:spPr>
      </p:pic>
      <p:sp>
        <p:nvSpPr>
          <p:cNvPr id="17"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11</a:t>
            </a:fld>
            <a:endParaRPr kumimoji="1" lang="ja-JP" altLang="en-US"/>
          </a:p>
        </p:txBody>
      </p:sp>
    </p:spTree>
    <p:extLst>
      <p:ext uri="{BB962C8B-B14F-4D97-AF65-F5344CB8AC3E}">
        <p14:creationId xmlns:p14="http://schemas.microsoft.com/office/powerpoint/2010/main" val="842190836"/>
      </p:ext>
    </p:extLst>
  </p:cSld>
  <p:clrMapOvr>
    <a:masterClrMapping/>
  </p:clrMapOvr>
  <mc:AlternateContent xmlns:mc="http://schemas.openxmlformats.org/markup-compatibility/2006" xmlns:p14="http://schemas.microsoft.com/office/powerpoint/2010/main">
    <mc:Choice Requires="p14">
      <p:transition spd="slow" p14:dur="2000" advTm="18540"/>
    </mc:Choice>
    <mc:Fallback xmlns="">
      <p:transition xmlns:p14="http://schemas.microsoft.com/office/powerpoint/2010/main" spd="slow" advTm="1854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07550240-4A02-A94C-9D47-30F7748239C8}" type="slidenum">
              <a:rPr lang="ja-JP" altLang="en-US" smtClean="0"/>
              <a:pPr/>
              <a:t>12</a:t>
            </a:fld>
            <a:endParaRPr lang="ja-JP" altLang="en-US"/>
          </a:p>
        </p:txBody>
      </p:sp>
      <p:pic>
        <p:nvPicPr>
          <p:cNvPr id="13" name="図 12" descr="exfveff.png"/>
          <p:cNvPicPr>
            <a:picLocks noChangeAspect="1"/>
          </p:cNvPicPr>
          <p:nvPr/>
        </p:nvPicPr>
        <p:blipFill>
          <a:blip r:embed="rId4"/>
          <a:stretch>
            <a:fillRect/>
          </a:stretch>
        </p:blipFill>
        <p:spPr>
          <a:xfrm>
            <a:off x="1022117" y="2023448"/>
            <a:ext cx="2670018" cy="1661344"/>
          </a:xfrm>
          <a:prstGeom prst="rect">
            <a:avLst/>
          </a:prstGeom>
        </p:spPr>
      </p:pic>
      <p:sp>
        <p:nvSpPr>
          <p:cNvPr id="16" name="テキスト ボックス 15"/>
          <p:cNvSpPr txBox="1"/>
          <p:nvPr/>
        </p:nvSpPr>
        <p:spPr>
          <a:xfrm>
            <a:off x="4360947" y="2317190"/>
            <a:ext cx="414597" cy="646331"/>
          </a:xfrm>
          <a:prstGeom prst="rect">
            <a:avLst/>
          </a:prstGeom>
          <a:noFill/>
        </p:spPr>
        <p:txBody>
          <a:bodyPr wrap="none" rtlCol="0">
            <a:spAutoFit/>
          </a:bodyPr>
          <a:lstStyle/>
          <a:p>
            <a:r>
              <a:rPr kumimoji="1" lang="en-US" altLang="ja-JP" sz="3600" dirty="0" smtClean="0"/>
              <a:t>+</a:t>
            </a:r>
            <a:endParaRPr kumimoji="1" lang="ja-JP" altLang="en-US" sz="3600" dirty="0"/>
          </a:p>
        </p:txBody>
      </p:sp>
      <p:sp>
        <p:nvSpPr>
          <p:cNvPr id="17" name="テキスト ボックス 16"/>
          <p:cNvSpPr txBox="1"/>
          <p:nvPr/>
        </p:nvSpPr>
        <p:spPr>
          <a:xfrm>
            <a:off x="1417364" y="1412228"/>
            <a:ext cx="2178150" cy="523220"/>
          </a:xfrm>
          <a:prstGeom prst="rect">
            <a:avLst/>
          </a:prstGeom>
          <a:noFill/>
        </p:spPr>
        <p:txBody>
          <a:bodyPr wrap="none" rtlCol="0">
            <a:spAutoFit/>
          </a:bodyPr>
          <a:lstStyle/>
          <a:p>
            <a:r>
              <a:rPr kumimoji="1" lang="en-US" altLang="ja-JP" sz="2800" dirty="0" smtClean="0"/>
              <a:t>extra </a:t>
            </a:r>
            <a:r>
              <a:rPr kumimoji="1" lang="en-US" altLang="ja-JP" sz="2800" dirty="0" err="1" smtClean="0"/>
              <a:t>fermion</a:t>
            </a:r>
            <a:endParaRPr kumimoji="1" lang="ja-JP" altLang="en-US" sz="2800" dirty="0"/>
          </a:p>
        </p:txBody>
      </p:sp>
      <p:pic>
        <p:nvPicPr>
          <p:cNvPr id="14" name="図 13" descr="tototototo.png"/>
          <p:cNvPicPr>
            <a:picLocks noChangeAspect="1"/>
          </p:cNvPicPr>
          <p:nvPr/>
        </p:nvPicPr>
        <p:blipFill>
          <a:blip r:embed="rId5"/>
          <a:stretch>
            <a:fillRect/>
          </a:stretch>
        </p:blipFill>
        <p:spPr>
          <a:xfrm>
            <a:off x="5178338" y="2021594"/>
            <a:ext cx="2810204" cy="1678316"/>
          </a:xfrm>
          <a:prstGeom prst="rect">
            <a:avLst/>
          </a:prstGeom>
        </p:spPr>
      </p:pic>
      <p:pic>
        <p:nvPicPr>
          <p:cNvPr id="15" name="図 14" descr="totoex.png"/>
          <p:cNvPicPr>
            <a:picLocks noChangeAspect="1"/>
          </p:cNvPicPr>
          <p:nvPr/>
        </p:nvPicPr>
        <p:blipFill>
          <a:blip r:embed="rId6"/>
          <a:stretch>
            <a:fillRect/>
          </a:stretch>
        </p:blipFill>
        <p:spPr>
          <a:xfrm>
            <a:off x="2433484" y="3956352"/>
            <a:ext cx="4572000" cy="2794000"/>
          </a:xfrm>
          <a:prstGeom prst="rect">
            <a:avLst/>
          </a:prstGeom>
        </p:spPr>
      </p:pic>
      <p:sp>
        <p:nvSpPr>
          <p:cNvPr id="21" name="テキスト ボックス 20"/>
          <p:cNvSpPr txBox="1"/>
          <p:nvPr/>
        </p:nvSpPr>
        <p:spPr>
          <a:xfrm>
            <a:off x="1796792" y="5045846"/>
            <a:ext cx="389049" cy="584776"/>
          </a:xfrm>
          <a:prstGeom prst="rect">
            <a:avLst/>
          </a:prstGeom>
          <a:noFill/>
        </p:spPr>
        <p:txBody>
          <a:bodyPr wrap="none" rtlCol="0">
            <a:spAutoFit/>
          </a:bodyPr>
          <a:lstStyle/>
          <a:p>
            <a:r>
              <a:rPr lang="en-US" altLang="ja-JP" sz="3200" dirty="0" smtClean="0"/>
              <a:t>=</a:t>
            </a:r>
            <a:endParaRPr kumimoji="1" lang="ja-JP" altLang="en-US" sz="3200" dirty="0"/>
          </a:p>
        </p:txBody>
      </p:sp>
      <p:cxnSp>
        <p:nvCxnSpPr>
          <p:cNvPr id="25" name="直線矢印コネクタ 24"/>
          <p:cNvCxnSpPr/>
          <p:nvPr/>
        </p:nvCxnSpPr>
        <p:spPr>
          <a:xfrm rot="5400000">
            <a:off x="2813827" y="5535400"/>
            <a:ext cx="1382867" cy="30820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5983507" y="6148251"/>
            <a:ext cx="619506" cy="369332"/>
          </a:xfrm>
          <a:prstGeom prst="rect">
            <a:avLst/>
          </a:prstGeom>
          <a:noFill/>
        </p:spPr>
        <p:txBody>
          <a:bodyPr wrap="none" rtlCol="0">
            <a:spAutoFit/>
          </a:bodyPr>
          <a:lstStyle/>
          <a:p>
            <a:r>
              <a:rPr kumimoji="1" lang="en-US" altLang="ja-JP" dirty="0" smtClean="0"/>
              <a:t>total</a:t>
            </a:r>
            <a:endParaRPr kumimoji="1" lang="ja-JP" altLang="en-US" dirty="0"/>
          </a:p>
        </p:txBody>
      </p:sp>
      <p:pic>
        <p:nvPicPr>
          <p:cNvPr id="32" name="図 31" descr="latex-image-1.pdf"/>
          <p:cNvPicPr>
            <a:picLocks noChangeAspect="1"/>
          </p:cNvPicPr>
          <p:nvPr/>
        </p:nvPicPr>
        <p:blipFill>
          <a:blip r:embed="rId7"/>
          <a:stretch>
            <a:fillRect/>
          </a:stretch>
        </p:blipFill>
        <p:spPr>
          <a:xfrm>
            <a:off x="857888" y="3427786"/>
            <a:ext cx="328457" cy="216642"/>
          </a:xfrm>
          <a:prstGeom prst="rect">
            <a:avLst/>
          </a:prstGeom>
        </p:spPr>
      </p:pic>
      <p:pic>
        <p:nvPicPr>
          <p:cNvPr id="33" name="図 32" descr="latex-image-1.pdf"/>
          <p:cNvPicPr>
            <a:picLocks noChangeAspect="1"/>
          </p:cNvPicPr>
          <p:nvPr/>
        </p:nvPicPr>
        <p:blipFill>
          <a:blip r:embed="rId7"/>
          <a:stretch>
            <a:fillRect/>
          </a:stretch>
        </p:blipFill>
        <p:spPr>
          <a:xfrm>
            <a:off x="5148098" y="3436722"/>
            <a:ext cx="328457" cy="216642"/>
          </a:xfrm>
          <a:prstGeom prst="rect">
            <a:avLst/>
          </a:prstGeom>
        </p:spPr>
      </p:pic>
      <p:pic>
        <p:nvPicPr>
          <p:cNvPr id="34" name="図 33" descr="latex-image-1.pdf"/>
          <p:cNvPicPr>
            <a:picLocks noChangeAspect="1"/>
          </p:cNvPicPr>
          <p:nvPr/>
        </p:nvPicPr>
        <p:blipFill>
          <a:blip r:embed="rId7"/>
          <a:stretch>
            <a:fillRect/>
          </a:stretch>
        </p:blipFill>
        <p:spPr>
          <a:xfrm>
            <a:off x="2165761" y="6466896"/>
            <a:ext cx="535446" cy="353167"/>
          </a:xfrm>
          <a:prstGeom prst="rect">
            <a:avLst/>
          </a:prstGeom>
        </p:spPr>
      </p:pic>
      <p:pic>
        <p:nvPicPr>
          <p:cNvPr id="36" name="図 35" descr="latex-image-1.pdf"/>
          <p:cNvPicPr>
            <a:picLocks noChangeAspect="1"/>
          </p:cNvPicPr>
          <p:nvPr/>
        </p:nvPicPr>
        <p:blipFill>
          <a:blip r:embed="rId8"/>
          <a:stretch>
            <a:fillRect/>
          </a:stretch>
        </p:blipFill>
        <p:spPr>
          <a:xfrm>
            <a:off x="3753727" y="1924366"/>
            <a:ext cx="298391" cy="238712"/>
          </a:xfrm>
          <a:prstGeom prst="rect">
            <a:avLst/>
          </a:prstGeom>
        </p:spPr>
      </p:pic>
      <p:pic>
        <p:nvPicPr>
          <p:cNvPr id="37" name="図 36" descr="latex-image-1.pdf"/>
          <p:cNvPicPr>
            <a:picLocks noChangeAspect="1"/>
          </p:cNvPicPr>
          <p:nvPr/>
        </p:nvPicPr>
        <p:blipFill>
          <a:blip r:embed="rId8"/>
          <a:stretch>
            <a:fillRect/>
          </a:stretch>
        </p:blipFill>
        <p:spPr>
          <a:xfrm>
            <a:off x="8021014" y="1930325"/>
            <a:ext cx="330140" cy="264112"/>
          </a:xfrm>
          <a:prstGeom prst="rect">
            <a:avLst/>
          </a:prstGeom>
        </p:spPr>
      </p:pic>
      <p:sp>
        <p:nvSpPr>
          <p:cNvPr id="30" name="タイトル 1"/>
          <p:cNvSpPr txBox="1">
            <a:spLocks/>
          </p:cNvSpPr>
          <p:nvPr/>
        </p:nvSpPr>
        <p:spPr>
          <a:xfrm>
            <a:off x="457200" y="211482"/>
            <a:ext cx="8229600" cy="935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dirty="0" smtClean="0"/>
              <a:t>Effective potential</a:t>
            </a:r>
            <a:endParaRPr lang="ja-JP" altLang="en-US" b="1" i="1" dirty="0"/>
          </a:p>
        </p:txBody>
      </p:sp>
      <p:sp>
        <p:nvSpPr>
          <p:cNvPr id="18" name="テキスト ボックス 17"/>
          <p:cNvSpPr txBox="1"/>
          <p:nvPr/>
        </p:nvSpPr>
        <p:spPr>
          <a:xfrm>
            <a:off x="5083435" y="1108014"/>
            <a:ext cx="3018324" cy="954107"/>
          </a:xfrm>
          <a:prstGeom prst="rect">
            <a:avLst/>
          </a:prstGeom>
          <a:noFill/>
        </p:spPr>
        <p:txBody>
          <a:bodyPr wrap="none" rtlCol="0">
            <a:spAutoFit/>
          </a:bodyPr>
          <a:lstStyle/>
          <a:p>
            <a:r>
              <a:rPr lang="en-US" altLang="en-US" sz="2800" dirty="0" smtClean="0"/>
              <a:t>       gauge boson </a:t>
            </a:r>
          </a:p>
          <a:p>
            <a:r>
              <a:rPr lang="en-US" altLang="en-US" sz="2800" dirty="0" smtClean="0"/>
              <a:t>vector rep. fermion</a:t>
            </a:r>
            <a:endParaRPr kumimoji="1" lang="ja-JP" altLang="en-US" sz="2800" dirty="0"/>
          </a:p>
        </p:txBody>
      </p:sp>
      <p:sp>
        <p:nvSpPr>
          <p:cNvPr id="7" name="テキスト ボックス 6"/>
          <p:cNvSpPr txBox="1"/>
          <p:nvPr/>
        </p:nvSpPr>
        <p:spPr>
          <a:xfrm>
            <a:off x="545377" y="870665"/>
            <a:ext cx="1601119" cy="584776"/>
          </a:xfrm>
          <a:prstGeom prst="rect">
            <a:avLst/>
          </a:prstGeom>
          <a:noFill/>
        </p:spPr>
        <p:txBody>
          <a:bodyPr wrap="none" rtlCol="0">
            <a:spAutoFit/>
          </a:bodyPr>
          <a:lstStyle/>
          <a:p>
            <a:r>
              <a:rPr lang="en-US" altLang="ja-JP" sz="3200" dirty="0" smtClean="0"/>
              <a:t>Example</a:t>
            </a:r>
            <a:endParaRPr kumimoji="1" lang="ja-JP" altLang="en-US" sz="3200" dirty="0"/>
          </a:p>
        </p:txBody>
      </p:sp>
      <p:sp>
        <p:nvSpPr>
          <p:cNvPr id="42" name="テキスト ボックス 41"/>
          <p:cNvSpPr txBox="1"/>
          <p:nvPr/>
        </p:nvSpPr>
        <p:spPr>
          <a:xfrm>
            <a:off x="810248" y="3608360"/>
            <a:ext cx="1623236" cy="400110"/>
          </a:xfrm>
          <a:prstGeom prst="rect">
            <a:avLst/>
          </a:prstGeom>
          <a:noFill/>
        </p:spPr>
        <p:txBody>
          <a:bodyPr wrap="none" rtlCol="0">
            <a:spAutoFit/>
          </a:bodyPr>
          <a:lstStyle/>
          <a:p>
            <a:r>
              <a:rPr kumimoji="1" lang="en-US" altLang="ja-JP" sz="2000" dirty="0" smtClean="0"/>
              <a:t>2π periodicity</a:t>
            </a:r>
            <a:endParaRPr kumimoji="1" lang="ja-JP" altLang="en-US" sz="2000" dirty="0"/>
          </a:p>
        </p:txBody>
      </p:sp>
      <p:sp>
        <p:nvSpPr>
          <p:cNvPr id="43" name="テキスト ボックス 42"/>
          <p:cNvSpPr txBox="1"/>
          <p:nvPr/>
        </p:nvSpPr>
        <p:spPr>
          <a:xfrm>
            <a:off x="5075277" y="3581583"/>
            <a:ext cx="1493242" cy="400110"/>
          </a:xfrm>
          <a:prstGeom prst="rect">
            <a:avLst/>
          </a:prstGeom>
          <a:noFill/>
        </p:spPr>
        <p:txBody>
          <a:bodyPr wrap="none" rtlCol="0">
            <a:spAutoFit/>
          </a:bodyPr>
          <a:lstStyle/>
          <a:p>
            <a:r>
              <a:rPr kumimoji="1" lang="en-US" altLang="ja-JP" sz="2000" dirty="0" smtClean="0"/>
              <a:t>π periodicity</a:t>
            </a:r>
            <a:endParaRPr kumimoji="1" lang="ja-JP" altLang="en-US" sz="2000" dirty="0"/>
          </a:p>
        </p:txBody>
      </p:sp>
      <p:pic>
        <p:nvPicPr>
          <p:cNvPr id="22" name="図 21" descr="latex-image-1.pdf"/>
          <p:cNvPicPr>
            <a:picLocks noChangeAspect="1"/>
          </p:cNvPicPr>
          <p:nvPr/>
        </p:nvPicPr>
        <p:blipFill>
          <a:blip r:embed="rId8"/>
          <a:stretch>
            <a:fillRect/>
          </a:stretch>
        </p:blipFill>
        <p:spPr>
          <a:xfrm>
            <a:off x="7036840" y="3889114"/>
            <a:ext cx="298391" cy="238712"/>
          </a:xfrm>
          <a:prstGeom prst="rect">
            <a:avLst/>
          </a:prstGeom>
        </p:spPr>
      </p:pic>
    </p:spTree>
    <p:custDataLst>
      <p:tags r:id="rId1"/>
    </p:custDataLst>
    <p:extLst>
      <p:ext uri="{BB962C8B-B14F-4D97-AF65-F5344CB8AC3E}">
        <p14:creationId xmlns:p14="http://schemas.microsoft.com/office/powerpoint/2010/main" val="3431038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5709157" y="3538139"/>
            <a:ext cx="1878567" cy="597333"/>
          </a:xfrm>
          <a:prstGeom prst="ellipse">
            <a:avLst/>
          </a:prstGeom>
          <a:solidFill>
            <a:srgbClr val="FF0000">
              <a:alpha val="1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latin typeface="+mj-lt"/>
              <a:ea typeface="HG丸ｺﾞｼｯｸM-PRO"/>
            </a:endParaRPr>
          </a:p>
        </p:txBody>
      </p:sp>
      <p:sp>
        <p:nvSpPr>
          <p:cNvPr id="23" name="円/楕円 22"/>
          <p:cNvSpPr/>
          <p:nvPr/>
        </p:nvSpPr>
        <p:spPr>
          <a:xfrm>
            <a:off x="5222122" y="1556067"/>
            <a:ext cx="2662158" cy="1181905"/>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9" name="タイトル 1"/>
          <p:cNvSpPr>
            <a:spLocks noGrp="1"/>
          </p:cNvSpPr>
          <p:nvPr>
            <p:ph type="title"/>
          </p:nvPr>
        </p:nvSpPr>
        <p:spPr>
          <a:xfrm>
            <a:off x="457200" y="211482"/>
            <a:ext cx="8229600" cy="935868"/>
          </a:xfrm>
        </p:spPr>
        <p:txBody>
          <a:bodyPr/>
          <a:lstStyle/>
          <a:p>
            <a:r>
              <a:rPr kumimoji="1" lang="en-US" altLang="ja-JP" b="1" i="1" dirty="0" smtClean="0"/>
              <a:t>Effective potential</a:t>
            </a:r>
            <a:endParaRPr kumimoji="1" lang="ja-JP" altLang="en-US" b="1" i="1" dirty="0"/>
          </a:p>
        </p:txBody>
      </p:sp>
      <p:pic>
        <p:nvPicPr>
          <p:cNvPr id="10" name="図 9" descr="effV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5" y="1268450"/>
            <a:ext cx="4795628" cy="2877377"/>
          </a:xfrm>
          <a:prstGeom prst="rect">
            <a:avLst/>
          </a:prstGeom>
        </p:spPr>
      </p:pic>
      <p:pic>
        <p:nvPicPr>
          <p:cNvPr id="11" name="図 10" descr="effV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112" y="3389330"/>
            <a:ext cx="4826971" cy="2748692"/>
          </a:xfrm>
          <a:prstGeom prst="rect">
            <a:avLst/>
          </a:prstGeom>
        </p:spPr>
      </p:pic>
      <p:sp>
        <p:nvSpPr>
          <p:cNvPr id="12" name="右矢印 11"/>
          <p:cNvSpPr/>
          <p:nvPr/>
        </p:nvSpPr>
        <p:spPr>
          <a:xfrm rot="2318665">
            <a:off x="3109246" y="3957259"/>
            <a:ext cx="1436565" cy="615585"/>
          </a:xfrm>
          <a:prstGeom prst="rightArrow">
            <a:avLst/>
          </a:prstGeom>
          <a:solidFill>
            <a:schemeClr val="accent5">
              <a:lumMod val="7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701" y="1669534"/>
            <a:ext cx="1397000" cy="393700"/>
          </a:xfrm>
          <a:prstGeom prst="rect">
            <a:avLst/>
          </a:prstGeom>
        </p:spPr>
      </p:pic>
      <p:pic>
        <p:nvPicPr>
          <p:cNvPr id="14" name="図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3515" y="2122998"/>
            <a:ext cx="1714500" cy="482600"/>
          </a:xfrm>
          <a:prstGeom prst="rect">
            <a:avLst/>
          </a:prstGeom>
        </p:spPr>
      </p:pic>
      <p:cxnSp>
        <p:nvCxnSpPr>
          <p:cNvPr id="18" name="直線矢印コネクタ 17"/>
          <p:cNvCxnSpPr/>
          <p:nvPr/>
        </p:nvCxnSpPr>
        <p:spPr>
          <a:xfrm>
            <a:off x="6648440" y="4183095"/>
            <a:ext cx="0" cy="1339390"/>
          </a:xfrm>
          <a:prstGeom prst="straightConnector1">
            <a:avLst/>
          </a:prstGeom>
          <a:ln w="381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rot="2610188">
            <a:off x="2357919" y="4317174"/>
            <a:ext cx="2184349" cy="923330"/>
          </a:xfrm>
          <a:prstGeom prst="rect">
            <a:avLst/>
          </a:prstGeom>
          <a:noFill/>
        </p:spPr>
        <p:txBody>
          <a:bodyPr wrap="none" rtlCol="0">
            <a:spAutoFit/>
          </a:bodyPr>
          <a:lstStyle/>
          <a:p>
            <a:r>
              <a:rPr kumimoji="1" lang="en-US" altLang="ja-JP" sz="3200" b="1" dirty="0" smtClean="0">
                <a:solidFill>
                  <a:srgbClr val="660066"/>
                </a:solidFill>
              </a:rPr>
              <a:t>zoom </a:t>
            </a:r>
            <a:r>
              <a:rPr kumimoji="1" lang="en-US" altLang="ja-JP" sz="5400" b="1" dirty="0" smtClean="0">
                <a:solidFill>
                  <a:srgbClr val="660066"/>
                </a:solidFill>
              </a:rPr>
              <a:t>up!</a:t>
            </a:r>
            <a:endParaRPr kumimoji="1" lang="ja-JP" altLang="en-US" sz="5400" b="1" dirty="0">
              <a:solidFill>
                <a:srgbClr val="660066"/>
              </a:solidFill>
            </a:endParaRPr>
          </a:p>
        </p:txBody>
      </p:sp>
      <p:sp>
        <p:nvSpPr>
          <p:cNvPr id="2" name="テキスト ボックス 1"/>
          <p:cNvSpPr txBox="1"/>
          <p:nvPr/>
        </p:nvSpPr>
        <p:spPr>
          <a:xfrm>
            <a:off x="13176" y="2341095"/>
            <a:ext cx="2486378" cy="584776"/>
          </a:xfrm>
          <a:prstGeom prst="rect">
            <a:avLst/>
          </a:prstGeom>
          <a:noFill/>
        </p:spPr>
        <p:txBody>
          <a:bodyPr wrap="none" rtlCol="0">
            <a:spAutoFit/>
          </a:bodyPr>
          <a:lstStyle/>
          <a:p>
            <a:r>
              <a:rPr kumimoji="1" lang="en-US" altLang="ja-JP" sz="3200" dirty="0" smtClean="0"/>
              <a:t>2π periodicity</a:t>
            </a:r>
            <a:endParaRPr kumimoji="1" lang="ja-JP" altLang="en-US" sz="3200" dirty="0"/>
          </a:p>
        </p:txBody>
      </p:sp>
      <p:pic>
        <p:nvPicPr>
          <p:cNvPr id="5" name="図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590" y="3568826"/>
            <a:ext cx="1409700" cy="520700"/>
          </a:xfrm>
          <a:prstGeom prst="rect">
            <a:avLst/>
          </a:prstGeom>
        </p:spPr>
      </p:pic>
      <p:sp>
        <p:nvSpPr>
          <p:cNvPr id="24" name="テキスト ボックス 23"/>
          <p:cNvSpPr txBox="1"/>
          <p:nvPr/>
        </p:nvSpPr>
        <p:spPr>
          <a:xfrm rot="20064249">
            <a:off x="1489568" y="116887"/>
            <a:ext cx="1448233"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a:t>
            </a:r>
            <a:endParaRPr kumimoji="1" lang="ja-JP" altLang="en-US" sz="4800" b="1" dirty="0">
              <a:solidFill>
                <a:srgbClr val="FF0000"/>
              </a:solidFill>
            </a:endParaRPr>
          </a:p>
        </p:txBody>
      </p:sp>
      <p:pic>
        <p:nvPicPr>
          <p:cNvPr id="16" name="図 1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5731622"/>
            <a:ext cx="2933700" cy="406400"/>
          </a:xfrm>
          <a:prstGeom prst="rect">
            <a:avLst/>
          </a:prstGeom>
        </p:spPr>
      </p:pic>
      <p:sp>
        <p:nvSpPr>
          <p:cNvPr id="17"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13</a:t>
            </a:fld>
            <a:endParaRPr kumimoji="1" lang="ja-JP" altLang="en-US"/>
          </a:p>
        </p:txBody>
      </p:sp>
    </p:spTree>
    <p:extLst>
      <p:ext uri="{BB962C8B-B14F-4D97-AF65-F5344CB8AC3E}">
        <p14:creationId xmlns:p14="http://schemas.microsoft.com/office/powerpoint/2010/main" val="1791456430"/>
      </p:ext>
    </p:extLst>
  </p:cSld>
  <p:clrMapOvr>
    <a:masterClrMapping/>
  </p:clrMapOvr>
  <mc:AlternateContent xmlns:mc="http://schemas.openxmlformats.org/markup-compatibility/2006" xmlns:p14="http://schemas.microsoft.com/office/powerpoint/2010/main">
    <mc:Choice Requires="p14">
      <p:transition spd="slow" p14:dur="2000" advTm="18540"/>
    </mc:Choice>
    <mc:Fallback xmlns="">
      <p:transition xmlns:p14="http://schemas.microsoft.com/office/powerpoint/2010/main" spd="slow" advTm="1854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1</a:t>
            </a:r>
            <a:endParaRPr kumimoji="1" lang="ja-JP" altLang="en-US" sz="2800" b="1" i="1" dirty="0"/>
          </a:p>
        </p:txBody>
      </p:sp>
      <p:pic>
        <p:nvPicPr>
          <p:cNvPr id="6" name="図 5" descr="スクリーンショット 2013-02-27 22.15.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22" y="1154674"/>
            <a:ext cx="8674100" cy="4152900"/>
          </a:xfrm>
          <a:prstGeom prst="rect">
            <a:avLst/>
          </a:prstGeom>
        </p:spPr>
      </p:pic>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960" y="454992"/>
            <a:ext cx="1397000" cy="393700"/>
          </a:xfrm>
          <a:prstGeom prst="rect">
            <a:avLst/>
          </a:prstGeom>
        </p:spPr>
      </p:pic>
      <p:sp>
        <p:nvSpPr>
          <p:cNvPr id="9" name="テキスト ボックス 8"/>
          <p:cNvSpPr txBox="1"/>
          <p:nvPr/>
        </p:nvSpPr>
        <p:spPr>
          <a:xfrm>
            <a:off x="3588961" y="332229"/>
            <a:ext cx="827595" cy="523220"/>
          </a:xfrm>
          <a:prstGeom prst="rect">
            <a:avLst/>
          </a:prstGeom>
          <a:noFill/>
        </p:spPr>
        <p:txBody>
          <a:bodyPr wrap="none" rtlCol="0">
            <a:spAutoFit/>
          </a:bodyPr>
          <a:lstStyle/>
          <a:p>
            <a:r>
              <a:rPr kumimoji="1" lang="en-US" altLang="ja-JP" sz="2800" dirty="0" smtClean="0"/>
              <a:t>case</a:t>
            </a:r>
            <a:endParaRPr kumimoji="1" lang="ja-JP" altLang="en-US" sz="2800" dirty="0"/>
          </a:p>
        </p:txBody>
      </p:sp>
      <p:sp>
        <p:nvSpPr>
          <p:cNvPr id="12" name="テキスト ボックス 11"/>
          <p:cNvSpPr txBox="1"/>
          <p:nvPr/>
        </p:nvSpPr>
        <p:spPr>
          <a:xfrm>
            <a:off x="1499940" y="5114277"/>
            <a:ext cx="2682570" cy="523220"/>
          </a:xfrm>
          <a:prstGeom prst="rect">
            <a:avLst/>
          </a:prstGeom>
          <a:noFill/>
        </p:spPr>
        <p:txBody>
          <a:bodyPr wrap="none" rtlCol="0">
            <a:spAutoFit/>
          </a:bodyPr>
          <a:lstStyle/>
          <a:p>
            <a:r>
              <a:rPr kumimoji="1" lang="en-US" altLang="ja-JP" sz="2800" dirty="0" smtClean="0"/>
              <a:t>Current data say,</a:t>
            </a:r>
            <a:endParaRPr kumimoji="1" lang="ja-JP" altLang="en-US" sz="2800" dirty="0"/>
          </a:p>
        </p:txBody>
      </p:sp>
      <p:pic>
        <p:nvPicPr>
          <p:cNvPr id="13" name="図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850" y="5542247"/>
            <a:ext cx="2908300" cy="622300"/>
          </a:xfrm>
          <a:prstGeom prst="rect">
            <a:avLst/>
          </a:prstGeom>
        </p:spPr>
      </p:pic>
      <p:pic>
        <p:nvPicPr>
          <p:cNvPr id="14" name="図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733" y="5487432"/>
            <a:ext cx="2908300" cy="622300"/>
          </a:xfrm>
          <a:prstGeom prst="rect">
            <a:avLst/>
          </a:prstGeom>
        </p:spPr>
      </p:pic>
      <p:sp>
        <p:nvSpPr>
          <p:cNvPr id="20" name="テキスト ボックス 19"/>
          <p:cNvSpPr txBox="1"/>
          <p:nvPr/>
        </p:nvSpPr>
        <p:spPr>
          <a:xfrm>
            <a:off x="4334223" y="5740400"/>
            <a:ext cx="242261" cy="369332"/>
          </a:xfrm>
          <a:prstGeom prst="rect">
            <a:avLst/>
          </a:prstGeom>
          <a:noFill/>
        </p:spPr>
        <p:txBody>
          <a:bodyPr wrap="none" rtlCol="0">
            <a:spAutoFit/>
          </a:bodyPr>
          <a:lstStyle/>
          <a:p>
            <a:r>
              <a:rPr kumimoji="1" lang="en-US" altLang="ja-JP" dirty="0" smtClean="0"/>
              <a:t>,</a:t>
            </a:r>
            <a:endParaRPr kumimoji="1" lang="ja-JP" altLang="en-US" dirty="0"/>
          </a:p>
        </p:txBody>
      </p:sp>
      <p:cxnSp>
        <p:nvCxnSpPr>
          <p:cNvPr id="3" name="直線コネクタ 2"/>
          <p:cNvCxnSpPr/>
          <p:nvPr/>
        </p:nvCxnSpPr>
        <p:spPr>
          <a:xfrm>
            <a:off x="216623" y="3413125"/>
            <a:ext cx="88638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下矢印 6"/>
          <p:cNvSpPr/>
          <p:nvPr/>
        </p:nvSpPr>
        <p:spPr>
          <a:xfrm>
            <a:off x="168998" y="3524250"/>
            <a:ext cx="531721" cy="8572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580033" y="5709593"/>
            <a:ext cx="24293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11" name="テキスト ボックス 10"/>
          <p:cNvSpPr txBox="1"/>
          <p:nvPr/>
        </p:nvSpPr>
        <p:spPr>
          <a:xfrm>
            <a:off x="776672" y="6273224"/>
            <a:ext cx="3879187" cy="584776"/>
          </a:xfrm>
          <a:prstGeom prst="rect">
            <a:avLst/>
          </a:prstGeom>
          <a:noFill/>
        </p:spPr>
        <p:txBody>
          <a:bodyPr wrap="none" rtlCol="0">
            <a:spAutoFit/>
          </a:bodyPr>
          <a:lstStyle/>
          <a:p>
            <a:r>
              <a:rPr lang="en-US" altLang="ja-JP" sz="1600" dirty="0"/>
              <a:t>ATLAS Collaboration, ATLAS-CONF-2012-</a:t>
            </a:r>
            <a:r>
              <a:rPr lang="en-US" altLang="ja-JP" sz="1600" dirty="0" smtClean="0"/>
              <a:t>129</a:t>
            </a:r>
            <a:r>
              <a:rPr lang="en-US" altLang="ja-JP" sz="1600" dirty="0"/>
              <a:t/>
            </a:r>
            <a:br>
              <a:rPr lang="en-US" altLang="ja-JP" sz="1600" dirty="0"/>
            </a:br>
            <a:r>
              <a:rPr lang="en-US" altLang="ja-JP" sz="1600" dirty="0"/>
              <a:t>CMS Collaboration, CMS-PAS-EXO-12-</a:t>
            </a:r>
            <a:r>
              <a:rPr lang="en-US" altLang="ja-JP" sz="1600" dirty="0" smtClean="0"/>
              <a:t>015</a:t>
            </a:r>
            <a:endParaRPr kumimoji="1" lang="ja-JP" altLang="en-US" sz="1600" dirty="0"/>
          </a:p>
        </p:txBody>
      </p:sp>
      <p:sp>
        <p:nvSpPr>
          <p:cNvPr id="15" name="テキスト ボックス 14"/>
          <p:cNvSpPr txBox="1"/>
          <p:nvPr/>
        </p:nvSpPr>
        <p:spPr>
          <a:xfrm>
            <a:off x="4815501" y="6487329"/>
            <a:ext cx="3645850" cy="338554"/>
          </a:xfrm>
          <a:prstGeom prst="rect">
            <a:avLst/>
          </a:prstGeom>
          <a:noFill/>
        </p:spPr>
        <p:txBody>
          <a:bodyPr wrap="none" rtlCol="0">
            <a:spAutoFit/>
          </a:bodyPr>
          <a:lstStyle/>
          <a:p>
            <a:r>
              <a:rPr lang="en-US" altLang="ja-JP" sz="1600" dirty="0" smtClean="0"/>
              <a:t>CMS </a:t>
            </a:r>
            <a:r>
              <a:rPr lang="en-US" altLang="ja-JP" sz="1600" dirty="0"/>
              <a:t>Collaboration, CMS-PAS-EXO-11-</a:t>
            </a:r>
            <a:r>
              <a:rPr lang="en-US" altLang="ja-JP" sz="1600" dirty="0" smtClean="0"/>
              <a:t>090 </a:t>
            </a:r>
            <a:endParaRPr lang="en-US" altLang="ja-JP" sz="1600" dirty="0"/>
          </a:p>
        </p:txBody>
      </p:sp>
      <p:pic>
        <p:nvPicPr>
          <p:cNvPr id="17" name="図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18"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14</a:t>
            </a:fld>
            <a:endParaRPr kumimoji="1" lang="ja-JP" altLang="en-US"/>
          </a:p>
        </p:txBody>
      </p:sp>
      <p:sp>
        <p:nvSpPr>
          <p:cNvPr id="19" name="テキスト ボックス 18"/>
          <p:cNvSpPr txBox="1"/>
          <p:nvPr/>
        </p:nvSpPr>
        <p:spPr>
          <a:xfrm>
            <a:off x="7580033" y="5709593"/>
            <a:ext cx="24293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2" name="テキスト ボックス 21"/>
          <p:cNvSpPr txBox="1"/>
          <p:nvPr/>
        </p:nvSpPr>
        <p:spPr>
          <a:xfrm>
            <a:off x="7757899" y="5888223"/>
            <a:ext cx="928459" cy="461665"/>
          </a:xfrm>
          <a:prstGeom prst="rect">
            <a:avLst/>
          </a:prstGeom>
          <a:noFill/>
        </p:spPr>
        <p:txBody>
          <a:bodyPr wrap="none" rtlCol="0">
            <a:spAutoFit/>
          </a:bodyPr>
          <a:lstStyle/>
          <a:p>
            <a:r>
              <a:rPr lang="en-US" altLang="en-US" sz="2400" dirty="0" smtClean="0">
                <a:solidFill>
                  <a:srgbClr val="800000"/>
                </a:solidFill>
              </a:rPr>
              <a:t>heavy </a:t>
            </a:r>
            <a:endParaRPr kumimoji="1" lang="ja-JP" altLang="en-US" sz="2400" dirty="0">
              <a:solidFill>
                <a:srgbClr val="800000"/>
              </a:solidFill>
            </a:endParaRPr>
          </a:p>
        </p:txBody>
      </p:sp>
      <p:cxnSp>
        <p:nvCxnSpPr>
          <p:cNvPr id="23" name="直線矢印コネクタ 22"/>
          <p:cNvCxnSpPr/>
          <p:nvPr/>
        </p:nvCxnSpPr>
        <p:spPr>
          <a:xfrm>
            <a:off x="7601264" y="4526757"/>
            <a:ext cx="427614" cy="142330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369148"/>
      </p:ext>
    </p:extLst>
  </p:cSld>
  <p:clrMapOvr>
    <a:masterClrMapping/>
  </p:clrMapOvr>
  <mc:AlternateContent xmlns:mc="http://schemas.openxmlformats.org/markup-compatibility/2006" xmlns:p14="http://schemas.microsoft.com/office/powerpoint/2010/main">
    <mc:Choice Requires="p14">
      <p:transition spd="slow" p14:dur="2000" advTm="41097"/>
    </mc:Choice>
    <mc:Fallback xmlns="">
      <p:transition xmlns:p14="http://schemas.microsoft.com/office/powerpoint/2010/main" spd="slow" advTm="41097"/>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クリーンショット 2013-02-27 22.15.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22" y="1154674"/>
            <a:ext cx="8674100" cy="4152900"/>
          </a:xfrm>
          <a:prstGeom prst="rect">
            <a:avLst/>
          </a:prstGeom>
        </p:spPr>
      </p:pic>
      <p:cxnSp>
        <p:nvCxnSpPr>
          <p:cNvPr id="7" name="直線コネクタ 6"/>
          <p:cNvCxnSpPr/>
          <p:nvPr/>
        </p:nvCxnSpPr>
        <p:spPr>
          <a:xfrm>
            <a:off x="795968" y="3763047"/>
            <a:ext cx="7837172" cy="0"/>
          </a:xfrm>
          <a:prstGeom prst="line">
            <a:avLst/>
          </a:prstGeom>
          <a:ln w="57150"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795968" y="4763209"/>
            <a:ext cx="7837172" cy="0"/>
          </a:xfrm>
          <a:prstGeom prst="line">
            <a:avLst/>
          </a:prstGeom>
          <a:ln w="57150" cmpd="sng">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8" name="円/楕円 17"/>
          <p:cNvSpPr/>
          <p:nvPr/>
        </p:nvSpPr>
        <p:spPr>
          <a:xfrm>
            <a:off x="1641406" y="4384874"/>
            <a:ext cx="837633" cy="39988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635131" y="3379034"/>
            <a:ext cx="837633" cy="39988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176210" y="857443"/>
            <a:ext cx="5374212" cy="523220"/>
          </a:xfrm>
          <a:prstGeom prst="rect">
            <a:avLst/>
          </a:prstGeom>
          <a:noFill/>
        </p:spPr>
        <p:txBody>
          <a:bodyPr wrap="none" rtlCol="0">
            <a:spAutoFit/>
          </a:bodyPr>
          <a:lstStyle/>
          <a:p>
            <a:r>
              <a:rPr kumimoji="1" lang="en-US" altLang="ja-JP" sz="2800" dirty="0" smtClean="0"/>
              <a:t>We use these value as benchmarks.</a:t>
            </a:r>
            <a:endParaRPr kumimoji="1" lang="ja-JP" altLang="en-US" sz="2800" dirty="0"/>
          </a:p>
        </p:txBody>
      </p:sp>
      <p:cxnSp>
        <p:nvCxnSpPr>
          <p:cNvPr id="15" name="直線矢印コネクタ 14"/>
          <p:cNvCxnSpPr/>
          <p:nvPr/>
        </p:nvCxnSpPr>
        <p:spPr>
          <a:xfrm flipH="1">
            <a:off x="2526465" y="1321055"/>
            <a:ext cx="759662" cy="211787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H="1">
            <a:off x="2472764" y="1321055"/>
            <a:ext cx="813362" cy="306382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1</a:t>
            </a:r>
            <a:endParaRPr kumimoji="1" lang="ja-JP" altLang="en-US" sz="2800" b="1" i="1" dirty="0"/>
          </a:p>
        </p:txBody>
      </p:sp>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960" y="454992"/>
            <a:ext cx="1397000" cy="393700"/>
          </a:xfrm>
          <a:prstGeom prst="rect">
            <a:avLst/>
          </a:prstGeom>
        </p:spPr>
      </p:pic>
      <p:sp>
        <p:nvSpPr>
          <p:cNvPr id="9" name="テキスト ボックス 8"/>
          <p:cNvSpPr txBox="1"/>
          <p:nvPr/>
        </p:nvSpPr>
        <p:spPr>
          <a:xfrm>
            <a:off x="3588961" y="332229"/>
            <a:ext cx="827595" cy="523220"/>
          </a:xfrm>
          <a:prstGeom prst="rect">
            <a:avLst/>
          </a:prstGeom>
          <a:noFill/>
        </p:spPr>
        <p:txBody>
          <a:bodyPr wrap="none" rtlCol="0">
            <a:spAutoFit/>
          </a:bodyPr>
          <a:lstStyle/>
          <a:p>
            <a:r>
              <a:rPr kumimoji="1" lang="en-US" altLang="ja-JP" sz="2800" dirty="0" smtClean="0"/>
              <a:t>case</a:t>
            </a:r>
            <a:endParaRPr kumimoji="1" lang="ja-JP" altLang="en-US" sz="2800" dirty="0"/>
          </a:p>
        </p:txBody>
      </p:sp>
      <p:sp>
        <p:nvSpPr>
          <p:cNvPr id="21" name="テキスト ボックス 20"/>
          <p:cNvSpPr txBox="1"/>
          <p:nvPr/>
        </p:nvSpPr>
        <p:spPr>
          <a:xfrm>
            <a:off x="1499940" y="5114277"/>
            <a:ext cx="2682570" cy="523220"/>
          </a:xfrm>
          <a:prstGeom prst="rect">
            <a:avLst/>
          </a:prstGeom>
          <a:noFill/>
        </p:spPr>
        <p:txBody>
          <a:bodyPr wrap="none" rtlCol="0">
            <a:spAutoFit/>
          </a:bodyPr>
          <a:lstStyle/>
          <a:p>
            <a:r>
              <a:rPr kumimoji="1" lang="en-US" altLang="ja-JP" sz="2800" dirty="0" smtClean="0"/>
              <a:t>Current data say,</a:t>
            </a:r>
            <a:endParaRPr kumimoji="1" lang="ja-JP" altLang="en-US" sz="2800" dirty="0"/>
          </a:p>
        </p:txBody>
      </p:sp>
      <p:pic>
        <p:nvPicPr>
          <p:cNvPr id="22" name="図 2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850" y="5542247"/>
            <a:ext cx="2908300" cy="622300"/>
          </a:xfrm>
          <a:prstGeom prst="rect">
            <a:avLst/>
          </a:prstGeom>
        </p:spPr>
      </p:pic>
      <p:pic>
        <p:nvPicPr>
          <p:cNvPr id="23" name="図 2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733" y="5487432"/>
            <a:ext cx="2908300" cy="622300"/>
          </a:xfrm>
          <a:prstGeom prst="rect">
            <a:avLst/>
          </a:prstGeom>
        </p:spPr>
      </p:pic>
      <p:sp>
        <p:nvSpPr>
          <p:cNvPr id="24" name="テキスト ボックス 23"/>
          <p:cNvSpPr txBox="1"/>
          <p:nvPr/>
        </p:nvSpPr>
        <p:spPr>
          <a:xfrm>
            <a:off x="4334223" y="5740400"/>
            <a:ext cx="242261"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6" name="テキスト ボックス 25"/>
          <p:cNvSpPr txBox="1"/>
          <p:nvPr/>
        </p:nvSpPr>
        <p:spPr>
          <a:xfrm>
            <a:off x="776672" y="6273224"/>
            <a:ext cx="3879187" cy="584776"/>
          </a:xfrm>
          <a:prstGeom prst="rect">
            <a:avLst/>
          </a:prstGeom>
          <a:noFill/>
        </p:spPr>
        <p:txBody>
          <a:bodyPr wrap="none" rtlCol="0">
            <a:spAutoFit/>
          </a:bodyPr>
          <a:lstStyle/>
          <a:p>
            <a:r>
              <a:rPr lang="en-US" altLang="ja-JP" sz="1600" dirty="0"/>
              <a:t>ATLAS Collaboration, ATLAS-CONF-2012-</a:t>
            </a:r>
            <a:r>
              <a:rPr lang="en-US" altLang="ja-JP" sz="1600" dirty="0" smtClean="0"/>
              <a:t>129</a:t>
            </a:r>
            <a:r>
              <a:rPr lang="en-US" altLang="ja-JP" sz="1600" dirty="0"/>
              <a:t/>
            </a:r>
            <a:br>
              <a:rPr lang="en-US" altLang="ja-JP" sz="1600" dirty="0"/>
            </a:br>
            <a:r>
              <a:rPr lang="en-US" altLang="ja-JP" sz="1600" dirty="0"/>
              <a:t>CMS Collaboration, CMS-PAS-EXO-12-</a:t>
            </a:r>
            <a:r>
              <a:rPr lang="en-US" altLang="ja-JP" sz="1600" dirty="0" smtClean="0"/>
              <a:t>015</a:t>
            </a:r>
            <a:endParaRPr kumimoji="1" lang="ja-JP" altLang="en-US" sz="1600" dirty="0"/>
          </a:p>
        </p:txBody>
      </p:sp>
      <p:sp>
        <p:nvSpPr>
          <p:cNvPr id="28" name="テキスト ボックス 27"/>
          <p:cNvSpPr txBox="1"/>
          <p:nvPr/>
        </p:nvSpPr>
        <p:spPr>
          <a:xfrm>
            <a:off x="4815501" y="6487329"/>
            <a:ext cx="3645850" cy="338554"/>
          </a:xfrm>
          <a:prstGeom prst="rect">
            <a:avLst/>
          </a:prstGeom>
          <a:noFill/>
        </p:spPr>
        <p:txBody>
          <a:bodyPr wrap="none" rtlCol="0">
            <a:spAutoFit/>
          </a:bodyPr>
          <a:lstStyle/>
          <a:p>
            <a:r>
              <a:rPr lang="en-US" altLang="ja-JP" sz="1600" dirty="0" smtClean="0"/>
              <a:t>CMS </a:t>
            </a:r>
            <a:r>
              <a:rPr lang="en-US" altLang="ja-JP" sz="1600" dirty="0"/>
              <a:t>Collaboration, CMS-PAS-EXO-11-</a:t>
            </a:r>
            <a:r>
              <a:rPr lang="en-US" altLang="ja-JP" sz="1600" dirty="0" smtClean="0"/>
              <a:t>090 </a:t>
            </a:r>
            <a:endParaRPr lang="en-US" altLang="ja-JP" sz="1600" dirty="0"/>
          </a:p>
        </p:txBody>
      </p:sp>
      <p:pic>
        <p:nvPicPr>
          <p:cNvPr id="29" name="図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27"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15</a:t>
            </a:fld>
            <a:endParaRPr kumimoji="1" lang="ja-JP" altLang="en-US"/>
          </a:p>
        </p:txBody>
      </p:sp>
      <p:sp>
        <p:nvSpPr>
          <p:cNvPr id="33" name="テキスト ボックス 32"/>
          <p:cNvSpPr txBox="1"/>
          <p:nvPr/>
        </p:nvSpPr>
        <p:spPr>
          <a:xfrm>
            <a:off x="7580033" y="5709593"/>
            <a:ext cx="242938" cy="369332"/>
          </a:xfrm>
          <a:prstGeom prst="rect">
            <a:avLst/>
          </a:prstGeom>
          <a:noFill/>
        </p:spPr>
        <p:txBody>
          <a:bodyPr wrap="none" rtlCol="0">
            <a:spAutoFit/>
          </a:bodyPr>
          <a:lstStyle/>
          <a:p>
            <a:r>
              <a:rPr kumimoji="1" lang="en-US" altLang="ja-JP" dirty="0" smtClean="0"/>
              <a:t>.</a:t>
            </a:r>
            <a:endParaRPr kumimoji="1" lang="ja-JP" altLang="en-US" dirty="0"/>
          </a:p>
        </p:txBody>
      </p:sp>
    </p:spTree>
    <p:extLst>
      <p:ext uri="{BB962C8B-B14F-4D97-AF65-F5344CB8AC3E}">
        <p14:creationId xmlns:p14="http://schemas.microsoft.com/office/powerpoint/2010/main" val="893691266"/>
      </p:ext>
    </p:extLst>
  </p:cSld>
  <p:clrMapOvr>
    <a:masterClrMapping/>
  </p:clrMapOvr>
  <mc:AlternateContent xmlns:mc="http://schemas.openxmlformats.org/markup-compatibility/2006" xmlns:p14="http://schemas.microsoft.com/office/powerpoint/2010/main">
    <mc:Choice Requires="p14">
      <p:transition spd="slow" p14:dur="2000" advTm="19477"/>
    </mc:Choice>
    <mc:Fallback xmlns="">
      <p:transition xmlns:p14="http://schemas.microsoft.com/office/powerpoint/2010/main" spd="slow" advTm="19477"/>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34824" y="5970903"/>
            <a:ext cx="7013859" cy="584776"/>
          </a:xfrm>
          <a:prstGeom prst="rect">
            <a:avLst/>
          </a:prstGeom>
          <a:noFill/>
        </p:spPr>
        <p:txBody>
          <a:bodyPr wrap="none" rtlCol="0">
            <a:spAutoFit/>
          </a:bodyPr>
          <a:lstStyle/>
          <a:p>
            <a:r>
              <a:rPr lang="en-US" altLang="ja-JP" sz="3200" dirty="0" smtClean="0"/>
              <a:t>independence of the </a:t>
            </a:r>
            <a:r>
              <a:rPr kumimoji="1" lang="en-US" altLang="ja-JP" sz="3200" dirty="0" smtClean="0"/>
              <a:t># of extra fermions.</a:t>
            </a:r>
            <a:endParaRPr kumimoji="1" lang="ja-JP" altLang="en-US" sz="3200" dirty="0"/>
          </a:p>
        </p:txBody>
      </p:sp>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937" y="984773"/>
            <a:ext cx="850900" cy="279400"/>
          </a:xfrm>
          <a:prstGeom prst="rect">
            <a:avLst/>
          </a:prstGeom>
        </p:spPr>
      </p:pic>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231" y="877475"/>
            <a:ext cx="508000" cy="406400"/>
          </a:xfrm>
          <a:prstGeom prst="rect">
            <a:avLst/>
          </a:prstGeom>
        </p:spPr>
      </p:pic>
      <p:pic>
        <p:nvPicPr>
          <p:cNvPr id="9" name="図 8" descr="theta-mKK-139.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995" y="1287937"/>
            <a:ext cx="7808166" cy="4880104"/>
          </a:xfrm>
          <a:prstGeom prst="rect">
            <a:avLst/>
          </a:prstGeom>
        </p:spPr>
      </p:pic>
      <p:sp>
        <p:nvSpPr>
          <p:cNvPr id="10" name="テキスト ボックス 9"/>
          <p:cNvSpPr txBox="1"/>
          <p:nvPr/>
        </p:nvSpPr>
        <p:spPr>
          <a:xfrm>
            <a:off x="4258042" y="941630"/>
            <a:ext cx="521747" cy="461665"/>
          </a:xfrm>
          <a:prstGeom prst="rect">
            <a:avLst/>
          </a:prstGeom>
          <a:noFill/>
        </p:spPr>
        <p:txBody>
          <a:bodyPr wrap="none" rtlCol="0">
            <a:spAutoFit/>
          </a:bodyPr>
          <a:lstStyle/>
          <a:p>
            <a:r>
              <a:rPr kumimoji="1" lang="en-US" altLang="ja-JP" sz="2400" dirty="0" smtClean="0"/>
              <a:t>vs.</a:t>
            </a:r>
            <a:endParaRPr kumimoji="1" lang="ja-JP" altLang="en-US" sz="2400" dirty="0"/>
          </a:p>
        </p:txBody>
      </p:sp>
      <p:sp>
        <p:nvSpPr>
          <p:cNvPr id="12" name="テキスト ボックス 11"/>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2</a:t>
            </a:r>
            <a:endParaRPr kumimoji="1" lang="ja-JP" altLang="en-US" sz="2800" b="1" i="1" dirty="0"/>
          </a:p>
        </p:txBody>
      </p:sp>
      <p:pic>
        <p:nvPicPr>
          <p:cNvPr id="14" name="図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16" name="タイトル 1"/>
          <p:cNvSpPr txBox="1">
            <a:spLocks/>
          </p:cNvSpPr>
          <p:nvPr/>
        </p:nvSpPr>
        <p:spPr>
          <a:xfrm>
            <a:off x="-320675" y="-58393"/>
            <a:ext cx="8229600" cy="935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dirty="0" smtClean="0"/>
              <a:t>Universality</a:t>
            </a:r>
            <a:endParaRPr lang="ja-JP" altLang="en-US" b="1" i="1" dirty="0"/>
          </a:p>
        </p:txBody>
      </p:sp>
      <p:pic>
        <p:nvPicPr>
          <p:cNvPr id="3" name="図 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2814" y="2119118"/>
            <a:ext cx="2851322" cy="770132"/>
          </a:xfrm>
          <a:prstGeom prst="rect">
            <a:avLst/>
          </a:prstGeom>
        </p:spPr>
      </p:pic>
      <p:sp>
        <p:nvSpPr>
          <p:cNvPr id="13"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16</a:t>
            </a:fld>
            <a:endParaRPr kumimoji="1" lang="ja-JP" altLang="en-US"/>
          </a:p>
        </p:txBody>
      </p:sp>
    </p:spTree>
    <p:extLst>
      <p:ext uri="{BB962C8B-B14F-4D97-AF65-F5344CB8AC3E}">
        <p14:creationId xmlns:p14="http://schemas.microsoft.com/office/powerpoint/2010/main" val="138308497"/>
      </p:ext>
    </p:extLst>
  </p:cSld>
  <p:clrMapOvr>
    <a:masterClrMapping/>
  </p:clrMapOvr>
  <mc:AlternateContent xmlns:mc="http://schemas.openxmlformats.org/markup-compatibility/2006" xmlns:p14="http://schemas.microsoft.com/office/powerpoint/2010/main">
    <mc:Choice Requires="p14">
      <p:transition spd="slow" p14:dur="2000" advTm="42599"/>
    </mc:Choice>
    <mc:Fallback xmlns="">
      <p:transition xmlns:p14="http://schemas.microsoft.com/office/powerpoint/2010/main" spd="slow" advTm="42599"/>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theta-mKK-0139.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55" y="1211416"/>
            <a:ext cx="7710801" cy="4819251"/>
          </a:xfrm>
          <a:prstGeom prst="rect">
            <a:avLst/>
          </a:prstGeom>
        </p:spPr>
      </p:pic>
      <p:sp>
        <p:nvSpPr>
          <p:cNvPr id="6" name="テキスト ボックス 5"/>
          <p:cNvSpPr txBox="1"/>
          <p:nvPr/>
        </p:nvSpPr>
        <p:spPr>
          <a:xfrm>
            <a:off x="1234824" y="5970903"/>
            <a:ext cx="7013859" cy="584776"/>
          </a:xfrm>
          <a:prstGeom prst="rect">
            <a:avLst/>
          </a:prstGeom>
          <a:noFill/>
        </p:spPr>
        <p:txBody>
          <a:bodyPr wrap="none" rtlCol="0">
            <a:spAutoFit/>
          </a:bodyPr>
          <a:lstStyle/>
          <a:p>
            <a:r>
              <a:rPr lang="en-US" altLang="ja-JP" sz="3200" dirty="0" smtClean="0"/>
              <a:t>independence of the </a:t>
            </a:r>
            <a:r>
              <a:rPr kumimoji="1" lang="en-US" altLang="ja-JP" sz="3200" dirty="0" smtClean="0"/>
              <a:t># of extra fermions.</a:t>
            </a:r>
            <a:endParaRPr kumimoji="1" lang="ja-JP" altLang="en-US" sz="3200" dirty="0"/>
          </a:p>
        </p:txBody>
      </p:sp>
      <p:pic>
        <p:nvPicPr>
          <p:cNvPr id="7" name="図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937" y="984773"/>
            <a:ext cx="850900" cy="279400"/>
          </a:xfrm>
          <a:prstGeom prst="rect">
            <a:avLst/>
          </a:prstGeom>
        </p:spPr>
      </p:pic>
      <p:pic>
        <p:nvPicPr>
          <p:cNvPr id="8" name="図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8231" y="877475"/>
            <a:ext cx="508000" cy="406400"/>
          </a:xfrm>
          <a:prstGeom prst="rect">
            <a:avLst/>
          </a:prstGeom>
        </p:spPr>
      </p:pic>
      <p:sp>
        <p:nvSpPr>
          <p:cNvPr id="10" name="テキスト ボックス 9"/>
          <p:cNvSpPr txBox="1"/>
          <p:nvPr/>
        </p:nvSpPr>
        <p:spPr>
          <a:xfrm>
            <a:off x="4258042" y="941630"/>
            <a:ext cx="521747" cy="461665"/>
          </a:xfrm>
          <a:prstGeom prst="rect">
            <a:avLst/>
          </a:prstGeom>
          <a:noFill/>
        </p:spPr>
        <p:txBody>
          <a:bodyPr wrap="none" rtlCol="0">
            <a:spAutoFit/>
          </a:bodyPr>
          <a:lstStyle/>
          <a:p>
            <a:r>
              <a:rPr kumimoji="1" lang="en-US" altLang="ja-JP" sz="2400" dirty="0" smtClean="0"/>
              <a:t>vs.</a:t>
            </a:r>
            <a:endParaRPr kumimoji="1" lang="ja-JP" altLang="en-US" sz="2400" dirty="0"/>
          </a:p>
        </p:txBody>
      </p:sp>
      <p:sp>
        <p:nvSpPr>
          <p:cNvPr id="12" name="テキスト ボックス 11"/>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2</a:t>
            </a:r>
            <a:endParaRPr kumimoji="1" lang="ja-JP" altLang="en-US" sz="2800" b="1" i="1" dirty="0"/>
          </a:p>
        </p:txBody>
      </p:sp>
      <p:pic>
        <p:nvPicPr>
          <p:cNvPr id="14" name="図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16" name="タイトル 1"/>
          <p:cNvSpPr txBox="1">
            <a:spLocks/>
          </p:cNvSpPr>
          <p:nvPr/>
        </p:nvSpPr>
        <p:spPr>
          <a:xfrm>
            <a:off x="-320675" y="-58393"/>
            <a:ext cx="8229600" cy="935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dirty="0" smtClean="0"/>
              <a:t>Universality</a:t>
            </a:r>
            <a:endParaRPr lang="ja-JP" altLang="en-US" b="1" i="1" dirty="0"/>
          </a:p>
        </p:txBody>
      </p:sp>
      <p:sp>
        <p:nvSpPr>
          <p:cNvPr id="13"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17</a:t>
            </a:fld>
            <a:endParaRPr kumimoji="1" lang="ja-JP" altLang="en-US"/>
          </a:p>
        </p:txBody>
      </p:sp>
      <p:pic>
        <p:nvPicPr>
          <p:cNvPr id="5" name="図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5622726"/>
            <a:ext cx="1858525" cy="242132"/>
          </a:xfrm>
          <a:prstGeom prst="rect">
            <a:avLst/>
          </a:prstGeom>
        </p:spPr>
      </p:pic>
      <p:pic>
        <p:nvPicPr>
          <p:cNvPr id="11" name="図 1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6429" y="5086452"/>
            <a:ext cx="772254" cy="429030"/>
          </a:xfrm>
          <a:prstGeom prst="rect">
            <a:avLst/>
          </a:prstGeom>
          <a:ln>
            <a:solidFill>
              <a:srgbClr val="4F81BD"/>
            </a:solidFill>
          </a:ln>
        </p:spPr>
      </p:pic>
      <p:pic>
        <p:nvPicPr>
          <p:cNvPr id="15" name="図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8320" y="2008352"/>
            <a:ext cx="2739443" cy="739914"/>
          </a:xfrm>
          <a:prstGeom prst="rect">
            <a:avLst/>
          </a:prstGeom>
        </p:spPr>
      </p:pic>
    </p:spTree>
    <p:extLst>
      <p:ext uri="{BB962C8B-B14F-4D97-AF65-F5344CB8AC3E}">
        <p14:creationId xmlns:p14="http://schemas.microsoft.com/office/powerpoint/2010/main" val="3386373412"/>
      </p:ext>
    </p:extLst>
  </p:cSld>
  <p:clrMapOvr>
    <a:masterClrMapping/>
  </p:clrMapOvr>
  <mc:AlternateContent xmlns:mc="http://schemas.openxmlformats.org/markup-compatibility/2006" xmlns:p14="http://schemas.microsoft.com/office/powerpoint/2010/main">
    <mc:Choice Requires="p14">
      <p:transition spd="slow" p14:dur="2000" advTm="42599"/>
    </mc:Choice>
    <mc:Fallback xmlns="">
      <p:transition xmlns:p14="http://schemas.microsoft.com/office/powerpoint/2010/main" spd="slow" advTm="4259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9529" y="4557059"/>
            <a:ext cx="1389530" cy="1203485"/>
          </a:xfrm>
          <a:prstGeom prst="rect">
            <a:avLst/>
          </a:prstGeom>
          <a:noFill/>
          <a:ln w="19050"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2</a:t>
            </a:r>
            <a:endParaRPr kumimoji="1" lang="ja-JP" altLang="en-US" sz="2800" b="1" i="1" dirty="0"/>
          </a:p>
        </p:txBody>
      </p:sp>
      <p:pic>
        <p:nvPicPr>
          <p:cNvPr id="27" name="図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28" name="タイトル 1"/>
          <p:cNvSpPr txBox="1">
            <a:spLocks/>
          </p:cNvSpPr>
          <p:nvPr/>
        </p:nvSpPr>
        <p:spPr>
          <a:xfrm>
            <a:off x="-320675" y="-58393"/>
            <a:ext cx="8229600" cy="935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dirty="0" smtClean="0"/>
              <a:t>Universality</a:t>
            </a:r>
            <a:endParaRPr lang="ja-JP" altLang="en-US" b="1" i="1" dirty="0"/>
          </a:p>
        </p:txBody>
      </p:sp>
      <p:sp>
        <p:nvSpPr>
          <p:cNvPr id="19" name="テキスト ボックス 18"/>
          <p:cNvSpPr txBox="1"/>
          <p:nvPr/>
        </p:nvSpPr>
        <p:spPr>
          <a:xfrm>
            <a:off x="1234824" y="5957405"/>
            <a:ext cx="7013859" cy="584776"/>
          </a:xfrm>
          <a:prstGeom prst="rect">
            <a:avLst/>
          </a:prstGeom>
          <a:noFill/>
        </p:spPr>
        <p:txBody>
          <a:bodyPr wrap="none" rtlCol="0">
            <a:spAutoFit/>
          </a:bodyPr>
          <a:lstStyle/>
          <a:p>
            <a:r>
              <a:rPr lang="en-US" altLang="ja-JP" sz="3200" dirty="0" smtClean="0"/>
              <a:t>independence of the </a:t>
            </a:r>
            <a:r>
              <a:rPr kumimoji="1" lang="en-US" altLang="ja-JP" sz="3200" dirty="0" smtClean="0"/>
              <a:t># of extra fermions.</a:t>
            </a:r>
            <a:endParaRPr kumimoji="1" lang="ja-JP" altLang="en-US" sz="3200" dirty="0"/>
          </a:p>
        </p:txBody>
      </p:sp>
      <p:sp>
        <p:nvSpPr>
          <p:cNvPr id="11"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18</a:t>
            </a:fld>
            <a:endParaRPr kumimoji="1" lang="ja-JP" altLang="en-US"/>
          </a:p>
        </p:txBody>
      </p:sp>
      <p:pic>
        <p:nvPicPr>
          <p:cNvPr id="4" name="図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825" y="4916764"/>
            <a:ext cx="5419731" cy="295958"/>
          </a:xfrm>
          <a:prstGeom prst="rect">
            <a:avLst/>
          </a:prstGeom>
        </p:spPr>
      </p:pic>
      <p:pic>
        <p:nvPicPr>
          <p:cNvPr id="5" name="図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825" y="5342949"/>
            <a:ext cx="6441300" cy="297434"/>
          </a:xfrm>
          <a:prstGeom prst="rect">
            <a:avLst/>
          </a:prstGeom>
        </p:spPr>
      </p:pic>
      <p:sp>
        <p:nvSpPr>
          <p:cNvPr id="16" name="テキスト ボックス 15"/>
          <p:cNvSpPr txBox="1"/>
          <p:nvPr/>
        </p:nvSpPr>
        <p:spPr>
          <a:xfrm>
            <a:off x="806919" y="1105055"/>
            <a:ext cx="3135970" cy="523220"/>
          </a:xfrm>
          <a:prstGeom prst="rect">
            <a:avLst/>
          </a:prstGeom>
          <a:noFill/>
        </p:spPr>
        <p:txBody>
          <a:bodyPr wrap="none" rtlCol="0">
            <a:spAutoFit/>
          </a:bodyPr>
          <a:lstStyle/>
          <a:p>
            <a:r>
              <a:rPr lang="en-US" altLang="ja-JP" sz="2800" dirty="0" smtClean="0"/>
              <a:t>Higgs cubic </a:t>
            </a:r>
            <a:r>
              <a:rPr lang="en-US" altLang="ja-JP" sz="2800" dirty="0"/>
              <a:t>coupling</a:t>
            </a:r>
            <a:endParaRPr kumimoji="1" lang="ja-JP" altLang="en-US" sz="2800" dirty="0"/>
          </a:p>
        </p:txBody>
      </p:sp>
      <p:sp>
        <p:nvSpPr>
          <p:cNvPr id="17" name="テキスト ボックス 16"/>
          <p:cNvSpPr txBox="1"/>
          <p:nvPr/>
        </p:nvSpPr>
        <p:spPr>
          <a:xfrm>
            <a:off x="5348163" y="1118085"/>
            <a:ext cx="3398962" cy="523220"/>
          </a:xfrm>
          <a:prstGeom prst="rect">
            <a:avLst/>
          </a:prstGeom>
          <a:noFill/>
        </p:spPr>
        <p:txBody>
          <a:bodyPr wrap="none" rtlCol="0">
            <a:spAutoFit/>
          </a:bodyPr>
          <a:lstStyle/>
          <a:p>
            <a:r>
              <a:rPr lang="en-US" altLang="ja-JP" sz="2800" dirty="0" smtClean="0"/>
              <a:t>Higgs quartic coupling</a:t>
            </a:r>
            <a:endParaRPr kumimoji="1" lang="ja-JP" altLang="en-US" sz="2800" dirty="0"/>
          </a:p>
        </p:txBody>
      </p:sp>
      <p:pic>
        <p:nvPicPr>
          <p:cNvPr id="18" name="図 17" descr="3point.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58614"/>
            <a:ext cx="4784392" cy="2976955"/>
          </a:xfrm>
          <a:prstGeom prst="rect">
            <a:avLst/>
          </a:prstGeom>
        </p:spPr>
      </p:pic>
      <p:pic>
        <p:nvPicPr>
          <p:cNvPr id="20" name="図 19" descr="4point.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5626" y="1758614"/>
            <a:ext cx="4848225" cy="3016673"/>
          </a:xfrm>
          <a:prstGeom prst="rect">
            <a:avLst/>
          </a:prstGeom>
        </p:spPr>
      </p:pic>
      <p:pic>
        <p:nvPicPr>
          <p:cNvPr id="23" name="図 2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329" y="4735569"/>
            <a:ext cx="899465" cy="253486"/>
          </a:xfrm>
          <a:prstGeom prst="rect">
            <a:avLst/>
          </a:prstGeom>
        </p:spPr>
      </p:pic>
      <p:pic>
        <p:nvPicPr>
          <p:cNvPr id="24" name="図 23"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432" y="5050676"/>
            <a:ext cx="1024974" cy="353752"/>
          </a:xfrm>
          <a:prstGeom prst="rect">
            <a:avLst/>
          </a:prstGeom>
        </p:spPr>
      </p:pic>
      <p:pic>
        <p:nvPicPr>
          <p:cNvPr id="25" name="図 24"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872" y="5423977"/>
            <a:ext cx="814094" cy="260510"/>
          </a:xfrm>
          <a:prstGeom prst="rect">
            <a:avLst/>
          </a:prstGeom>
        </p:spPr>
      </p:pic>
    </p:spTree>
    <p:extLst>
      <p:ext uri="{BB962C8B-B14F-4D97-AF65-F5344CB8AC3E}">
        <p14:creationId xmlns:p14="http://schemas.microsoft.com/office/powerpoint/2010/main" val="3102668453"/>
      </p:ext>
    </p:extLst>
  </p:cSld>
  <p:clrMapOvr>
    <a:masterClrMapping/>
  </p:clrMapOvr>
  <mc:AlternateContent xmlns:mc="http://schemas.openxmlformats.org/markup-compatibility/2006" xmlns:p14="http://schemas.microsoft.com/office/powerpoint/2010/main">
    <mc:Choice Requires="p14">
      <p:transition spd="slow" p14:dur="2000" advTm="4090"/>
    </mc:Choice>
    <mc:Fallback xmlns="">
      <p:transition xmlns:p14="http://schemas.microsoft.com/office/powerpoint/2010/main" spd="slow" advTm="409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7448"/>
            <a:ext cx="9213235" cy="6802122"/>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path path="circle">
              <a:fillToRect l="100000" t="100000"/>
            </a:path>
            <a:tileRect r="-100000" b="-100000"/>
          </a:gradFill>
          <a:ln>
            <a:noFill/>
          </a:ln>
          <a:effectLst>
            <a:glow rad="254000">
              <a:schemeClr val="accent5">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18900000">
            <a:off x="2140171" y="1011489"/>
            <a:ext cx="4863657" cy="4835021"/>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noFill/>
          </a:ln>
          <a:effectLst>
            <a:glow rad="254000">
              <a:schemeClr val="accent1">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5500" y="3207408"/>
            <a:ext cx="10826751" cy="876586"/>
          </a:xfrm>
        </p:spPr>
        <p:txBody>
          <a:bodyPr>
            <a:noAutofit/>
          </a:bodyPr>
          <a:lstStyle/>
          <a:p>
            <a:r>
              <a:rPr kumimoji="1" lang="en-US" altLang="ja-JP" sz="6600" b="1" i="1" dirty="0" smtClean="0"/>
              <a:t>production &amp; decay</a:t>
            </a:r>
            <a:endParaRPr kumimoji="1" lang="ja-JP" altLang="en-US" sz="6600" b="1" i="1" dirty="0"/>
          </a:p>
        </p:txBody>
      </p:sp>
      <p:sp>
        <p:nvSpPr>
          <p:cNvPr id="3" name="テキスト ボックス 2"/>
          <p:cNvSpPr txBox="1"/>
          <p:nvPr/>
        </p:nvSpPr>
        <p:spPr>
          <a:xfrm>
            <a:off x="3472142" y="2079625"/>
            <a:ext cx="2199716" cy="1107996"/>
          </a:xfrm>
          <a:prstGeom prst="rect">
            <a:avLst/>
          </a:prstGeom>
          <a:noFill/>
        </p:spPr>
        <p:txBody>
          <a:bodyPr wrap="none" rtlCol="0">
            <a:spAutoFit/>
          </a:bodyPr>
          <a:lstStyle/>
          <a:p>
            <a:r>
              <a:rPr lang="en-US" altLang="ja-JP" sz="6600" b="1" i="1" dirty="0"/>
              <a:t>Higgs</a:t>
            </a:r>
            <a:endParaRPr kumimoji="1" lang="ja-JP" altLang="en-US" sz="6600" dirty="0"/>
          </a:p>
        </p:txBody>
      </p:sp>
    </p:spTree>
    <p:extLst>
      <p:ext uri="{BB962C8B-B14F-4D97-AF65-F5344CB8AC3E}">
        <p14:creationId xmlns:p14="http://schemas.microsoft.com/office/powerpoint/2010/main" val="2493524030"/>
      </p:ext>
    </p:extLst>
  </p:cSld>
  <p:clrMapOvr>
    <a:masterClrMapping/>
  </p:clrMapOvr>
  <mc:AlternateContent xmlns:mc="http://schemas.openxmlformats.org/markup-compatibility/2006" xmlns:p14="http://schemas.microsoft.com/office/powerpoint/2010/main">
    <mc:Choice Requires="p14">
      <p:transition spd="slow" p14:dur="2000" advTm="3945"/>
    </mc:Choice>
    <mc:Fallback xmlns="">
      <p:transition xmlns:p14="http://schemas.microsoft.com/office/powerpoint/2010/main" spd="slow" advTm="3945"/>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798596" y="5070677"/>
            <a:ext cx="7608856" cy="1533323"/>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2" name="タイトル 1"/>
          <p:cNvSpPr>
            <a:spLocks noGrp="1"/>
          </p:cNvSpPr>
          <p:nvPr>
            <p:ph type="title"/>
          </p:nvPr>
        </p:nvSpPr>
        <p:spPr>
          <a:xfrm>
            <a:off x="457200" y="58407"/>
            <a:ext cx="8229600" cy="819069"/>
          </a:xfrm>
        </p:spPr>
        <p:txBody>
          <a:bodyPr/>
          <a:lstStyle/>
          <a:p>
            <a:r>
              <a:rPr kumimoji="1" lang="en-US" altLang="ja-JP" b="1" i="1" dirty="0" smtClean="0"/>
              <a:t>Introduction for </a:t>
            </a:r>
            <a:r>
              <a:rPr lang="en-US" altLang="ja-JP" b="1" i="1" dirty="0" smtClean="0"/>
              <a:t>m1 students</a:t>
            </a:r>
            <a:endParaRPr kumimoji="1" lang="ja-JP" altLang="en-US" b="1" i="1" dirty="0"/>
          </a:p>
        </p:txBody>
      </p:sp>
      <p:sp>
        <p:nvSpPr>
          <p:cNvPr id="21"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a:t>
            </a:fld>
            <a:endParaRPr kumimoji="1" lang="ja-JP" altLang="en-US"/>
          </a:p>
        </p:txBody>
      </p:sp>
      <p:sp>
        <p:nvSpPr>
          <p:cNvPr id="3" name="テキスト ボックス 2"/>
          <p:cNvSpPr txBox="1"/>
          <p:nvPr/>
        </p:nvSpPr>
        <p:spPr>
          <a:xfrm>
            <a:off x="2811329" y="1543920"/>
            <a:ext cx="3521342" cy="523220"/>
          </a:xfrm>
          <a:prstGeom prst="rect">
            <a:avLst/>
          </a:prstGeom>
          <a:noFill/>
        </p:spPr>
        <p:txBody>
          <a:bodyPr wrap="none" rtlCol="0">
            <a:spAutoFit/>
          </a:bodyPr>
          <a:lstStyle/>
          <a:p>
            <a:r>
              <a:rPr lang="en-US" altLang="ja-JP" sz="2800" dirty="0" smtClean="0"/>
              <a:t>“</a:t>
            </a:r>
            <a:r>
              <a:rPr kumimoji="1" lang="en-US" altLang="ja-JP" sz="2800" dirty="0" smtClean="0"/>
              <a:t>a Higgs boson” at LHC</a:t>
            </a:r>
            <a:endParaRPr kumimoji="1" lang="ja-JP" altLang="en-US" sz="2800" dirty="0"/>
          </a:p>
        </p:txBody>
      </p:sp>
      <p:sp>
        <p:nvSpPr>
          <p:cNvPr id="4" name="テキスト ボックス 3"/>
          <p:cNvSpPr txBox="1"/>
          <p:nvPr/>
        </p:nvSpPr>
        <p:spPr>
          <a:xfrm>
            <a:off x="1521407" y="1148097"/>
            <a:ext cx="1518364" cy="461665"/>
          </a:xfrm>
          <a:prstGeom prst="rect">
            <a:avLst/>
          </a:prstGeom>
          <a:noFill/>
        </p:spPr>
        <p:txBody>
          <a:bodyPr wrap="none" rtlCol="0">
            <a:spAutoFit/>
          </a:bodyPr>
          <a:lstStyle/>
          <a:p>
            <a:r>
              <a:rPr kumimoji="1" lang="en-US" altLang="ja-JP" sz="2400" dirty="0" smtClean="0"/>
              <a:t>2013/3/14</a:t>
            </a:r>
            <a:endParaRPr kumimoji="1" lang="ja-JP" altLang="en-US" sz="2400" dirty="0"/>
          </a:p>
        </p:txBody>
      </p:sp>
      <p:sp>
        <p:nvSpPr>
          <p:cNvPr id="5" name="テキスト ボックス 4"/>
          <p:cNvSpPr txBox="1"/>
          <p:nvPr/>
        </p:nvSpPr>
        <p:spPr>
          <a:xfrm>
            <a:off x="2634160" y="2556933"/>
            <a:ext cx="3875680" cy="523220"/>
          </a:xfrm>
          <a:prstGeom prst="rect">
            <a:avLst/>
          </a:prstGeom>
          <a:noFill/>
        </p:spPr>
        <p:txBody>
          <a:bodyPr wrap="none" rtlCol="0">
            <a:spAutoFit/>
          </a:bodyPr>
          <a:lstStyle/>
          <a:p>
            <a:r>
              <a:rPr kumimoji="1" lang="en-US" altLang="ja-JP" sz="2800" dirty="0" smtClean="0"/>
              <a:t>What is the Higgs boson?</a:t>
            </a:r>
            <a:endParaRPr kumimoji="1" lang="ja-JP" altLang="en-US" sz="2800" dirty="0"/>
          </a:p>
        </p:txBody>
      </p:sp>
      <p:sp>
        <p:nvSpPr>
          <p:cNvPr id="6" name="テキスト ボックス 5"/>
          <p:cNvSpPr txBox="1"/>
          <p:nvPr/>
        </p:nvSpPr>
        <p:spPr>
          <a:xfrm>
            <a:off x="798596" y="3721799"/>
            <a:ext cx="7546808" cy="830997"/>
          </a:xfrm>
          <a:prstGeom prst="rect">
            <a:avLst/>
          </a:prstGeom>
          <a:noFill/>
        </p:spPr>
        <p:txBody>
          <a:bodyPr wrap="none" rtlCol="0">
            <a:spAutoFit/>
          </a:bodyPr>
          <a:lstStyle/>
          <a:p>
            <a:r>
              <a:rPr kumimoji="1" lang="en-US" altLang="ja-JP" sz="2400" dirty="0" smtClean="0"/>
              <a:t>The VEV of the Higgs gives</a:t>
            </a:r>
          </a:p>
          <a:p>
            <a:r>
              <a:rPr kumimoji="1" lang="en-US" altLang="ja-JP" sz="2400" dirty="0" smtClean="0"/>
              <a:t> mass the W, Z and fermions through </a:t>
            </a:r>
            <a:r>
              <a:rPr kumimoji="1" lang="en-US" altLang="ja-JP" sz="2400" dirty="0" err="1" smtClean="0"/>
              <a:t>yukawa</a:t>
            </a:r>
            <a:r>
              <a:rPr kumimoji="1" lang="en-US" altLang="ja-JP" sz="2400" dirty="0" smtClean="0"/>
              <a:t> interactions.</a:t>
            </a:r>
            <a:endParaRPr kumimoji="1" lang="ja-JP" altLang="en-US" sz="2400" dirty="0"/>
          </a:p>
        </p:txBody>
      </p:sp>
      <p:sp>
        <p:nvSpPr>
          <p:cNvPr id="7" name="テキスト ボックス 6"/>
          <p:cNvSpPr txBox="1"/>
          <p:nvPr/>
        </p:nvSpPr>
        <p:spPr>
          <a:xfrm>
            <a:off x="1773798" y="3149737"/>
            <a:ext cx="5596404" cy="523220"/>
          </a:xfrm>
          <a:prstGeom prst="rect">
            <a:avLst/>
          </a:prstGeom>
          <a:noFill/>
        </p:spPr>
        <p:txBody>
          <a:bodyPr wrap="none" rtlCol="0">
            <a:spAutoFit/>
          </a:bodyPr>
          <a:lstStyle/>
          <a:p>
            <a:r>
              <a:rPr kumimoji="1" lang="en-US" altLang="ja-JP" sz="2800" dirty="0" smtClean="0"/>
              <a:t>EW Spontaneous Symmetry Breaking</a:t>
            </a:r>
            <a:endParaRPr kumimoji="1" lang="ja-JP" altLang="en-US" sz="2800" dirty="0"/>
          </a:p>
        </p:txBody>
      </p:sp>
      <p:sp>
        <p:nvSpPr>
          <p:cNvPr id="16" name="テキスト ボックス 15"/>
          <p:cNvSpPr txBox="1"/>
          <p:nvPr/>
        </p:nvSpPr>
        <p:spPr>
          <a:xfrm>
            <a:off x="1510364" y="5070677"/>
            <a:ext cx="1601520" cy="584776"/>
          </a:xfrm>
          <a:prstGeom prst="rect">
            <a:avLst/>
          </a:prstGeom>
          <a:noFill/>
        </p:spPr>
        <p:txBody>
          <a:bodyPr wrap="none" rtlCol="0">
            <a:spAutoFit/>
          </a:bodyPr>
          <a:lstStyle/>
          <a:p>
            <a:r>
              <a:rPr kumimoji="1" lang="en-US" altLang="ja-JP" sz="3200" dirty="0" smtClean="0"/>
              <a:t>problem</a:t>
            </a:r>
            <a:endParaRPr kumimoji="1" lang="ja-JP" altLang="en-US" sz="3200" dirty="0"/>
          </a:p>
        </p:txBody>
      </p:sp>
      <p:sp>
        <p:nvSpPr>
          <p:cNvPr id="17" name="テキスト ボックス 16"/>
          <p:cNvSpPr txBox="1"/>
          <p:nvPr/>
        </p:nvSpPr>
        <p:spPr>
          <a:xfrm>
            <a:off x="2483564" y="5595666"/>
            <a:ext cx="4509618" cy="461665"/>
          </a:xfrm>
          <a:prstGeom prst="rect">
            <a:avLst/>
          </a:prstGeom>
          <a:noFill/>
        </p:spPr>
        <p:txBody>
          <a:bodyPr wrap="none" rtlCol="0">
            <a:spAutoFit/>
          </a:bodyPr>
          <a:lstStyle/>
          <a:p>
            <a:r>
              <a:rPr kumimoji="1" lang="en-US" altLang="ja-JP" sz="2400" dirty="0" smtClean="0"/>
              <a:t>We don’t know detail of the Higgs.</a:t>
            </a:r>
            <a:endParaRPr kumimoji="1" lang="ja-JP" altLang="en-US" sz="2400" dirty="0"/>
          </a:p>
        </p:txBody>
      </p:sp>
      <p:sp>
        <p:nvSpPr>
          <p:cNvPr id="18" name="テキスト ボックス 17"/>
          <p:cNvSpPr txBox="1"/>
          <p:nvPr/>
        </p:nvSpPr>
        <p:spPr>
          <a:xfrm>
            <a:off x="2483564" y="6029530"/>
            <a:ext cx="2717060" cy="461665"/>
          </a:xfrm>
          <a:prstGeom prst="rect">
            <a:avLst/>
          </a:prstGeom>
          <a:noFill/>
        </p:spPr>
        <p:txBody>
          <a:bodyPr wrap="none" rtlCol="0">
            <a:spAutoFit/>
          </a:bodyPr>
          <a:lstStyle/>
          <a:p>
            <a:r>
              <a:rPr kumimoji="1" lang="en-US" altLang="ja-JP" sz="2400" dirty="0" smtClean="0"/>
              <a:t>Fine tuning problem</a:t>
            </a:r>
            <a:endParaRPr kumimoji="1" lang="ja-JP" altLang="en-US" sz="2400" dirty="0"/>
          </a:p>
        </p:txBody>
      </p:sp>
      <p:sp>
        <p:nvSpPr>
          <p:cNvPr id="14" name="角丸四角形 13"/>
          <p:cNvSpPr/>
          <p:nvPr/>
        </p:nvSpPr>
        <p:spPr>
          <a:xfrm>
            <a:off x="703041" y="2420471"/>
            <a:ext cx="7737918" cy="2330823"/>
          </a:xfrm>
          <a:prstGeom prst="roundRect">
            <a:avLst/>
          </a:prstGeom>
          <a:noFill/>
          <a:ln w="38100" cmpd="sng">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4000"/>
          </a:p>
        </p:txBody>
      </p:sp>
    </p:spTree>
    <p:extLst>
      <p:ext uri="{BB962C8B-B14F-4D97-AF65-F5344CB8AC3E}">
        <p14:creationId xmlns:p14="http://schemas.microsoft.com/office/powerpoint/2010/main" val="288144412"/>
      </p:ext>
    </p:extLst>
  </p:cSld>
  <p:clrMapOvr>
    <a:masterClrMapping/>
  </p:clrMapOvr>
  <mc:AlternateContent xmlns:mc="http://schemas.openxmlformats.org/markup-compatibility/2006" xmlns:p14="http://schemas.microsoft.com/office/powerpoint/2010/main">
    <mc:Choice Requires="p14">
      <p:transition spd="slow" p14:dur="2000" advTm="71755"/>
    </mc:Choice>
    <mc:Fallback xmlns="">
      <p:transition xmlns:p14="http://schemas.microsoft.com/office/powerpoint/2010/main" spd="slow" advTm="71755"/>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95375" y="2663115"/>
            <a:ext cx="8814139" cy="4154827"/>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41588" y="0"/>
            <a:ext cx="3075585" cy="876586"/>
          </a:xfrm>
        </p:spPr>
        <p:txBody>
          <a:bodyPr>
            <a:normAutofit/>
          </a:bodyPr>
          <a:lstStyle/>
          <a:p>
            <a:r>
              <a:rPr lang="en-US" altLang="ja-JP" b="1" i="1" dirty="0"/>
              <a:t>H</a:t>
            </a:r>
            <a:r>
              <a:rPr kumimoji="1" lang="en-US" altLang="ja-JP" b="1" i="1" dirty="0" smtClean="0"/>
              <a:t>iggs decay</a:t>
            </a:r>
            <a:endParaRPr kumimoji="1" lang="ja-JP" altLang="en-US" b="1" i="1" dirty="0"/>
          </a:p>
        </p:txBody>
      </p:sp>
      <p:pic>
        <p:nvPicPr>
          <p:cNvPr id="22" name="図 21" descr="hdcay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82" y="1393158"/>
            <a:ext cx="1619153" cy="1044236"/>
          </a:xfrm>
          <a:prstGeom prst="rect">
            <a:avLst/>
          </a:prstGeom>
        </p:spPr>
      </p:pic>
      <p:pic>
        <p:nvPicPr>
          <p:cNvPr id="23" name="図 22" descr="hdcay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558" y="1316467"/>
            <a:ext cx="1685331" cy="1086916"/>
          </a:xfrm>
          <a:prstGeom prst="rect">
            <a:avLst/>
          </a:prstGeom>
        </p:spPr>
      </p:pic>
      <p:pic>
        <p:nvPicPr>
          <p:cNvPr id="24" name="図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760" y="2085883"/>
            <a:ext cx="393700" cy="317500"/>
          </a:xfrm>
          <a:prstGeom prst="rect">
            <a:avLst/>
          </a:prstGeom>
        </p:spPr>
      </p:pic>
      <p:pic>
        <p:nvPicPr>
          <p:cNvPr id="25" name="図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68" y="1103797"/>
            <a:ext cx="647700" cy="444500"/>
          </a:xfrm>
          <a:prstGeom prst="rect">
            <a:avLst/>
          </a:prstGeom>
        </p:spPr>
      </p:pic>
      <p:pic>
        <p:nvPicPr>
          <p:cNvPr id="26" name="図 2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6510" y="1176798"/>
            <a:ext cx="335751" cy="419689"/>
          </a:xfrm>
          <a:prstGeom prst="rect">
            <a:avLst/>
          </a:prstGeom>
        </p:spPr>
      </p:pic>
      <p:pic>
        <p:nvPicPr>
          <p:cNvPr id="27" name="図 2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1041" y="1205706"/>
            <a:ext cx="781050" cy="374904"/>
          </a:xfrm>
          <a:prstGeom prst="rect">
            <a:avLst/>
          </a:prstGeom>
        </p:spPr>
      </p:pic>
      <p:pic>
        <p:nvPicPr>
          <p:cNvPr id="28" name="図 2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216" y="2135769"/>
            <a:ext cx="393700" cy="317500"/>
          </a:xfrm>
          <a:prstGeom prst="rect">
            <a:avLst/>
          </a:prstGeom>
        </p:spPr>
      </p:pic>
      <p:pic>
        <p:nvPicPr>
          <p:cNvPr id="29" name="図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6510" y="2227551"/>
            <a:ext cx="335751" cy="419689"/>
          </a:xfrm>
          <a:prstGeom prst="rect">
            <a:avLst/>
          </a:prstGeom>
        </p:spPr>
      </p:pic>
      <p:pic>
        <p:nvPicPr>
          <p:cNvPr id="30" name="図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4300" y="1219315"/>
            <a:ext cx="335751" cy="419689"/>
          </a:xfrm>
          <a:prstGeom prst="rect">
            <a:avLst/>
          </a:prstGeom>
        </p:spPr>
      </p:pic>
      <p:pic>
        <p:nvPicPr>
          <p:cNvPr id="31" name="図 3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9731" y="2215526"/>
            <a:ext cx="335751" cy="419689"/>
          </a:xfrm>
          <a:prstGeom prst="rect">
            <a:avLst/>
          </a:prstGeom>
        </p:spPr>
      </p:pic>
      <p:pic>
        <p:nvPicPr>
          <p:cNvPr id="33" name="図 32" descr="hdcay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495" y="1374495"/>
            <a:ext cx="1595354" cy="1028888"/>
          </a:xfrm>
          <a:prstGeom prst="rect">
            <a:avLst/>
          </a:prstGeom>
        </p:spPr>
      </p:pic>
      <p:pic>
        <p:nvPicPr>
          <p:cNvPr id="34" name="図 3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531" y="2085883"/>
            <a:ext cx="393700" cy="317500"/>
          </a:xfrm>
          <a:prstGeom prst="rect">
            <a:avLst/>
          </a:prstGeom>
        </p:spPr>
      </p:pic>
      <p:pic>
        <p:nvPicPr>
          <p:cNvPr id="35" name="図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819" y="2243426"/>
            <a:ext cx="335751" cy="419689"/>
          </a:xfrm>
          <a:prstGeom prst="rect">
            <a:avLst/>
          </a:prstGeom>
        </p:spPr>
      </p:pic>
      <p:pic>
        <p:nvPicPr>
          <p:cNvPr id="36" name="図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819" y="1184557"/>
            <a:ext cx="335751" cy="419689"/>
          </a:xfrm>
          <a:prstGeom prst="rect">
            <a:avLst/>
          </a:prstGeom>
        </p:spPr>
      </p:pic>
      <p:pic>
        <p:nvPicPr>
          <p:cNvPr id="37" name="図 3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9253" y="1141229"/>
            <a:ext cx="825500" cy="444500"/>
          </a:xfrm>
          <a:prstGeom prst="rect">
            <a:avLst/>
          </a:prstGeom>
        </p:spPr>
      </p:pic>
      <p:pic>
        <p:nvPicPr>
          <p:cNvPr id="51" name="図 5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281" y="4008638"/>
            <a:ext cx="4844303" cy="785138"/>
          </a:xfrm>
          <a:prstGeom prst="rect">
            <a:avLst/>
          </a:prstGeom>
        </p:spPr>
      </p:pic>
      <p:pic>
        <p:nvPicPr>
          <p:cNvPr id="53" name="図 52"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7530" y="5770699"/>
            <a:ext cx="4621351" cy="953324"/>
          </a:xfrm>
          <a:prstGeom prst="rect">
            <a:avLst/>
          </a:prstGeom>
        </p:spPr>
      </p:pic>
      <p:pic>
        <p:nvPicPr>
          <p:cNvPr id="54" name="図 53"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0707" y="4865203"/>
            <a:ext cx="4557365" cy="927372"/>
          </a:xfrm>
          <a:prstGeom prst="rect">
            <a:avLst/>
          </a:prstGeom>
        </p:spPr>
      </p:pic>
      <p:pic>
        <p:nvPicPr>
          <p:cNvPr id="7" name="図 6"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3047" y="339725"/>
            <a:ext cx="1638300" cy="419100"/>
          </a:xfrm>
          <a:prstGeom prst="rect">
            <a:avLst/>
          </a:prstGeom>
        </p:spPr>
      </p:pic>
      <p:sp>
        <p:nvSpPr>
          <p:cNvPr id="32"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20</a:t>
            </a:fld>
            <a:endParaRPr kumimoji="1" lang="ja-JP" altLang="en-US"/>
          </a:p>
        </p:txBody>
      </p:sp>
      <p:pic>
        <p:nvPicPr>
          <p:cNvPr id="3" name="図 2"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7480" y="2911281"/>
            <a:ext cx="8585752" cy="777578"/>
          </a:xfrm>
          <a:prstGeom prst="rect">
            <a:avLst/>
          </a:prstGeom>
        </p:spPr>
      </p:pic>
      <p:pic>
        <p:nvPicPr>
          <p:cNvPr id="4" name="図 3"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31589" y="4008638"/>
            <a:ext cx="876300" cy="622300"/>
          </a:xfrm>
          <a:prstGeom prst="rect">
            <a:avLst/>
          </a:prstGeom>
        </p:spPr>
      </p:pic>
      <p:pic>
        <p:nvPicPr>
          <p:cNvPr id="8" name="図 7"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3801" y="4880144"/>
            <a:ext cx="845713" cy="325952"/>
          </a:xfrm>
          <a:prstGeom prst="rect">
            <a:avLst/>
          </a:prstGeom>
        </p:spPr>
      </p:pic>
      <p:sp>
        <p:nvSpPr>
          <p:cNvPr id="9" name="テキスト ボックス 8"/>
          <p:cNvSpPr txBox="1"/>
          <p:nvPr/>
        </p:nvSpPr>
        <p:spPr>
          <a:xfrm>
            <a:off x="7465579" y="4787998"/>
            <a:ext cx="1566054" cy="461665"/>
          </a:xfrm>
          <a:prstGeom prst="rect">
            <a:avLst/>
          </a:prstGeom>
          <a:noFill/>
        </p:spPr>
        <p:txBody>
          <a:bodyPr wrap="none" rtlCol="0">
            <a:spAutoFit/>
          </a:bodyPr>
          <a:lstStyle/>
          <a:p>
            <a:r>
              <a:rPr kumimoji="1" lang="en-US" altLang="ja-JP" sz="2400" dirty="0" smtClean="0"/>
              <a:t>charge of F</a:t>
            </a:r>
            <a:endParaRPr kumimoji="1" lang="ja-JP" altLang="en-US" sz="2400" dirty="0"/>
          </a:p>
        </p:txBody>
      </p:sp>
    </p:spTree>
    <p:extLst>
      <p:ext uri="{BB962C8B-B14F-4D97-AF65-F5344CB8AC3E}">
        <p14:creationId xmlns:p14="http://schemas.microsoft.com/office/powerpoint/2010/main" val="4162858627"/>
      </p:ext>
    </p:extLst>
  </p:cSld>
  <p:clrMapOvr>
    <a:masterClrMapping/>
  </p:clrMapOvr>
  <mc:AlternateContent xmlns:mc="http://schemas.openxmlformats.org/markup-compatibility/2006" xmlns:p14="http://schemas.microsoft.com/office/powerpoint/2010/main">
    <mc:Choice Requires="p14">
      <p:transition spd="slow" p14:dur="2000" advTm="330"/>
    </mc:Choice>
    <mc:Fallback xmlns="">
      <p:transition xmlns:p14="http://schemas.microsoft.com/office/powerpoint/2010/main" spd="slow" advTm="33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95375" y="2663115"/>
            <a:ext cx="8814139" cy="4154827"/>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41588" y="0"/>
            <a:ext cx="3075585" cy="876586"/>
          </a:xfrm>
        </p:spPr>
        <p:txBody>
          <a:bodyPr>
            <a:normAutofit/>
          </a:bodyPr>
          <a:lstStyle/>
          <a:p>
            <a:r>
              <a:rPr lang="en-US" altLang="ja-JP" b="1" i="1" dirty="0"/>
              <a:t>H</a:t>
            </a:r>
            <a:r>
              <a:rPr kumimoji="1" lang="en-US" altLang="ja-JP" b="1" i="1" dirty="0" smtClean="0"/>
              <a:t>iggs decay</a:t>
            </a:r>
            <a:endParaRPr kumimoji="1" lang="ja-JP" altLang="en-US" b="1" i="1" dirty="0"/>
          </a:p>
        </p:txBody>
      </p:sp>
      <p:pic>
        <p:nvPicPr>
          <p:cNvPr id="22" name="図 21" descr="hdcay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82" y="1393158"/>
            <a:ext cx="1619153" cy="1044236"/>
          </a:xfrm>
          <a:prstGeom prst="rect">
            <a:avLst/>
          </a:prstGeom>
        </p:spPr>
      </p:pic>
      <p:pic>
        <p:nvPicPr>
          <p:cNvPr id="23" name="図 22" descr="hdcay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558" y="1316467"/>
            <a:ext cx="1685331" cy="1086916"/>
          </a:xfrm>
          <a:prstGeom prst="rect">
            <a:avLst/>
          </a:prstGeom>
        </p:spPr>
      </p:pic>
      <p:pic>
        <p:nvPicPr>
          <p:cNvPr id="24" name="図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760" y="2085883"/>
            <a:ext cx="393700" cy="317500"/>
          </a:xfrm>
          <a:prstGeom prst="rect">
            <a:avLst/>
          </a:prstGeom>
        </p:spPr>
      </p:pic>
      <p:pic>
        <p:nvPicPr>
          <p:cNvPr id="25" name="図 2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68" y="1103797"/>
            <a:ext cx="647700" cy="444500"/>
          </a:xfrm>
          <a:prstGeom prst="rect">
            <a:avLst/>
          </a:prstGeom>
        </p:spPr>
      </p:pic>
      <p:pic>
        <p:nvPicPr>
          <p:cNvPr id="26" name="図 2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6510" y="1176798"/>
            <a:ext cx="335751" cy="419689"/>
          </a:xfrm>
          <a:prstGeom prst="rect">
            <a:avLst/>
          </a:prstGeom>
        </p:spPr>
      </p:pic>
      <p:pic>
        <p:nvPicPr>
          <p:cNvPr id="27" name="図 2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1041" y="1205706"/>
            <a:ext cx="781050" cy="374904"/>
          </a:xfrm>
          <a:prstGeom prst="rect">
            <a:avLst/>
          </a:prstGeom>
        </p:spPr>
      </p:pic>
      <p:pic>
        <p:nvPicPr>
          <p:cNvPr id="28" name="図 2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216" y="2135769"/>
            <a:ext cx="393700" cy="317500"/>
          </a:xfrm>
          <a:prstGeom prst="rect">
            <a:avLst/>
          </a:prstGeom>
        </p:spPr>
      </p:pic>
      <p:pic>
        <p:nvPicPr>
          <p:cNvPr id="29" name="図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6510" y="2227551"/>
            <a:ext cx="335751" cy="419689"/>
          </a:xfrm>
          <a:prstGeom prst="rect">
            <a:avLst/>
          </a:prstGeom>
        </p:spPr>
      </p:pic>
      <p:pic>
        <p:nvPicPr>
          <p:cNvPr id="30" name="図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4300" y="1219315"/>
            <a:ext cx="335751" cy="419689"/>
          </a:xfrm>
          <a:prstGeom prst="rect">
            <a:avLst/>
          </a:prstGeom>
        </p:spPr>
      </p:pic>
      <p:pic>
        <p:nvPicPr>
          <p:cNvPr id="31" name="図 3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9731" y="2215526"/>
            <a:ext cx="335751" cy="419689"/>
          </a:xfrm>
          <a:prstGeom prst="rect">
            <a:avLst/>
          </a:prstGeom>
        </p:spPr>
      </p:pic>
      <p:pic>
        <p:nvPicPr>
          <p:cNvPr id="33" name="図 32" descr="hdcay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495" y="1374495"/>
            <a:ext cx="1595354" cy="1028888"/>
          </a:xfrm>
          <a:prstGeom prst="rect">
            <a:avLst/>
          </a:prstGeom>
        </p:spPr>
      </p:pic>
      <p:pic>
        <p:nvPicPr>
          <p:cNvPr id="34" name="図 3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531" y="2085883"/>
            <a:ext cx="393700" cy="317500"/>
          </a:xfrm>
          <a:prstGeom prst="rect">
            <a:avLst/>
          </a:prstGeom>
        </p:spPr>
      </p:pic>
      <p:pic>
        <p:nvPicPr>
          <p:cNvPr id="35" name="図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819" y="2243426"/>
            <a:ext cx="335751" cy="419689"/>
          </a:xfrm>
          <a:prstGeom prst="rect">
            <a:avLst/>
          </a:prstGeom>
        </p:spPr>
      </p:pic>
      <p:pic>
        <p:nvPicPr>
          <p:cNvPr id="36" name="図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819" y="1184557"/>
            <a:ext cx="335751" cy="419689"/>
          </a:xfrm>
          <a:prstGeom prst="rect">
            <a:avLst/>
          </a:prstGeom>
        </p:spPr>
      </p:pic>
      <p:pic>
        <p:nvPicPr>
          <p:cNvPr id="37" name="図 3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9253" y="1141229"/>
            <a:ext cx="825500" cy="444500"/>
          </a:xfrm>
          <a:prstGeom prst="rect">
            <a:avLst/>
          </a:prstGeom>
        </p:spPr>
      </p:pic>
      <p:pic>
        <p:nvPicPr>
          <p:cNvPr id="51" name="図 5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9281" y="4008638"/>
            <a:ext cx="4844303" cy="785138"/>
          </a:xfrm>
          <a:prstGeom prst="rect">
            <a:avLst/>
          </a:prstGeom>
        </p:spPr>
      </p:pic>
      <p:pic>
        <p:nvPicPr>
          <p:cNvPr id="53" name="図 52"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7530" y="5770699"/>
            <a:ext cx="4621351" cy="953324"/>
          </a:xfrm>
          <a:prstGeom prst="rect">
            <a:avLst/>
          </a:prstGeom>
        </p:spPr>
      </p:pic>
      <p:pic>
        <p:nvPicPr>
          <p:cNvPr id="54" name="図 53"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0707" y="4865203"/>
            <a:ext cx="4557365" cy="927372"/>
          </a:xfrm>
          <a:prstGeom prst="rect">
            <a:avLst/>
          </a:prstGeom>
        </p:spPr>
      </p:pic>
      <p:pic>
        <p:nvPicPr>
          <p:cNvPr id="7" name="図 6"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3047" y="339725"/>
            <a:ext cx="1638300" cy="419100"/>
          </a:xfrm>
          <a:prstGeom prst="rect">
            <a:avLst/>
          </a:prstGeom>
        </p:spPr>
      </p:pic>
      <p:sp>
        <p:nvSpPr>
          <p:cNvPr id="32"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21</a:t>
            </a:fld>
            <a:endParaRPr kumimoji="1" lang="ja-JP" altLang="en-US"/>
          </a:p>
        </p:txBody>
      </p:sp>
      <p:pic>
        <p:nvPicPr>
          <p:cNvPr id="38" name="図 37"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3642" y="2947974"/>
            <a:ext cx="8386147" cy="957278"/>
          </a:xfrm>
          <a:prstGeom prst="rect">
            <a:avLst/>
          </a:prstGeom>
        </p:spPr>
      </p:pic>
      <p:pic>
        <p:nvPicPr>
          <p:cNvPr id="5" name="図 4"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97307" y="4285503"/>
            <a:ext cx="1752600" cy="622300"/>
          </a:xfrm>
          <a:prstGeom prst="rect">
            <a:avLst/>
          </a:prstGeom>
        </p:spPr>
      </p:pic>
    </p:spTree>
    <p:extLst>
      <p:ext uri="{BB962C8B-B14F-4D97-AF65-F5344CB8AC3E}">
        <p14:creationId xmlns:p14="http://schemas.microsoft.com/office/powerpoint/2010/main" val="2047490298"/>
      </p:ext>
    </p:extLst>
  </p:cSld>
  <p:clrMapOvr>
    <a:masterClrMapping/>
  </p:clrMapOvr>
  <mc:AlternateContent xmlns:mc="http://schemas.openxmlformats.org/markup-compatibility/2006" xmlns:p14="http://schemas.microsoft.com/office/powerpoint/2010/main">
    <mc:Choice Requires="p14">
      <p:transition spd="slow" p14:dur="2000" advTm="330"/>
    </mc:Choice>
    <mc:Fallback xmlns="">
      <p:transition xmlns:p14="http://schemas.microsoft.com/office/powerpoint/2010/main" spd="slow" advTm="33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6219323" y="4649815"/>
            <a:ext cx="2662158" cy="1417104"/>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9" name="正方形/長方形 8"/>
          <p:cNvSpPr/>
          <p:nvPr/>
        </p:nvSpPr>
        <p:spPr>
          <a:xfrm>
            <a:off x="457200" y="4680962"/>
            <a:ext cx="5638800" cy="1999744"/>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0638"/>
            <a:ext cx="8229600" cy="1143000"/>
          </a:xfrm>
        </p:spPr>
        <p:txBody>
          <a:bodyPr/>
          <a:lstStyle/>
          <a:p>
            <a:r>
              <a:rPr kumimoji="1" lang="en-US" altLang="ja-JP" b="1" i="1" dirty="0" smtClean="0"/>
              <a:t>A</a:t>
            </a:r>
            <a:r>
              <a:rPr lang="en-US" altLang="ja-JP" b="1" i="1" dirty="0" smtClean="0"/>
              <a:t>mplitudes a finite!</a:t>
            </a:r>
            <a:endParaRPr kumimoji="1" lang="ja-JP" altLang="en-US" b="1" i="1" dirty="0"/>
          </a:p>
        </p:txBody>
      </p:sp>
      <p:sp>
        <p:nvSpPr>
          <p:cNvPr id="18" name="テキスト ボックス 17"/>
          <p:cNvSpPr txBox="1"/>
          <p:nvPr/>
        </p:nvSpPr>
        <p:spPr>
          <a:xfrm>
            <a:off x="5386550" y="1394121"/>
            <a:ext cx="2553554" cy="830997"/>
          </a:xfrm>
          <a:prstGeom prst="rect">
            <a:avLst/>
          </a:prstGeom>
          <a:noFill/>
        </p:spPr>
        <p:txBody>
          <a:bodyPr wrap="none" rtlCol="0">
            <a:spAutoFit/>
          </a:bodyPr>
          <a:lstStyle/>
          <a:p>
            <a:r>
              <a:rPr kumimoji="1" lang="en-US" altLang="ja-JP" sz="2400" dirty="0" smtClean="0"/>
              <a:t>The sign alternates</a:t>
            </a:r>
          </a:p>
          <a:p>
            <a:r>
              <a:rPr kumimoji="1" lang="en-US" altLang="ja-JP" sz="2400" dirty="0" smtClean="0"/>
              <a:t> as  n increases.</a:t>
            </a:r>
            <a:endParaRPr kumimoji="1" lang="ja-JP" altLang="en-US" sz="2400" dirty="0"/>
          </a:p>
        </p:txBody>
      </p:sp>
      <p:sp>
        <p:nvSpPr>
          <p:cNvPr id="19" name="テキスト ボックス 18"/>
          <p:cNvSpPr txBox="1"/>
          <p:nvPr/>
        </p:nvSpPr>
        <p:spPr>
          <a:xfrm>
            <a:off x="5386550" y="2393341"/>
            <a:ext cx="3521216" cy="1200328"/>
          </a:xfrm>
          <a:prstGeom prst="rect">
            <a:avLst/>
          </a:prstGeom>
          <a:noFill/>
        </p:spPr>
        <p:txBody>
          <a:bodyPr wrap="none" rtlCol="0">
            <a:spAutoFit/>
          </a:bodyPr>
          <a:lstStyle/>
          <a:p>
            <a:r>
              <a:rPr lang="en-US" altLang="ja-JP" sz="2400" dirty="0" smtClean="0"/>
              <a:t>Contributions of KK modes</a:t>
            </a:r>
          </a:p>
          <a:p>
            <a:r>
              <a:rPr kumimoji="1" lang="en-US" altLang="ja-JP" sz="2400" dirty="0" smtClean="0"/>
              <a:t>are very small</a:t>
            </a:r>
          </a:p>
          <a:p>
            <a:r>
              <a:rPr kumimoji="1" lang="en-US" altLang="ja-JP" sz="2400" dirty="0" smtClean="0"/>
              <a:t>because of their </a:t>
            </a:r>
            <a:r>
              <a:rPr kumimoji="1" lang="en-US" altLang="ja-JP" sz="2400" dirty="0" smtClean="0"/>
              <a:t>masses.</a:t>
            </a:r>
            <a:endParaRPr kumimoji="1" lang="ja-JP" altLang="en-US" sz="2400" dirty="0"/>
          </a:p>
        </p:txBody>
      </p:sp>
      <p:pic>
        <p:nvPicPr>
          <p:cNvPr id="21" name="図 20" descr="I-Wt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6" y="1147763"/>
            <a:ext cx="5338925" cy="3470302"/>
          </a:xfrm>
          <a:prstGeom prst="rect">
            <a:avLst/>
          </a:prstGeom>
        </p:spPr>
      </p:pic>
      <p:pic>
        <p:nvPicPr>
          <p:cNvPr id="11" name="図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10" y="4760337"/>
            <a:ext cx="4816291" cy="980060"/>
          </a:xfrm>
          <a:prstGeom prst="rect">
            <a:avLst/>
          </a:prstGeom>
        </p:spPr>
      </p:pic>
      <p:sp>
        <p:nvSpPr>
          <p:cNvPr id="5" name="テキスト ボックス 4"/>
          <p:cNvSpPr txBox="1"/>
          <p:nvPr/>
        </p:nvSpPr>
        <p:spPr>
          <a:xfrm>
            <a:off x="6569326" y="4766727"/>
            <a:ext cx="2086980" cy="523220"/>
          </a:xfrm>
          <a:prstGeom prst="rect">
            <a:avLst/>
          </a:prstGeom>
          <a:noFill/>
        </p:spPr>
        <p:txBody>
          <a:bodyPr wrap="none" rtlCol="0">
            <a:spAutoFit/>
          </a:bodyPr>
          <a:lstStyle/>
          <a:p>
            <a:r>
              <a:rPr kumimoji="1" lang="en-US" altLang="ja-JP" sz="2800" dirty="0" smtClean="0">
                <a:solidFill>
                  <a:srgbClr val="FF0000"/>
                </a:solidFill>
              </a:rPr>
              <a:t>Convergence</a:t>
            </a:r>
            <a:endParaRPr kumimoji="1" lang="ja-JP" altLang="en-US" sz="2800" dirty="0">
              <a:solidFill>
                <a:srgbClr val="FF0000"/>
              </a:solidFill>
            </a:endParaRPr>
          </a:p>
        </p:txBody>
      </p:sp>
      <p:pic>
        <p:nvPicPr>
          <p:cNvPr id="6" name="図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827" y="5289947"/>
            <a:ext cx="1853174" cy="713472"/>
          </a:xfrm>
          <a:prstGeom prst="rect">
            <a:avLst/>
          </a:prstGeom>
        </p:spPr>
      </p:pic>
      <p:pic>
        <p:nvPicPr>
          <p:cNvPr id="10" name="図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248" y="5826122"/>
            <a:ext cx="1845862" cy="791084"/>
          </a:xfrm>
          <a:prstGeom prst="rect">
            <a:avLst/>
          </a:prstGeom>
        </p:spPr>
      </p:pic>
      <p:sp>
        <p:nvSpPr>
          <p:cNvPr id="12" name="テキスト ボックス 11"/>
          <p:cNvSpPr txBox="1"/>
          <p:nvPr/>
        </p:nvSpPr>
        <p:spPr>
          <a:xfrm>
            <a:off x="3829840" y="6187559"/>
            <a:ext cx="242261"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14" name="テキスト ボックス 13"/>
          <p:cNvSpPr txBox="1"/>
          <p:nvPr/>
        </p:nvSpPr>
        <p:spPr>
          <a:xfrm>
            <a:off x="5520365" y="5242322"/>
            <a:ext cx="242261"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7" name="テキスト ボックス 6"/>
          <p:cNvSpPr txBox="1"/>
          <p:nvPr/>
        </p:nvSpPr>
        <p:spPr>
          <a:xfrm>
            <a:off x="3211897" y="4264005"/>
            <a:ext cx="1158941" cy="369332"/>
          </a:xfrm>
          <a:prstGeom prst="rect">
            <a:avLst/>
          </a:prstGeom>
          <a:noFill/>
        </p:spPr>
        <p:txBody>
          <a:bodyPr wrap="none" rtlCol="0">
            <a:spAutoFit/>
          </a:bodyPr>
          <a:lstStyle/>
          <a:p>
            <a:r>
              <a:rPr kumimoji="1" lang="en-US" altLang="ja-JP" dirty="0" smtClean="0"/>
              <a:t>(KK mode)</a:t>
            </a:r>
            <a:endParaRPr kumimoji="1" lang="ja-JP" altLang="en-US" dirty="0"/>
          </a:p>
        </p:txBody>
      </p:sp>
      <p:pic>
        <p:nvPicPr>
          <p:cNvPr id="8" name="図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10" y="5773910"/>
            <a:ext cx="3167680" cy="827298"/>
          </a:xfrm>
          <a:prstGeom prst="rect">
            <a:avLst/>
          </a:prstGeom>
        </p:spPr>
      </p:pic>
      <p:sp>
        <p:nvSpPr>
          <p:cNvPr id="20"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22</a:t>
            </a:fld>
            <a:endParaRPr kumimoji="1" lang="ja-JP" altLang="en-US"/>
          </a:p>
        </p:txBody>
      </p:sp>
    </p:spTree>
    <p:extLst>
      <p:ext uri="{BB962C8B-B14F-4D97-AF65-F5344CB8AC3E}">
        <p14:creationId xmlns:p14="http://schemas.microsoft.com/office/powerpoint/2010/main" val="225742907"/>
      </p:ext>
    </p:extLst>
  </p:cSld>
  <p:clrMapOvr>
    <a:masterClrMapping/>
  </p:clrMapOvr>
  <mc:AlternateContent xmlns:mc="http://schemas.openxmlformats.org/markup-compatibility/2006" xmlns:p14="http://schemas.microsoft.com/office/powerpoint/2010/main">
    <mc:Choice Requires="p14">
      <p:transition spd="slow" p14:dur="2000" advTm="54961"/>
    </mc:Choice>
    <mc:Fallback xmlns="">
      <p:transition xmlns:p14="http://schemas.microsoft.com/office/powerpoint/2010/main" spd="slow" advTm="54961"/>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46338" y="4020254"/>
            <a:ext cx="5951412" cy="1109980"/>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268" y="4096980"/>
            <a:ext cx="5581471" cy="969754"/>
          </a:xfrm>
          <a:prstGeom prst="rect">
            <a:avLst/>
          </a:prstGeom>
        </p:spPr>
      </p:pic>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882" y="2973775"/>
            <a:ext cx="393700" cy="317500"/>
          </a:xfrm>
          <a:prstGeom prst="rect">
            <a:avLst/>
          </a:prstGeom>
        </p:spPr>
      </p:pic>
      <p:pic>
        <p:nvPicPr>
          <p:cNvPr id="9" name="図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1065" y="1944064"/>
            <a:ext cx="647700" cy="444500"/>
          </a:xfrm>
          <a:prstGeom prst="rect">
            <a:avLst/>
          </a:prstGeom>
        </p:spPr>
      </p:pic>
      <p:pic>
        <p:nvPicPr>
          <p:cNvPr id="17" name="図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534" y="1053356"/>
            <a:ext cx="1562100" cy="406400"/>
          </a:xfrm>
          <a:prstGeom prst="rect">
            <a:avLst/>
          </a:prstGeom>
        </p:spPr>
      </p:pic>
      <p:pic>
        <p:nvPicPr>
          <p:cNvPr id="21" name="図 2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4121" y="1053356"/>
            <a:ext cx="1574800" cy="406400"/>
          </a:xfrm>
          <a:prstGeom prst="rect">
            <a:avLst/>
          </a:prstGeom>
        </p:spPr>
      </p:pic>
      <p:sp>
        <p:nvSpPr>
          <p:cNvPr id="23" name="テキスト ボックス 22"/>
          <p:cNvSpPr txBox="1"/>
          <p:nvPr/>
        </p:nvSpPr>
        <p:spPr>
          <a:xfrm>
            <a:off x="5745801" y="1157099"/>
            <a:ext cx="242261"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4" name="テキスト ボックス 23"/>
          <p:cNvSpPr txBox="1"/>
          <p:nvPr/>
        </p:nvSpPr>
        <p:spPr>
          <a:xfrm>
            <a:off x="634746" y="869694"/>
            <a:ext cx="3465788" cy="646331"/>
          </a:xfrm>
          <a:prstGeom prst="rect">
            <a:avLst/>
          </a:prstGeom>
          <a:noFill/>
        </p:spPr>
        <p:txBody>
          <a:bodyPr wrap="none" rtlCol="0">
            <a:spAutoFit/>
          </a:bodyPr>
          <a:lstStyle/>
          <a:p>
            <a:r>
              <a:rPr lang="en-US" altLang="ja-JP" sz="3600" b="1" i="1" dirty="0" smtClean="0"/>
              <a:t>In </a:t>
            </a:r>
            <a:r>
              <a:rPr lang="en-US" altLang="ja-JP" sz="3600" b="1" i="1" dirty="0"/>
              <a:t>a similar </a:t>
            </a:r>
            <a:r>
              <a:rPr lang="en-US" altLang="ja-JP" sz="3600" b="1" i="1" dirty="0" smtClean="0"/>
              <a:t>way,</a:t>
            </a:r>
            <a:endParaRPr lang="ja-JP" altLang="en-US" sz="3600" b="1" i="1" dirty="0"/>
          </a:p>
        </p:txBody>
      </p:sp>
      <p:pic>
        <p:nvPicPr>
          <p:cNvPr id="25" name="図 24" descr="hgg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4463" y="2029123"/>
            <a:ext cx="2033454" cy="1252839"/>
          </a:xfrm>
          <a:prstGeom prst="rect">
            <a:avLst/>
          </a:prstGeom>
        </p:spPr>
      </p:pic>
      <p:pic>
        <p:nvPicPr>
          <p:cNvPr id="27" name="図 2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2303" y="1839289"/>
            <a:ext cx="228600" cy="304800"/>
          </a:xfrm>
          <a:prstGeom prst="rect">
            <a:avLst/>
          </a:prstGeom>
        </p:spPr>
      </p:pic>
      <p:pic>
        <p:nvPicPr>
          <p:cNvPr id="28" name="図 2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7907" y="3020486"/>
            <a:ext cx="228600" cy="304800"/>
          </a:xfrm>
          <a:prstGeom prst="rect">
            <a:avLst/>
          </a:prstGeom>
        </p:spPr>
      </p:pic>
      <p:sp>
        <p:nvSpPr>
          <p:cNvPr id="31" name="テキスト ボックス 30"/>
          <p:cNvSpPr txBox="1"/>
          <p:nvPr/>
        </p:nvSpPr>
        <p:spPr>
          <a:xfrm>
            <a:off x="5992868" y="6080125"/>
            <a:ext cx="2312051" cy="338554"/>
          </a:xfrm>
          <a:prstGeom prst="rect">
            <a:avLst/>
          </a:prstGeom>
          <a:noFill/>
        </p:spPr>
        <p:txBody>
          <a:bodyPr wrap="none" rtlCol="0">
            <a:spAutoFit/>
          </a:bodyPr>
          <a:lstStyle/>
          <a:p>
            <a:r>
              <a:rPr lang="en-US" altLang="ja-JP" sz="1600" dirty="0"/>
              <a:t>N. </a:t>
            </a:r>
            <a:r>
              <a:rPr lang="en-US" altLang="ja-JP" sz="1600" dirty="0" err="1" smtClean="0"/>
              <a:t>Maru</a:t>
            </a:r>
            <a:r>
              <a:rPr lang="en-US" altLang="ja-JP" sz="1600" dirty="0"/>
              <a:t>,</a:t>
            </a:r>
            <a:r>
              <a:rPr lang="en-US" altLang="ja-JP" sz="1600" dirty="0" smtClean="0"/>
              <a:t> </a:t>
            </a:r>
            <a:r>
              <a:rPr lang="en-US" altLang="ja-JP" sz="1600" dirty="0"/>
              <a:t>N. Okada </a:t>
            </a:r>
            <a:r>
              <a:rPr lang="en-US" altLang="ja-JP" sz="1600" dirty="0" smtClean="0"/>
              <a:t>(2008)</a:t>
            </a:r>
            <a:endParaRPr lang="en-US" altLang="ja-JP" sz="1600" dirty="0"/>
          </a:p>
        </p:txBody>
      </p:sp>
      <p:sp>
        <p:nvSpPr>
          <p:cNvPr id="32" name="テキスト ボックス 31"/>
          <p:cNvSpPr txBox="1"/>
          <p:nvPr/>
        </p:nvSpPr>
        <p:spPr>
          <a:xfrm>
            <a:off x="5992867" y="6352143"/>
            <a:ext cx="1796786" cy="338554"/>
          </a:xfrm>
          <a:prstGeom prst="rect">
            <a:avLst/>
          </a:prstGeom>
          <a:noFill/>
        </p:spPr>
        <p:txBody>
          <a:bodyPr wrap="none" rtlCol="0">
            <a:spAutoFit/>
          </a:bodyPr>
          <a:lstStyle/>
          <a:p>
            <a:r>
              <a:rPr lang="en-US" altLang="ja-JP" sz="1600" dirty="0"/>
              <a:t>A. </a:t>
            </a:r>
            <a:r>
              <a:rPr lang="en-US" altLang="ja-JP" sz="1600" dirty="0" err="1" smtClean="0"/>
              <a:t>Falkowski</a:t>
            </a:r>
            <a:r>
              <a:rPr lang="en-US" altLang="ja-JP" sz="1600" dirty="0"/>
              <a:t> </a:t>
            </a:r>
            <a:r>
              <a:rPr lang="en-US" altLang="ja-JP" sz="1600" dirty="0" smtClean="0"/>
              <a:t>(2008)</a:t>
            </a:r>
            <a:endParaRPr lang="en-US" altLang="ja-JP" sz="1600" dirty="0"/>
          </a:p>
        </p:txBody>
      </p:sp>
      <p:sp>
        <p:nvSpPr>
          <p:cNvPr id="16"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23</a:t>
            </a:fld>
            <a:endParaRPr kumimoji="1" lang="ja-JP" altLang="en-US"/>
          </a:p>
        </p:txBody>
      </p:sp>
    </p:spTree>
    <p:extLst>
      <p:ext uri="{BB962C8B-B14F-4D97-AF65-F5344CB8AC3E}">
        <p14:creationId xmlns:p14="http://schemas.microsoft.com/office/powerpoint/2010/main" val="10669847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75" y="111125"/>
            <a:ext cx="8229600" cy="1143000"/>
          </a:xfrm>
        </p:spPr>
        <p:txBody>
          <a:bodyPr/>
          <a:lstStyle/>
          <a:p>
            <a:r>
              <a:rPr lang="en-US" altLang="ja-JP" b="1" i="1" dirty="0" smtClean="0"/>
              <a:t>Contributions of amplitudes</a:t>
            </a:r>
            <a:endParaRPr kumimoji="1" lang="ja-JP" altLang="en-US" b="1" i="1" dirty="0"/>
          </a:p>
        </p:txBody>
      </p:sp>
      <p:pic>
        <p:nvPicPr>
          <p:cNvPr id="5" name="図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5" y="941390"/>
            <a:ext cx="8187068" cy="934553"/>
          </a:xfrm>
          <a:prstGeom prst="rect">
            <a:avLst/>
          </a:prstGeom>
        </p:spPr>
      </p:pic>
      <p:pic>
        <p:nvPicPr>
          <p:cNvPr id="6" name="図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003425"/>
            <a:ext cx="508000" cy="406400"/>
          </a:xfrm>
          <a:prstGeom prst="rect">
            <a:avLst/>
          </a:prstGeom>
        </p:spPr>
      </p:pic>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75" y="3057525"/>
            <a:ext cx="2057400" cy="469900"/>
          </a:xfrm>
          <a:prstGeom prst="rect">
            <a:avLst/>
          </a:prstGeom>
        </p:spPr>
      </p:pic>
      <p:pic>
        <p:nvPicPr>
          <p:cNvPr id="11" name="図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75" y="4178300"/>
            <a:ext cx="2590800" cy="622300"/>
          </a:xfrm>
          <a:prstGeom prst="rect">
            <a:avLst/>
          </a:prstGeom>
        </p:spPr>
      </p:pic>
      <p:pic>
        <p:nvPicPr>
          <p:cNvPr id="12" name="図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775" y="4780181"/>
            <a:ext cx="2222500" cy="622300"/>
          </a:xfrm>
          <a:prstGeom prst="rect">
            <a:avLst/>
          </a:prstGeom>
        </p:spPr>
      </p:pic>
      <p:pic>
        <p:nvPicPr>
          <p:cNvPr id="13" name="図 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500" y="5422900"/>
            <a:ext cx="1079500" cy="406400"/>
          </a:xfrm>
          <a:prstGeom prst="rect">
            <a:avLst/>
          </a:prstGeom>
        </p:spPr>
      </p:pic>
      <p:cxnSp>
        <p:nvCxnSpPr>
          <p:cNvPr id="17" name="直線コネクタ 16"/>
          <p:cNvCxnSpPr/>
          <p:nvPr/>
        </p:nvCxnSpPr>
        <p:spPr>
          <a:xfrm flipV="1">
            <a:off x="300369" y="2555877"/>
            <a:ext cx="8321344"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300369" y="3575050"/>
            <a:ext cx="8328025"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V="1">
            <a:off x="293688" y="1981202"/>
            <a:ext cx="8334706"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293688" y="4673602"/>
            <a:ext cx="8334706"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93688" y="5370732"/>
            <a:ext cx="8328025"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V="1">
            <a:off x="361951" y="6598006"/>
            <a:ext cx="8328025"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3651250" y="2003425"/>
            <a:ext cx="0" cy="4594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5883275" y="1981199"/>
            <a:ext cx="0" cy="4616806"/>
          </a:xfrm>
          <a:prstGeom prst="line">
            <a:avLst/>
          </a:prstGeom>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4270375" y="2021961"/>
            <a:ext cx="886330" cy="461665"/>
          </a:xfrm>
          <a:prstGeom prst="rect">
            <a:avLst/>
          </a:prstGeom>
          <a:noFill/>
        </p:spPr>
        <p:txBody>
          <a:bodyPr wrap="none" rtlCol="0">
            <a:spAutoFit/>
          </a:bodyPr>
          <a:lstStyle/>
          <a:p>
            <a:r>
              <a:rPr lang="en-US" altLang="ja-JP" sz="2400" dirty="0"/>
              <a:t>0.117 </a:t>
            </a:r>
            <a:endParaRPr lang="ja-JP" altLang="en-US" sz="2400" dirty="0"/>
          </a:p>
        </p:txBody>
      </p:sp>
      <p:sp>
        <p:nvSpPr>
          <p:cNvPr id="33" name="テキスト ボックス 32"/>
          <p:cNvSpPr txBox="1"/>
          <p:nvPr/>
        </p:nvSpPr>
        <p:spPr>
          <a:xfrm>
            <a:off x="6826250" y="2021961"/>
            <a:ext cx="886330" cy="461665"/>
          </a:xfrm>
          <a:prstGeom prst="rect">
            <a:avLst/>
          </a:prstGeom>
          <a:noFill/>
        </p:spPr>
        <p:txBody>
          <a:bodyPr wrap="none" rtlCol="0">
            <a:spAutoFit/>
          </a:bodyPr>
          <a:lstStyle/>
          <a:p>
            <a:r>
              <a:rPr lang="en-US" altLang="ja-JP" sz="2400" dirty="0"/>
              <a:t>0.360 </a:t>
            </a:r>
            <a:endParaRPr lang="ja-JP" altLang="en-US" sz="2400" dirty="0"/>
          </a:p>
        </p:txBody>
      </p:sp>
      <p:sp>
        <p:nvSpPr>
          <p:cNvPr id="34" name="テキスト ボックス 33"/>
          <p:cNvSpPr txBox="1"/>
          <p:nvPr/>
        </p:nvSpPr>
        <p:spPr>
          <a:xfrm>
            <a:off x="4270375" y="2567545"/>
            <a:ext cx="886330" cy="461665"/>
          </a:xfrm>
          <a:prstGeom prst="rect">
            <a:avLst/>
          </a:prstGeom>
          <a:noFill/>
        </p:spPr>
        <p:txBody>
          <a:bodyPr wrap="none" rtlCol="0">
            <a:spAutoFit/>
          </a:bodyPr>
          <a:lstStyle/>
          <a:p>
            <a:r>
              <a:rPr lang="en-US" altLang="ja-JP" sz="2400" dirty="0"/>
              <a:t>8.330 </a:t>
            </a:r>
            <a:endParaRPr lang="ja-JP" altLang="en-US" sz="2400" dirty="0"/>
          </a:p>
        </p:txBody>
      </p:sp>
      <p:pic>
        <p:nvPicPr>
          <p:cNvPr id="35" name="図 3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500" y="2508250"/>
            <a:ext cx="800100" cy="635000"/>
          </a:xfrm>
          <a:prstGeom prst="rect">
            <a:avLst/>
          </a:prstGeom>
        </p:spPr>
      </p:pic>
      <p:pic>
        <p:nvPicPr>
          <p:cNvPr id="36" name="図 3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125" y="3575051"/>
            <a:ext cx="1358900" cy="596900"/>
          </a:xfrm>
          <a:prstGeom prst="rect">
            <a:avLst/>
          </a:prstGeom>
        </p:spPr>
      </p:pic>
      <p:sp>
        <p:nvSpPr>
          <p:cNvPr id="37" name="テキスト ボックス 36"/>
          <p:cNvSpPr txBox="1"/>
          <p:nvPr/>
        </p:nvSpPr>
        <p:spPr>
          <a:xfrm>
            <a:off x="6855329" y="2604613"/>
            <a:ext cx="886330" cy="461665"/>
          </a:xfrm>
          <a:prstGeom prst="rect">
            <a:avLst/>
          </a:prstGeom>
          <a:noFill/>
        </p:spPr>
        <p:txBody>
          <a:bodyPr wrap="none" rtlCol="0">
            <a:spAutoFit/>
          </a:bodyPr>
          <a:lstStyle/>
          <a:p>
            <a:r>
              <a:rPr lang="en-US" altLang="ja-JP" sz="2400" dirty="0"/>
              <a:t>7.873 </a:t>
            </a:r>
            <a:endParaRPr lang="ja-JP" altLang="en-US" sz="2400" dirty="0"/>
          </a:p>
        </p:txBody>
      </p:sp>
      <p:cxnSp>
        <p:nvCxnSpPr>
          <p:cNvPr id="38" name="直線コネクタ 37"/>
          <p:cNvCxnSpPr/>
          <p:nvPr/>
        </p:nvCxnSpPr>
        <p:spPr>
          <a:xfrm flipV="1">
            <a:off x="293687" y="3057527"/>
            <a:ext cx="8321344" cy="1"/>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301956" y="4171952"/>
            <a:ext cx="8321344" cy="1"/>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293687" y="5959476"/>
            <a:ext cx="8321344" cy="1"/>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4222752" y="3065762"/>
            <a:ext cx="1042323" cy="461665"/>
          </a:xfrm>
          <a:prstGeom prst="rect">
            <a:avLst/>
          </a:prstGeom>
          <a:noFill/>
        </p:spPr>
        <p:txBody>
          <a:bodyPr wrap="none" rtlCol="0">
            <a:spAutoFit/>
          </a:bodyPr>
          <a:lstStyle/>
          <a:p>
            <a:r>
              <a:rPr lang="en-US" altLang="ja-JP" sz="2400" dirty="0"/>
              <a:t>0.9996 </a:t>
            </a:r>
            <a:endParaRPr lang="ja-JP" altLang="en-US" sz="2400" dirty="0"/>
          </a:p>
        </p:txBody>
      </p:sp>
      <p:sp>
        <p:nvSpPr>
          <p:cNvPr id="43" name="テキスト ボックス 42"/>
          <p:cNvSpPr txBox="1"/>
          <p:nvPr/>
        </p:nvSpPr>
        <p:spPr>
          <a:xfrm>
            <a:off x="6889750" y="3111502"/>
            <a:ext cx="886330" cy="461665"/>
          </a:xfrm>
          <a:prstGeom prst="rect">
            <a:avLst/>
          </a:prstGeom>
          <a:noFill/>
        </p:spPr>
        <p:txBody>
          <a:bodyPr wrap="none" rtlCol="0">
            <a:spAutoFit/>
          </a:bodyPr>
          <a:lstStyle/>
          <a:p>
            <a:r>
              <a:rPr lang="en-US" altLang="ja-JP" sz="2400" dirty="0"/>
              <a:t>0.998 </a:t>
            </a:r>
            <a:endParaRPr lang="ja-JP" altLang="en-US" sz="2400" dirty="0"/>
          </a:p>
        </p:txBody>
      </p:sp>
      <p:sp>
        <p:nvSpPr>
          <p:cNvPr id="44" name="テキスト ボックス 43"/>
          <p:cNvSpPr txBox="1"/>
          <p:nvPr/>
        </p:nvSpPr>
        <p:spPr>
          <a:xfrm>
            <a:off x="4234752" y="3626794"/>
            <a:ext cx="980557" cy="461665"/>
          </a:xfrm>
          <a:prstGeom prst="rect">
            <a:avLst/>
          </a:prstGeom>
          <a:noFill/>
        </p:spPr>
        <p:txBody>
          <a:bodyPr wrap="none" rtlCol="0">
            <a:spAutoFit/>
          </a:bodyPr>
          <a:lstStyle/>
          <a:p>
            <a:r>
              <a:rPr lang="en-US" altLang="ja-JP" sz="2400" dirty="0" smtClean="0"/>
              <a:t>-1.372 </a:t>
            </a:r>
            <a:endParaRPr lang="ja-JP" altLang="en-US" sz="2400" dirty="0"/>
          </a:p>
        </p:txBody>
      </p:sp>
      <p:sp>
        <p:nvSpPr>
          <p:cNvPr id="45" name="テキスト ボックス 44"/>
          <p:cNvSpPr txBox="1"/>
          <p:nvPr/>
        </p:nvSpPr>
        <p:spPr>
          <a:xfrm>
            <a:off x="4270375" y="4171952"/>
            <a:ext cx="886330" cy="461665"/>
          </a:xfrm>
          <a:prstGeom prst="rect">
            <a:avLst/>
          </a:prstGeom>
          <a:noFill/>
        </p:spPr>
        <p:txBody>
          <a:bodyPr wrap="none" rtlCol="0">
            <a:spAutoFit/>
          </a:bodyPr>
          <a:lstStyle/>
          <a:p>
            <a:r>
              <a:rPr lang="en-US" altLang="ja-JP" sz="2400" dirty="0"/>
              <a:t>0.998 </a:t>
            </a:r>
            <a:endParaRPr lang="ja-JP" altLang="en-US" sz="2400" dirty="0"/>
          </a:p>
        </p:txBody>
      </p:sp>
      <p:sp>
        <p:nvSpPr>
          <p:cNvPr id="46" name="テキスト ボックス 45"/>
          <p:cNvSpPr txBox="1"/>
          <p:nvPr/>
        </p:nvSpPr>
        <p:spPr>
          <a:xfrm>
            <a:off x="6810376" y="3638553"/>
            <a:ext cx="980557" cy="461665"/>
          </a:xfrm>
          <a:prstGeom prst="rect">
            <a:avLst/>
          </a:prstGeom>
          <a:noFill/>
        </p:spPr>
        <p:txBody>
          <a:bodyPr wrap="none" rtlCol="0">
            <a:spAutoFit/>
          </a:bodyPr>
          <a:lstStyle/>
          <a:p>
            <a:r>
              <a:rPr lang="en-US" altLang="ja-JP" sz="2400" dirty="0" smtClean="0"/>
              <a:t>-1.305 </a:t>
            </a:r>
            <a:endParaRPr lang="ja-JP" altLang="en-US" sz="2400" dirty="0"/>
          </a:p>
        </p:txBody>
      </p:sp>
      <p:sp>
        <p:nvSpPr>
          <p:cNvPr id="47" name="テキスト ボックス 46"/>
          <p:cNvSpPr txBox="1"/>
          <p:nvPr/>
        </p:nvSpPr>
        <p:spPr>
          <a:xfrm>
            <a:off x="6873875" y="4171953"/>
            <a:ext cx="886330" cy="461665"/>
          </a:xfrm>
          <a:prstGeom prst="rect">
            <a:avLst/>
          </a:prstGeom>
          <a:noFill/>
        </p:spPr>
        <p:txBody>
          <a:bodyPr wrap="none" rtlCol="0">
            <a:spAutoFit/>
          </a:bodyPr>
          <a:lstStyle/>
          <a:p>
            <a:r>
              <a:rPr lang="en-US" altLang="ja-JP" sz="2400" dirty="0"/>
              <a:t>0.990 </a:t>
            </a:r>
            <a:endParaRPr lang="ja-JP" altLang="en-US" sz="2400" dirty="0"/>
          </a:p>
        </p:txBody>
      </p:sp>
      <p:sp>
        <p:nvSpPr>
          <p:cNvPr id="50" name="テキスト ボックス 49"/>
          <p:cNvSpPr txBox="1"/>
          <p:nvPr/>
        </p:nvSpPr>
        <p:spPr>
          <a:xfrm>
            <a:off x="4157785" y="4816477"/>
            <a:ext cx="1136549" cy="461665"/>
          </a:xfrm>
          <a:prstGeom prst="rect">
            <a:avLst/>
          </a:prstGeom>
          <a:noFill/>
        </p:spPr>
        <p:txBody>
          <a:bodyPr wrap="none" rtlCol="0">
            <a:spAutoFit/>
          </a:bodyPr>
          <a:lstStyle/>
          <a:p>
            <a:r>
              <a:rPr lang="en-US" altLang="ja-JP" sz="2400" dirty="0" smtClean="0"/>
              <a:t>-0.0034 </a:t>
            </a:r>
            <a:endParaRPr lang="ja-JP" altLang="en-US" sz="2400" dirty="0"/>
          </a:p>
        </p:txBody>
      </p:sp>
      <p:sp>
        <p:nvSpPr>
          <p:cNvPr id="51" name="テキスト ボックス 50"/>
          <p:cNvSpPr txBox="1"/>
          <p:nvPr/>
        </p:nvSpPr>
        <p:spPr>
          <a:xfrm>
            <a:off x="6826251" y="4816477"/>
            <a:ext cx="980557" cy="461665"/>
          </a:xfrm>
          <a:prstGeom prst="rect">
            <a:avLst/>
          </a:prstGeom>
          <a:noFill/>
        </p:spPr>
        <p:txBody>
          <a:bodyPr wrap="none" rtlCol="0">
            <a:spAutoFit/>
          </a:bodyPr>
          <a:lstStyle/>
          <a:p>
            <a:r>
              <a:rPr lang="en-US" altLang="ja-JP" sz="2400" dirty="0" smtClean="0"/>
              <a:t>-0.033 </a:t>
            </a:r>
            <a:endParaRPr lang="ja-JP" altLang="en-US" sz="2400" dirty="0"/>
          </a:p>
        </p:txBody>
      </p:sp>
      <p:sp>
        <p:nvSpPr>
          <p:cNvPr id="52" name="テキスト ボックス 51"/>
          <p:cNvSpPr txBox="1"/>
          <p:nvPr/>
        </p:nvSpPr>
        <p:spPr>
          <a:xfrm>
            <a:off x="4298251" y="5436544"/>
            <a:ext cx="886330" cy="461665"/>
          </a:xfrm>
          <a:prstGeom prst="rect">
            <a:avLst/>
          </a:prstGeom>
          <a:noFill/>
        </p:spPr>
        <p:txBody>
          <a:bodyPr wrap="none" rtlCol="0">
            <a:spAutoFit/>
          </a:bodyPr>
          <a:lstStyle/>
          <a:p>
            <a:r>
              <a:rPr lang="en-US" altLang="ja-JP" sz="2400" dirty="0"/>
              <a:t>6.508 </a:t>
            </a:r>
            <a:endParaRPr lang="ja-JP" altLang="en-US" sz="2400" dirty="0"/>
          </a:p>
        </p:txBody>
      </p:sp>
      <p:sp>
        <p:nvSpPr>
          <p:cNvPr id="53" name="テキスト ボックス 52"/>
          <p:cNvSpPr txBox="1"/>
          <p:nvPr/>
        </p:nvSpPr>
        <p:spPr>
          <a:xfrm>
            <a:off x="6873875" y="5436544"/>
            <a:ext cx="886330" cy="461665"/>
          </a:xfrm>
          <a:prstGeom prst="rect">
            <a:avLst/>
          </a:prstGeom>
          <a:noFill/>
        </p:spPr>
        <p:txBody>
          <a:bodyPr wrap="none" rtlCol="0">
            <a:spAutoFit/>
          </a:bodyPr>
          <a:lstStyle/>
          <a:p>
            <a:r>
              <a:rPr lang="en-US" altLang="ja-JP" sz="2400" dirty="0"/>
              <a:t>6.199 </a:t>
            </a:r>
            <a:endParaRPr lang="ja-JP" altLang="en-US" sz="2400" dirty="0"/>
          </a:p>
        </p:txBody>
      </p:sp>
      <p:sp>
        <p:nvSpPr>
          <p:cNvPr id="54" name="テキスト ボックス 53"/>
          <p:cNvSpPr txBox="1"/>
          <p:nvPr/>
        </p:nvSpPr>
        <p:spPr>
          <a:xfrm>
            <a:off x="4286249" y="6096937"/>
            <a:ext cx="886330" cy="461665"/>
          </a:xfrm>
          <a:prstGeom prst="rect">
            <a:avLst/>
          </a:prstGeom>
          <a:noFill/>
        </p:spPr>
        <p:txBody>
          <a:bodyPr wrap="none" rtlCol="0">
            <a:spAutoFit/>
          </a:bodyPr>
          <a:lstStyle/>
          <a:p>
            <a:r>
              <a:rPr lang="en-US" altLang="ja-JP" sz="2400" dirty="0"/>
              <a:t>1.001 </a:t>
            </a:r>
            <a:endParaRPr lang="ja-JP" altLang="en-US" sz="2400" dirty="0"/>
          </a:p>
        </p:txBody>
      </p:sp>
      <p:sp>
        <p:nvSpPr>
          <p:cNvPr id="56" name="テキスト ボックス 55"/>
          <p:cNvSpPr txBox="1"/>
          <p:nvPr/>
        </p:nvSpPr>
        <p:spPr>
          <a:xfrm>
            <a:off x="6889750" y="6096937"/>
            <a:ext cx="886330" cy="461665"/>
          </a:xfrm>
          <a:prstGeom prst="rect">
            <a:avLst/>
          </a:prstGeom>
          <a:noFill/>
        </p:spPr>
        <p:txBody>
          <a:bodyPr wrap="none" rtlCol="0">
            <a:spAutoFit/>
          </a:bodyPr>
          <a:lstStyle/>
          <a:p>
            <a:r>
              <a:rPr lang="en-US" altLang="ja-JP" sz="2400" dirty="0"/>
              <a:t>1.011 </a:t>
            </a:r>
            <a:endParaRPr lang="ja-JP" altLang="en-US" sz="2400" dirty="0"/>
          </a:p>
        </p:txBody>
      </p:sp>
      <p:sp>
        <p:nvSpPr>
          <p:cNvPr id="48" name="テキスト ボックス 47"/>
          <p:cNvSpPr txBox="1"/>
          <p:nvPr/>
        </p:nvSpPr>
        <p:spPr>
          <a:xfrm>
            <a:off x="0" y="37691"/>
            <a:ext cx="1476987" cy="523220"/>
          </a:xfrm>
          <a:prstGeom prst="rect">
            <a:avLst/>
          </a:prstGeom>
          <a:noFill/>
        </p:spPr>
        <p:txBody>
          <a:bodyPr wrap="none" rtlCol="0">
            <a:spAutoFit/>
          </a:bodyPr>
          <a:lstStyle/>
          <a:p>
            <a:r>
              <a:rPr kumimoji="1" lang="en-US" altLang="ja-JP" sz="2800" b="1" i="1" dirty="0" smtClean="0"/>
              <a:t>Result 3</a:t>
            </a:r>
            <a:endParaRPr kumimoji="1" lang="ja-JP" altLang="en-US" sz="2800" b="1" i="1" dirty="0"/>
          </a:p>
        </p:txBody>
      </p:sp>
      <p:sp>
        <p:nvSpPr>
          <p:cNvPr id="49"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24</a:t>
            </a:fld>
            <a:endParaRPr kumimoji="1" lang="ja-JP" altLang="en-US"/>
          </a:p>
        </p:txBody>
      </p:sp>
      <p:pic>
        <p:nvPicPr>
          <p:cNvPr id="55" name="図 5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9611" y="37691"/>
            <a:ext cx="1178219" cy="418353"/>
          </a:xfrm>
          <a:prstGeom prst="rect">
            <a:avLst/>
          </a:prstGeom>
        </p:spPr>
      </p:pic>
      <p:sp>
        <p:nvSpPr>
          <p:cNvPr id="3" name="テキスト ボックス 2"/>
          <p:cNvSpPr txBox="1"/>
          <p:nvPr/>
        </p:nvSpPr>
        <p:spPr>
          <a:xfrm>
            <a:off x="7746110" y="3029210"/>
            <a:ext cx="1537312" cy="369332"/>
          </a:xfrm>
          <a:prstGeom prst="rect">
            <a:avLst/>
          </a:prstGeom>
          <a:noFill/>
        </p:spPr>
        <p:txBody>
          <a:bodyPr wrap="none" rtlCol="0">
            <a:spAutoFit/>
          </a:bodyPr>
          <a:lstStyle/>
          <a:p>
            <a:r>
              <a:rPr kumimoji="1" lang="en-US" altLang="ja-JP" dirty="0" smtClean="0"/>
              <a:t>KK W negative</a:t>
            </a:r>
            <a:endParaRPr kumimoji="1" lang="ja-JP" altLang="en-US" dirty="0"/>
          </a:p>
        </p:txBody>
      </p:sp>
      <p:sp>
        <p:nvSpPr>
          <p:cNvPr id="4" name="テキスト ボックス 3"/>
          <p:cNvSpPr txBox="1"/>
          <p:nvPr/>
        </p:nvSpPr>
        <p:spPr>
          <a:xfrm>
            <a:off x="7652816" y="4178300"/>
            <a:ext cx="1583186" cy="369332"/>
          </a:xfrm>
          <a:prstGeom prst="rect">
            <a:avLst/>
          </a:prstGeom>
          <a:noFill/>
        </p:spPr>
        <p:txBody>
          <a:bodyPr wrap="none" rtlCol="0">
            <a:spAutoFit/>
          </a:bodyPr>
          <a:lstStyle/>
          <a:p>
            <a:r>
              <a:rPr kumimoji="1" lang="en-US" altLang="ja-JP" dirty="0" smtClean="0"/>
              <a:t>KK top positive</a:t>
            </a:r>
            <a:endParaRPr kumimoji="1" lang="ja-JP" altLang="en-US" dirty="0"/>
          </a:p>
        </p:txBody>
      </p:sp>
      <p:sp>
        <p:nvSpPr>
          <p:cNvPr id="7" name="テキスト ボックス 6"/>
          <p:cNvSpPr txBox="1"/>
          <p:nvPr/>
        </p:nvSpPr>
        <p:spPr>
          <a:xfrm>
            <a:off x="7965513" y="4888675"/>
            <a:ext cx="1076887" cy="369332"/>
          </a:xfrm>
          <a:prstGeom prst="rect">
            <a:avLst/>
          </a:prstGeom>
          <a:noFill/>
        </p:spPr>
        <p:txBody>
          <a:bodyPr wrap="none" rtlCol="0">
            <a:spAutoFit/>
          </a:bodyPr>
          <a:lstStyle/>
          <a:p>
            <a:r>
              <a:rPr kumimoji="1" lang="en-US" altLang="ja-JP" dirty="0" smtClean="0"/>
              <a:t>F positive</a:t>
            </a:r>
            <a:endParaRPr kumimoji="1" lang="ja-JP" altLang="en-US" dirty="0"/>
          </a:p>
        </p:txBody>
      </p:sp>
      <p:pic>
        <p:nvPicPr>
          <p:cNvPr id="8" name="図 7"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796" y="6162971"/>
            <a:ext cx="2991454" cy="386758"/>
          </a:xfrm>
          <a:prstGeom prst="rect">
            <a:avLst/>
          </a:prstGeom>
        </p:spPr>
      </p:pic>
      <p:sp>
        <p:nvSpPr>
          <p:cNvPr id="9" name="テキスト ボックス 8"/>
          <p:cNvSpPr txBox="1"/>
          <p:nvPr/>
        </p:nvSpPr>
        <p:spPr>
          <a:xfrm>
            <a:off x="7868767" y="6058012"/>
            <a:ext cx="1210675" cy="369332"/>
          </a:xfrm>
          <a:prstGeom prst="rect">
            <a:avLst/>
          </a:prstGeom>
          <a:noFill/>
        </p:spPr>
        <p:txBody>
          <a:bodyPr wrap="none" rtlCol="0">
            <a:spAutoFit/>
          </a:bodyPr>
          <a:lstStyle/>
          <a:p>
            <a:r>
              <a:rPr kumimoji="1" lang="en-US" altLang="ja-JP" dirty="0" smtClean="0"/>
              <a:t>KK positive</a:t>
            </a:r>
            <a:endParaRPr kumimoji="1" lang="ja-JP" altLang="en-US" dirty="0"/>
          </a:p>
        </p:txBody>
      </p:sp>
    </p:spTree>
    <p:extLst>
      <p:ext uri="{BB962C8B-B14F-4D97-AF65-F5344CB8AC3E}">
        <p14:creationId xmlns:p14="http://schemas.microsoft.com/office/powerpoint/2010/main" val="25407966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6603757" y="2542667"/>
            <a:ext cx="1647387" cy="523220"/>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457200" y="33615"/>
            <a:ext cx="8229600" cy="1143000"/>
          </a:xfrm>
        </p:spPr>
        <p:txBody>
          <a:bodyPr/>
          <a:lstStyle/>
          <a:p>
            <a:r>
              <a:rPr kumimoji="1" lang="en-US" altLang="ja-JP" b="1" i="1" dirty="0" smtClean="0"/>
              <a:t>Decay rate</a:t>
            </a:r>
            <a:endParaRPr kumimoji="1" lang="ja-JP" altLang="en-US" b="1" i="1" dirty="0"/>
          </a:p>
        </p:txBody>
      </p:sp>
      <p:sp>
        <p:nvSpPr>
          <p:cNvPr id="17" name="テキスト ボックス 16"/>
          <p:cNvSpPr txBox="1"/>
          <p:nvPr/>
        </p:nvSpPr>
        <p:spPr>
          <a:xfrm>
            <a:off x="3054109" y="4834071"/>
            <a:ext cx="5344081" cy="707886"/>
          </a:xfrm>
          <a:prstGeom prst="rect">
            <a:avLst/>
          </a:prstGeom>
          <a:noFill/>
        </p:spPr>
        <p:txBody>
          <a:bodyPr wrap="none" rtlCol="0">
            <a:spAutoFit/>
          </a:bodyPr>
          <a:lstStyle/>
          <a:p>
            <a:r>
              <a:rPr lang="en-US" altLang="ja-JP" sz="4000" dirty="0" smtClean="0"/>
              <a:t>is </a:t>
            </a:r>
            <a:r>
              <a:rPr lang="en-US" altLang="ja-JP" sz="4000" b="1" dirty="0" smtClean="0">
                <a:solidFill>
                  <a:srgbClr val="FF0000"/>
                </a:solidFill>
              </a:rPr>
              <a:t>suppressed </a:t>
            </a:r>
            <a:r>
              <a:rPr lang="el-GR" altLang="ja-JP" sz="4000" b="1" dirty="0" smtClean="0">
                <a:solidFill>
                  <a:srgbClr val="FF0000"/>
                </a:solidFill>
              </a:rPr>
              <a:t>10 </a:t>
            </a:r>
            <a:r>
              <a:rPr lang="el-GR" altLang="ja-JP" sz="4000" b="1" dirty="0">
                <a:solidFill>
                  <a:srgbClr val="FF0000"/>
                </a:solidFill>
              </a:rPr>
              <a:t>% (1 </a:t>
            </a:r>
            <a:r>
              <a:rPr lang="el-GR" altLang="ja-JP" sz="4000" b="1" dirty="0" smtClean="0">
                <a:solidFill>
                  <a:srgbClr val="FF0000"/>
                </a:solidFill>
              </a:rPr>
              <a:t>%</a:t>
            </a:r>
            <a:r>
              <a:rPr lang="en-US" altLang="ja-JP" sz="4000" b="1" dirty="0" smtClean="0">
                <a:solidFill>
                  <a:srgbClr val="FF0000"/>
                </a:solidFill>
              </a:rPr>
              <a:t>)</a:t>
            </a:r>
            <a:endParaRPr lang="el-GR" altLang="ja-JP" sz="4000" b="1" dirty="0">
              <a:solidFill>
                <a:srgbClr val="FF0000"/>
              </a:solidFill>
            </a:endParaRPr>
          </a:p>
        </p:txBody>
      </p:sp>
      <p:sp>
        <p:nvSpPr>
          <p:cNvPr id="18" name="テキスト ボックス 17"/>
          <p:cNvSpPr txBox="1"/>
          <p:nvPr/>
        </p:nvSpPr>
        <p:spPr>
          <a:xfrm>
            <a:off x="1129076" y="5604543"/>
            <a:ext cx="6762939" cy="646331"/>
          </a:xfrm>
          <a:prstGeom prst="rect">
            <a:avLst/>
          </a:prstGeom>
          <a:noFill/>
        </p:spPr>
        <p:txBody>
          <a:bodyPr wrap="none" rtlCol="0">
            <a:spAutoFit/>
          </a:bodyPr>
          <a:lstStyle/>
          <a:p>
            <a:r>
              <a:rPr lang="en-US" altLang="ja-JP" sz="3600" dirty="0" smtClean="0"/>
              <a:t>including </a:t>
            </a:r>
            <a:r>
              <a:rPr kumimoji="1" lang="en-US" altLang="ja-JP" sz="3600" dirty="0" smtClean="0"/>
              <a:t>contributions of </a:t>
            </a:r>
            <a:r>
              <a:rPr lang="en-US" altLang="ja-JP" sz="3600" dirty="0"/>
              <a:t>KK </a:t>
            </a:r>
            <a:r>
              <a:rPr lang="en-US" altLang="ja-JP" sz="3600" dirty="0" smtClean="0"/>
              <a:t>mode </a:t>
            </a:r>
            <a:endParaRPr kumimoji="1" lang="ja-JP" altLang="en-US" sz="3600" dirty="0"/>
          </a:p>
        </p:txBody>
      </p:sp>
      <p:sp>
        <p:nvSpPr>
          <p:cNvPr id="19" name="テキスト ボックス 18"/>
          <p:cNvSpPr txBox="1"/>
          <p:nvPr/>
        </p:nvSpPr>
        <p:spPr>
          <a:xfrm>
            <a:off x="3445017" y="5989901"/>
            <a:ext cx="2268069" cy="707886"/>
          </a:xfrm>
          <a:prstGeom prst="rect">
            <a:avLst/>
          </a:prstGeom>
          <a:noFill/>
        </p:spPr>
        <p:txBody>
          <a:bodyPr wrap="none" rtlCol="0">
            <a:spAutoFit/>
          </a:bodyPr>
          <a:lstStyle/>
          <a:p>
            <a:r>
              <a:rPr kumimoji="1" lang="en-US" altLang="ja-JP" sz="4000" dirty="0" smtClean="0"/>
              <a:t>2%(0.2%).</a:t>
            </a:r>
            <a:endParaRPr kumimoji="1" lang="ja-JP" altLang="en-US" sz="4000" dirty="0"/>
          </a:p>
        </p:txBody>
      </p:sp>
      <p:sp>
        <p:nvSpPr>
          <p:cNvPr id="20" name="テキスト ボックス 19"/>
          <p:cNvSpPr txBox="1"/>
          <p:nvPr/>
        </p:nvSpPr>
        <p:spPr>
          <a:xfrm>
            <a:off x="1237883" y="4325061"/>
            <a:ext cx="6496490" cy="646331"/>
          </a:xfrm>
          <a:prstGeom prst="rect">
            <a:avLst/>
          </a:prstGeom>
          <a:noFill/>
        </p:spPr>
        <p:txBody>
          <a:bodyPr wrap="none" rtlCol="0">
            <a:spAutoFit/>
          </a:bodyPr>
          <a:lstStyle/>
          <a:p>
            <a:r>
              <a:rPr lang="en-US" altLang="ja-JP" sz="3600" dirty="0"/>
              <a:t>Compared to the value in the </a:t>
            </a:r>
            <a:r>
              <a:rPr lang="en-US" altLang="ja-JP" sz="3600" dirty="0" smtClean="0"/>
              <a:t>SM,</a:t>
            </a:r>
            <a:endParaRPr lang="en-US" altLang="ja-JP" sz="3600" dirty="0"/>
          </a:p>
        </p:txBody>
      </p:sp>
      <p:sp>
        <p:nvSpPr>
          <p:cNvPr id="22" name="テキスト ボックス 21"/>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3</a:t>
            </a:r>
            <a:endParaRPr kumimoji="1" lang="ja-JP" altLang="en-US" sz="2800" b="1" i="1" dirty="0"/>
          </a:p>
        </p:txBody>
      </p:sp>
      <p:sp>
        <p:nvSpPr>
          <p:cNvPr id="26" name="テキスト ボックス 25"/>
          <p:cNvSpPr txBox="1"/>
          <p:nvPr/>
        </p:nvSpPr>
        <p:spPr>
          <a:xfrm>
            <a:off x="862747" y="3588449"/>
            <a:ext cx="869699" cy="707886"/>
          </a:xfrm>
          <a:prstGeom prst="rect">
            <a:avLst/>
          </a:prstGeom>
          <a:noFill/>
        </p:spPr>
        <p:txBody>
          <a:bodyPr wrap="none" rtlCol="0">
            <a:spAutoFit/>
          </a:bodyPr>
          <a:lstStyle/>
          <a:p>
            <a:r>
              <a:rPr lang="en-US" altLang="ja-JP" sz="4000" dirty="0" smtClean="0"/>
              <a:t>For</a:t>
            </a:r>
            <a:endParaRPr kumimoji="1" lang="ja-JP" altLang="en-US" sz="4000" dirty="0"/>
          </a:p>
        </p:txBody>
      </p:sp>
      <p:sp>
        <p:nvSpPr>
          <p:cNvPr id="27" name="角丸四角形 26"/>
          <p:cNvSpPr/>
          <p:nvPr/>
        </p:nvSpPr>
        <p:spPr>
          <a:xfrm>
            <a:off x="367344" y="3540824"/>
            <a:ext cx="8415021" cy="3174302"/>
          </a:xfrm>
          <a:prstGeom prst="roundRect">
            <a:avLst/>
          </a:prstGeom>
          <a:noFill/>
          <a:ln w="762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4000"/>
          </a:p>
        </p:txBody>
      </p:sp>
      <p:pic>
        <p:nvPicPr>
          <p:cNvPr id="2" name="図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17" y="4986333"/>
            <a:ext cx="2265411" cy="476251"/>
          </a:xfrm>
          <a:prstGeom prst="rect">
            <a:avLst/>
          </a:prstGeom>
        </p:spPr>
      </p:pic>
      <p:sp>
        <p:nvSpPr>
          <p:cNvPr id="21" name="テキスト ボックス 20"/>
          <p:cNvSpPr txBox="1"/>
          <p:nvPr/>
        </p:nvSpPr>
        <p:spPr>
          <a:xfrm>
            <a:off x="1237883" y="2510917"/>
            <a:ext cx="5455340" cy="523220"/>
          </a:xfrm>
          <a:prstGeom prst="rect">
            <a:avLst/>
          </a:prstGeom>
          <a:noFill/>
        </p:spPr>
        <p:txBody>
          <a:bodyPr wrap="none" rtlCol="0">
            <a:spAutoFit/>
          </a:bodyPr>
          <a:lstStyle/>
          <a:p>
            <a:r>
              <a:rPr lang="en-US" altLang="ja-JP" sz="2800" dirty="0" smtClean="0"/>
              <a:t>Higgs decay rates are suppressed by</a:t>
            </a:r>
            <a:endParaRPr kumimoji="1" lang="ja-JP" altLang="en-US" sz="2800" dirty="0"/>
          </a:p>
        </p:txBody>
      </p:sp>
      <p:pic>
        <p:nvPicPr>
          <p:cNvPr id="24" name="図 2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200" y="1935886"/>
            <a:ext cx="3492500" cy="431800"/>
          </a:xfrm>
          <a:prstGeom prst="rect">
            <a:avLst/>
          </a:prstGeom>
        </p:spPr>
      </p:pic>
      <p:sp>
        <p:nvSpPr>
          <p:cNvPr id="7" name="テキスト ボックス 6"/>
          <p:cNvSpPr txBox="1"/>
          <p:nvPr/>
        </p:nvSpPr>
        <p:spPr>
          <a:xfrm>
            <a:off x="1487627" y="1439023"/>
            <a:ext cx="5354400" cy="523220"/>
          </a:xfrm>
          <a:prstGeom prst="rect">
            <a:avLst/>
          </a:prstGeom>
          <a:noFill/>
        </p:spPr>
        <p:txBody>
          <a:bodyPr wrap="none" rtlCol="0">
            <a:spAutoFit/>
          </a:bodyPr>
          <a:lstStyle/>
          <a:p>
            <a:r>
              <a:rPr kumimoji="1" lang="en-US" altLang="ja-JP" sz="2800" dirty="0" smtClean="0"/>
              <a:t>couplings (e.g. HWW, HZZ, </a:t>
            </a:r>
            <a:r>
              <a:rPr kumimoji="1" lang="en-US" altLang="ja-JP" sz="2800" dirty="0" err="1" smtClean="0"/>
              <a:t>yukawa</a:t>
            </a:r>
            <a:r>
              <a:rPr kumimoji="1" lang="en-US" altLang="ja-JP" sz="2800" dirty="0" smtClean="0"/>
              <a:t>)</a:t>
            </a:r>
            <a:endParaRPr kumimoji="1" lang="ja-JP" altLang="en-US" sz="2800" dirty="0"/>
          </a:p>
        </p:txBody>
      </p:sp>
      <p:pic>
        <p:nvPicPr>
          <p:cNvPr id="8" name="図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224" y="2525928"/>
            <a:ext cx="1409700" cy="482600"/>
          </a:xfrm>
          <a:prstGeom prst="rect">
            <a:avLst/>
          </a:prstGeom>
        </p:spPr>
      </p:pic>
      <p:sp>
        <p:nvSpPr>
          <p:cNvPr id="10" name="テキスト ボックス 9"/>
          <p:cNvSpPr txBox="1"/>
          <p:nvPr/>
        </p:nvSpPr>
        <p:spPr>
          <a:xfrm>
            <a:off x="8071706" y="2625209"/>
            <a:ext cx="24293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5" name="テキスト ボックス 4"/>
          <p:cNvSpPr txBox="1"/>
          <p:nvPr/>
        </p:nvSpPr>
        <p:spPr>
          <a:xfrm>
            <a:off x="1704139" y="3588449"/>
            <a:ext cx="4920788" cy="707886"/>
          </a:xfrm>
          <a:prstGeom prst="rect">
            <a:avLst/>
          </a:prstGeom>
          <a:noFill/>
        </p:spPr>
        <p:txBody>
          <a:bodyPr wrap="none" rtlCol="0">
            <a:spAutoFit/>
          </a:bodyPr>
          <a:lstStyle/>
          <a:p>
            <a:r>
              <a:rPr kumimoji="1" lang="en-US" altLang="ja-JP" sz="4000" b="1" dirty="0" err="1" smtClean="0"/>
              <a:t>n</a:t>
            </a:r>
            <a:r>
              <a:rPr kumimoji="1" lang="en-US" altLang="ja-JP" sz="4000" b="1" baseline="-25000" dirty="0" err="1" smtClean="0"/>
              <a:t>F</a:t>
            </a:r>
            <a:r>
              <a:rPr kumimoji="1" lang="en-US" altLang="ja-JP" sz="4000" b="1" dirty="0" smtClean="0"/>
              <a:t>=3, </a:t>
            </a:r>
            <a:r>
              <a:rPr kumimoji="1" lang="en-US" altLang="ja-JP" sz="4000" b="1" dirty="0" err="1" smtClean="0"/>
              <a:t>θ</a:t>
            </a:r>
            <a:r>
              <a:rPr kumimoji="1" lang="en-US" altLang="ja-JP" sz="4000" b="1" baseline="-25000" dirty="0" err="1" smtClean="0"/>
              <a:t>H</a:t>
            </a:r>
            <a:r>
              <a:rPr kumimoji="1" lang="en-US" altLang="ja-JP" sz="4000" b="1" dirty="0" smtClean="0"/>
              <a:t>=0.360 (0.117)</a:t>
            </a:r>
            <a:endParaRPr kumimoji="1" lang="ja-JP" altLang="en-US" sz="4000" b="1" dirty="0"/>
          </a:p>
        </p:txBody>
      </p:sp>
      <p:pic>
        <p:nvPicPr>
          <p:cNvPr id="3" name="図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224" y="3751519"/>
            <a:ext cx="1255149" cy="445669"/>
          </a:xfrm>
          <a:prstGeom prst="rect">
            <a:avLst/>
          </a:prstGeom>
        </p:spPr>
      </p:pic>
      <p:sp>
        <p:nvSpPr>
          <p:cNvPr id="25"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25</a:t>
            </a:fld>
            <a:endParaRPr kumimoji="1" lang="ja-JP" altLang="en-US"/>
          </a:p>
        </p:txBody>
      </p:sp>
    </p:spTree>
    <p:extLst>
      <p:ext uri="{BB962C8B-B14F-4D97-AF65-F5344CB8AC3E}">
        <p14:creationId xmlns:p14="http://schemas.microsoft.com/office/powerpoint/2010/main" val="3195132296"/>
      </p:ext>
    </p:extLst>
  </p:cSld>
  <p:clrMapOvr>
    <a:masterClrMapping/>
  </p:clrMapOvr>
  <mc:AlternateContent xmlns:mc="http://schemas.openxmlformats.org/markup-compatibility/2006" xmlns:p14="http://schemas.microsoft.com/office/powerpoint/2010/main">
    <mc:Choice Requires="p14">
      <p:transition spd="slow" p14:dur="2000" advTm="65161"/>
    </mc:Choice>
    <mc:Fallback xmlns="">
      <p:transition xmlns:p14="http://schemas.microsoft.com/office/powerpoint/2010/main" spd="slow" advTm="65161"/>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832103" y="4948475"/>
            <a:ext cx="7616572" cy="1132307"/>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8" name="円/楕円 17"/>
          <p:cNvSpPr/>
          <p:nvPr/>
        </p:nvSpPr>
        <p:spPr>
          <a:xfrm>
            <a:off x="6410325" y="1701552"/>
            <a:ext cx="2341490" cy="691538"/>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2" name="タイトル 1"/>
          <p:cNvSpPr>
            <a:spLocks noGrp="1"/>
          </p:cNvSpPr>
          <p:nvPr>
            <p:ph type="title"/>
          </p:nvPr>
        </p:nvSpPr>
        <p:spPr>
          <a:xfrm>
            <a:off x="457200" y="35582"/>
            <a:ext cx="8229600" cy="1143000"/>
          </a:xfrm>
        </p:spPr>
        <p:txBody>
          <a:bodyPr/>
          <a:lstStyle/>
          <a:p>
            <a:r>
              <a:rPr lang="en-US" altLang="ja-JP" b="1" i="1" dirty="0" smtClean="0"/>
              <a:t>Summary</a:t>
            </a:r>
            <a:endParaRPr kumimoji="1" lang="ja-JP" altLang="en-US" b="1" i="1" dirty="0"/>
          </a:p>
        </p:txBody>
      </p:sp>
      <p:sp>
        <p:nvSpPr>
          <p:cNvPr id="3" name="テキスト ボックス 2"/>
          <p:cNvSpPr txBox="1"/>
          <p:nvPr/>
        </p:nvSpPr>
        <p:spPr>
          <a:xfrm>
            <a:off x="3285752" y="1139265"/>
            <a:ext cx="4596456" cy="523220"/>
          </a:xfrm>
          <a:prstGeom prst="rect">
            <a:avLst/>
          </a:prstGeom>
          <a:noFill/>
        </p:spPr>
        <p:txBody>
          <a:bodyPr wrap="none" rtlCol="0">
            <a:spAutoFit/>
          </a:bodyPr>
          <a:lstStyle/>
          <a:p>
            <a:r>
              <a:rPr kumimoji="1" lang="en-US" altLang="ja-JP" sz="2800" dirty="0" smtClean="0"/>
              <a:t>gauge-Higgs unification model</a:t>
            </a:r>
            <a:endParaRPr kumimoji="1" lang="ja-JP" altLang="en-US" sz="2800" dirty="0"/>
          </a:p>
        </p:txBody>
      </p:sp>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2" y="1211543"/>
            <a:ext cx="2692400" cy="469900"/>
          </a:xfrm>
          <a:prstGeom prst="rect">
            <a:avLst/>
          </a:prstGeom>
        </p:spPr>
      </p:pic>
      <p:sp>
        <p:nvSpPr>
          <p:cNvPr id="7" name="テキスト ボックス 6"/>
          <p:cNvSpPr txBox="1"/>
          <p:nvPr/>
        </p:nvSpPr>
        <p:spPr>
          <a:xfrm>
            <a:off x="940204" y="1753567"/>
            <a:ext cx="7939969" cy="523220"/>
          </a:xfrm>
          <a:prstGeom prst="rect">
            <a:avLst/>
          </a:prstGeom>
          <a:noFill/>
        </p:spPr>
        <p:txBody>
          <a:bodyPr wrap="none" rtlCol="0">
            <a:spAutoFit/>
          </a:bodyPr>
          <a:lstStyle/>
          <a:p>
            <a:r>
              <a:rPr kumimoji="1" lang="en-US" altLang="ja-JP" sz="2800" dirty="0" smtClean="0"/>
              <a:t>We can get 126GeV Higgs boson with extra fermions.</a:t>
            </a:r>
            <a:endParaRPr kumimoji="1" lang="ja-JP" altLang="en-US" sz="2800" dirty="0"/>
          </a:p>
        </p:txBody>
      </p:sp>
      <p:pic>
        <p:nvPicPr>
          <p:cNvPr id="21" name="図 20" descr="theta-mKK-139.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069" y="2472464"/>
            <a:ext cx="3261556" cy="2038473"/>
          </a:xfrm>
          <a:prstGeom prst="rect">
            <a:avLst/>
          </a:prstGeom>
        </p:spPr>
      </p:pic>
      <p:sp>
        <p:nvSpPr>
          <p:cNvPr id="27" name="テキスト ボックス 26"/>
          <p:cNvSpPr txBox="1"/>
          <p:nvPr/>
        </p:nvSpPr>
        <p:spPr>
          <a:xfrm>
            <a:off x="3034681" y="5621060"/>
            <a:ext cx="3375644" cy="523220"/>
          </a:xfrm>
          <a:prstGeom prst="rect">
            <a:avLst/>
          </a:prstGeom>
          <a:noFill/>
        </p:spPr>
        <p:txBody>
          <a:bodyPr wrap="none" rtlCol="0">
            <a:spAutoFit/>
          </a:bodyPr>
          <a:lstStyle/>
          <a:p>
            <a:r>
              <a:rPr kumimoji="1" lang="en-US" altLang="ja-JP" sz="2800" dirty="0" smtClean="0">
                <a:solidFill>
                  <a:srgbClr val="FF0000"/>
                </a:solidFill>
              </a:rPr>
              <a:t>10% (1%) suppression</a:t>
            </a:r>
            <a:endParaRPr kumimoji="1" lang="ja-JP" altLang="en-US" sz="2800" dirty="0">
              <a:solidFill>
                <a:srgbClr val="FF0000"/>
              </a:solidFill>
            </a:endParaRPr>
          </a:p>
        </p:txBody>
      </p:sp>
      <p:sp>
        <p:nvSpPr>
          <p:cNvPr id="25" name="テキスト ボックス 24"/>
          <p:cNvSpPr txBox="1"/>
          <p:nvPr/>
        </p:nvSpPr>
        <p:spPr>
          <a:xfrm>
            <a:off x="657478" y="3895399"/>
            <a:ext cx="5570230" cy="523220"/>
          </a:xfrm>
          <a:prstGeom prst="rect">
            <a:avLst/>
          </a:prstGeom>
          <a:noFill/>
        </p:spPr>
        <p:txBody>
          <a:bodyPr wrap="none" rtlCol="0">
            <a:spAutoFit/>
          </a:bodyPr>
          <a:lstStyle/>
          <a:p>
            <a:r>
              <a:rPr kumimoji="1" lang="en-US" altLang="ja-JP" sz="2800" dirty="0" smtClean="0"/>
              <a:t>Contributions of KK modes are small.</a:t>
            </a:r>
          </a:p>
        </p:txBody>
      </p:sp>
      <p:sp>
        <p:nvSpPr>
          <p:cNvPr id="26" name="テキスト ボックス 25"/>
          <p:cNvSpPr txBox="1"/>
          <p:nvPr/>
        </p:nvSpPr>
        <p:spPr>
          <a:xfrm>
            <a:off x="638726" y="4409378"/>
            <a:ext cx="6802263" cy="523220"/>
          </a:xfrm>
          <a:prstGeom prst="rect">
            <a:avLst/>
          </a:prstGeom>
          <a:noFill/>
        </p:spPr>
        <p:txBody>
          <a:bodyPr wrap="none" rtlCol="0">
            <a:spAutoFit/>
          </a:bodyPr>
          <a:lstStyle/>
          <a:p>
            <a:r>
              <a:rPr lang="en-US" altLang="ja-JP" sz="2800" dirty="0" smtClean="0"/>
              <a:t>Sign </a:t>
            </a:r>
            <a:r>
              <a:rPr lang="en-US" altLang="ja-JP" sz="2800" dirty="0"/>
              <a:t>of couplings are alternate as n </a:t>
            </a:r>
            <a:r>
              <a:rPr lang="en-US" altLang="ja-JP" sz="2800" dirty="0" smtClean="0"/>
              <a:t>increases.</a:t>
            </a:r>
            <a:endParaRPr lang="en-US" altLang="ja-JP" sz="2800" dirty="0"/>
          </a:p>
        </p:txBody>
      </p:sp>
      <p:pic>
        <p:nvPicPr>
          <p:cNvPr id="8" name="図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89" y="3492500"/>
            <a:ext cx="2235200" cy="469900"/>
          </a:xfrm>
          <a:prstGeom prst="rect">
            <a:avLst/>
          </a:prstGeom>
        </p:spPr>
      </p:pic>
      <p:pic>
        <p:nvPicPr>
          <p:cNvPr id="9" name="図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925" y="5151160"/>
            <a:ext cx="6692900" cy="469900"/>
          </a:xfrm>
          <a:prstGeom prst="rect">
            <a:avLst/>
          </a:prstGeom>
        </p:spPr>
      </p:pic>
      <p:pic>
        <p:nvPicPr>
          <p:cNvPr id="30" name="図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750" y="3100817"/>
            <a:ext cx="2041172" cy="551314"/>
          </a:xfrm>
          <a:prstGeom prst="rect">
            <a:avLst/>
          </a:prstGeom>
        </p:spPr>
      </p:pic>
      <p:sp>
        <p:nvSpPr>
          <p:cNvPr id="31" name="テキスト ボックス 30"/>
          <p:cNvSpPr txBox="1"/>
          <p:nvPr/>
        </p:nvSpPr>
        <p:spPr>
          <a:xfrm rot="20064249">
            <a:off x="-142800" y="618763"/>
            <a:ext cx="176021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NEW1</a:t>
            </a:r>
            <a:endParaRPr kumimoji="1" lang="ja-JP" altLang="en-US" sz="4800" b="1" dirty="0">
              <a:solidFill>
                <a:srgbClr val="FF0000"/>
              </a:solidFill>
            </a:endParaRPr>
          </a:p>
        </p:txBody>
      </p:sp>
      <p:sp>
        <p:nvSpPr>
          <p:cNvPr id="19" name="テキスト ボックス 18"/>
          <p:cNvSpPr txBox="1"/>
          <p:nvPr/>
        </p:nvSpPr>
        <p:spPr>
          <a:xfrm rot="20064249">
            <a:off x="-47549" y="2859348"/>
            <a:ext cx="176021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NEW2</a:t>
            </a:r>
            <a:endParaRPr kumimoji="1" lang="ja-JP" altLang="en-US" sz="4800" b="1" dirty="0">
              <a:solidFill>
                <a:srgbClr val="FF0000"/>
              </a:solidFill>
            </a:endParaRPr>
          </a:p>
        </p:txBody>
      </p:sp>
      <p:sp>
        <p:nvSpPr>
          <p:cNvPr id="23"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26</a:t>
            </a:fld>
            <a:endParaRPr kumimoji="1" lang="ja-JP" altLang="en-US"/>
          </a:p>
        </p:txBody>
      </p:sp>
      <p:sp>
        <p:nvSpPr>
          <p:cNvPr id="24" name="円/楕円 23"/>
          <p:cNvSpPr/>
          <p:nvPr/>
        </p:nvSpPr>
        <p:spPr>
          <a:xfrm>
            <a:off x="3780119" y="2252062"/>
            <a:ext cx="2027633" cy="691538"/>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28" name="テキスト ボックス 27"/>
          <p:cNvSpPr txBox="1"/>
          <p:nvPr/>
        </p:nvSpPr>
        <p:spPr>
          <a:xfrm>
            <a:off x="984468" y="2298774"/>
            <a:ext cx="4826662" cy="523220"/>
          </a:xfrm>
          <a:prstGeom prst="rect">
            <a:avLst/>
          </a:prstGeom>
          <a:noFill/>
        </p:spPr>
        <p:txBody>
          <a:bodyPr wrap="none" rtlCol="0">
            <a:spAutoFit/>
          </a:bodyPr>
          <a:lstStyle/>
          <a:p>
            <a:r>
              <a:rPr kumimoji="1" lang="en-US" altLang="ja-JP" sz="2800" dirty="0" smtClean="0"/>
              <a:t>And we discovered universality.</a:t>
            </a:r>
            <a:endParaRPr kumimoji="1" lang="ja-JP" altLang="en-US" sz="2800" dirty="0"/>
          </a:p>
        </p:txBody>
      </p:sp>
    </p:spTree>
    <p:extLst>
      <p:ext uri="{BB962C8B-B14F-4D97-AF65-F5344CB8AC3E}">
        <p14:creationId xmlns:p14="http://schemas.microsoft.com/office/powerpoint/2010/main" val="604453623"/>
      </p:ext>
    </p:extLst>
  </p:cSld>
  <p:clrMapOvr>
    <a:masterClrMapping/>
  </p:clrMapOvr>
  <mc:AlternateContent xmlns:mc="http://schemas.openxmlformats.org/markup-compatibility/2006" xmlns:p14="http://schemas.microsoft.com/office/powerpoint/2010/main">
    <mc:Choice Requires="p14">
      <p:transition spd="slow" p14:dur="2000" advTm="46408"/>
    </mc:Choice>
    <mc:Fallback xmlns="">
      <p:transition xmlns:p14="http://schemas.microsoft.com/office/powerpoint/2010/main" spd="slow" advTm="46408"/>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2182293">
            <a:off x="488950" y="3420530"/>
            <a:ext cx="8229600" cy="1143000"/>
          </a:xfrm>
        </p:spPr>
        <p:txBody>
          <a:bodyPr>
            <a:noAutofit/>
          </a:bodyPr>
          <a:lstStyle/>
          <a:p>
            <a:r>
              <a:rPr lang="en-US" altLang="ja-JP" sz="25500" dirty="0" smtClean="0"/>
              <a:t>BACK UP</a:t>
            </a:r>
            <a:endParaRPr kumimoji="1" lang="ja-JP" altLang="en-US" sz="25500" dirty="0"/>
          </a:p>
        </p:txBody>
      </p:sp>
      <p:sp>
        <p:nvSpPr>
          <p:cNvPr id="4" name="正方形/長方形 3"/>
          <p:cNvSpPr/>
          <p:nvPr/>
        </p:nvSpPr>
        <p:spPr>
          <a:xfrm rot="2278790">
            <a:off x="4029415" y="819185"/>
            <a:ext cx="1845506" cy="260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rot="13144812">
            <a:off x="3637173" y="333376"/>
            <a:ext cx="2076804" cy="4016484"/>
          </a:xfrm>
          <a:prstGeom prst="rect">
            <a:avLst/>
          </a:prstGeom>
          <a:noFill/>
        </p:spPr>
        <p:txBody>
          <a:bodyPr wrap="none" rtlCol="0">
            <a:spAutoFit/>
          </a:bodyPr>
          <a:lstStyle/>
          <a:p>
            <a:r>
              <a:rPr lang="en-US" altLang="ja-JP" sz="25500" dirty="0"/>
              <a:t>A</a:t>
            </a:r>
            <a:endParaRPr kumimoji="1" lang="ja-JP" altLang="en-US" sz="25500" dirty="0"/>
          </a:p>
        </p:txBody>
      </p:sp>
    </p:spTree>
    <p:extLst>
      <p:ext uri="{BB962C8B-B14F-4D97-AF65-F5344CB8AC3E}">
        <p14:creationId xmlns:p14="http://schemas.microsoft.com/office/powerpoint/2010/main" val="16096887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星 32 16"/>
          <p:cNvSpPr/>
          <p:nvPr/>
        </p:nvSpPr>
        <p:spPr>
          <a:xfrm>
            <a:off x="1" y="4010343"/>
            <a:ext cx="9009529" cy="2357909"/>
          </a:xfrm>
          <a:prstGeom prst="star32">
            <a:avLst/>
          </a:prstGeom>
          <a:solidFill>
            <a:schemeClr val="accent1">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0638"/>
            <a:ext cx="8229600" cy="1143000"/>
          </a:xfrm>
        </p:spPr>
        <p:txBody>
          <a:bodyPr/>
          <a:lstStyle/>
          <a:p>
            <a:r>
              <a:rPr kumimoji="1" lang="en-US" altLang="ja-JP" b="1" i="1" dirty="0" smtClean="0"/>
              <a:t>Signal strength</a:t>
            </a:r>
            <a:endParaRPr kumimoji="1" lang="ja-JP" altLang="en-US" b="1" i="1" dirty="0"/>
          </a:p>
        </p:txBody>
      </p:sp>
      <p:sp>
        <p:nvSpPr>
          <p:cNvPr id="10" name="テキスト ボックス 9"/>
          <p:cNvSpPr txBox="1"/>
          <p:nvPr/>
        </p:nvSpPr>
        <p:spPr>
          <a:xfrm>
            <a:off x="598483" y="3102195"/>
            <a:ext cx="6314549" cy="523220"/>
          </a:xfrm>
          <a:prstGeom prst="rect">
            <a:avLst/>
          </a:prstGeom>
          <a:noFill/>
        </p:spPr>
        <p:txBody>
          <a:bodyPr wrap="none" rtlCol="0">
            <a:spAutoFit/>
          </a:bodyPr>
          <a:lstStyle/>
          <a:p>
            <a:r>
              <a:rPr kumimoji="1" lang="en-US" altLang="ja-JP" sz="2800" dirty="0" smtClean="0"/>
              <a:t>Branching fractions are</a:t>
            </a:r>
            <a:r>
              <a:rPr lang="en-US" altLang="ja-JP" sz="2800" dirty="0"/>
              <a:t> </a:t>
            </a:r>
            <a:r>
              <a:rPr lang="en-US" altLang="ja-JP" sz="2800" dirty="0" smtClean="0"/>
              <a:t>no</a:t>
            </a:r>
            <a:r>
              <a:rPr kumimoji="1" lang="en-US" altLang="ja-JP" sz="2800" dirty="0" smtClean="0"/>
              <a:t>t suppressed by</a:t>
            </a:r>
            <a:endParaRPr kumimoji="1" lang="ja-JP" altLang="en-US" sz="2800" dirty="0"/>
          </a:p>
        </p:txBody>
      </p:sp>
      <p:sp>
        <p:nvSpPr>
          <p:cNvPr id="12" name="テキスト ボックス 11"/>
          <p:cNvSpPr txBox="1"/>
          <p:nvPr/>
        </p:nvSpPr>
        <p:spPr>
          <a:xfrm>
            <a:off x="1381419" y="4807552"/>
            <a:ext cx="3123346" cy="523220"/>
          </a:xfrm>
          <a:prstGeom prst="rect">
            <a:avLst/>
          </a:prstGeom>
          <a:noFill/>
        </p:spPr>
        <p:txBody>
          <a:bodyPr wrap="none" rtlCol="0">
            <a:spAutoFit/>
          </a:bodyPr>
          <a:lstStyle/>
          <a:p>
            <a:r>
              <a:rPr kumimoji="1" lang="en-US" altLang="ja-JP" sz="2800" dirty="0" smtClean="0"/>
              <a:t>observed event rate </a:t>
            </a:r>
            <a:endParaRPr kumimoji="1" lang="ja-JP" altLang="en-US" sz="2800" dirty="0"/>
          </a:p>
        </p:txBody>
      </p:sp>
      <p:pic>
        <p:nvPicPr>
          <p:cNvPr id="13" name="図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62" y="4834028"/>
            <a:ext cx="3568700" cy="482600"/>
          </a:xfrm>
          <a:prstGeom prst="rect">
            <a:avLst/>
          </a:prstGeom>
        </p:spPr>
      </p:pic>
      <p:sp>
        <p:nvSpPr>
          <p:cNvPr id="14" name="テキスト ボックス 13"/>
          <p:cNvSpPr txBox="1"/>
          <p:nvPr/>
        </p:nvSpPr>
        <p:spPr>
          <a:xfrm>
            <a:off x="2532791" y="4173207"/>
            <a:ext cx="3753126" cy="523220"/>
          </a:xfrm>
          <a:prstGeom prst="rect">
            <a:avLst/>
          </a:prstGeom>
          <a:noFill/>
        </p:spPr>
        <p:txBody>
          <a:bodyPr wrap="none" rtlCol="0">
            <a:spAutoFit/>
          </a:bodyPr>
          <a:lstStyle/>
          <a:p>
            <a:r>
              <a:rPr kumimoji="1" lang="en-US" altLang="ja-JP" sz="2800" dirty="0" smtClean="0"/>
              <a:t>The GHU model predicts</a:t>
            </a:r>
          </a:p>
        </p:txBody>
      </p:sp>
      <p:sp>
        <p:nvSpPr>
          <p:cNvPr id="15" name="テキスト ボックス 14"/>
          <p:cNvSpPr txBox="1"/>
          <p:nvPr/>
        </p:nvSpPr>
        <p:spPr>
          <a:xfrm>
            <a:off x="2135916" y="5477990"/>
            <a:ext cx="3181730" cy="523220"/>
          </a:xfrm>
          <a:prstGeom prst="rect">
            <a:avLst/>
          </a:prstGeom>
          <a:noFill/>
        </p:spPr>
        <p:txBody>
          <a:bodyPr wrap="none" rtlCol="0">
            <a:spAutoFit/>
          </a:bodyPr>
          <a:lstStyle/>
          <a:p>
            <a:r>
              <a:rPr lang="en-US" altLang="ja-JP" sz="2800" dirty="0" smtClean="0"/>
              <a:t> relative to the SM is</a:t>
            </a:r>
            <a:endParaRPr kumimoji="1" lang="ja-JP" altLang="en-US" sz="2800" dirty="0"/>
          </a:p>
        </p:txBody>
      </p:sp>
      <p:pic>
        <p:nvPicPr>
          <p:cNvPr id="16" name="図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311" y="5540694"/>
            <a:ext cx="1484452" cy="381143"/>
          </a:xfrm>
          <a:prstGeom prst="rect">
            <a:avLst/>
          </a:prstGeom>
        </p:spPr>
      </p:pic>
      <p:pic>
        <p:nvPicPr>
          <p:cNvPr id="5" name="図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562" y="3097856"/>
            <a:ext cx="1409700" cy="482600"/>
          </a:xfrm>
          <a:prstGeom prst="rect">
            <a:avLst/>
          </a:prstGeom>
        </p:spPr>
      </p:pic>
      <p:sp>
        <p:nvSpPr>
          <p:cNvPr id="6" name="テキスト ボックス 5"/>
          <p:cNvSpPr txBox="1"/>
          <p:nvPr/>
        </p:nvSpPr>
        <p:spPr>
          <a:xfrm>
            <a:off x="8218437" y="3215331"/>
            <a:ext cx="24293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19" name="テキスト ボックス 18"/>
          <p:cNvSpPr txBox="1"/>
          <p:nvPr/>
        </p:nvSpPr>
        <p:spPr>
          <a:xfrm>
            <a:off x="946789" y="1854167"/>
            <a:ext cx="5904581" cy="523220"/>
          </a:xfrm>
          <a:prstGeom prst="rect">
            <a:avLst/>
          </a:prstGeom>
          <a:noFill/>
        </p:spPr>
        <p:txBody>
          <a:bodyPr wrap="none" rtlCol="0">
            <a:spAutoFit/>
          </a:bodyPr>
          <a:lstStyle/>
          <a:p>
            <a:r>
              <a:rPr lang="en-US" altLang="ja-JP" sz="2800" dirty="0" smtClean="0"/>
              <a:t>All Higgs decay rates are suppressed by</a:t>
            </a:r>
            <a:endParaRPr kumimoji="1" lang="ja-JP" altLang="en-US" sz="2800" dirty="0"/>
          </a:p>
        </p:txBody>
      </p:sp>
      <p:pic>
        <p:nvPicPr>
          <p:cNvPr id="20" name="図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128" y="1864972"/>
            <a:ext cx="1409700" cy="482600"/>
          </a:xfrm>
          <a:prstGeom prst="rect">
            <a:avLst/>
          </a:prstGeom>
        </p:spPr>
      </p:pic>
      <p:sp>
        <p:nvSpPr>
          <p:cNvPr id="21" name="テキスト ボックス 20"/>
          <p:cNvSpPr txBox="1"/>
          <p:nvPr/>
        </p:nvSpPr>
        <p:spPr>
          <a:xfrm>
            <a:off x="8082236" y="2011878"/>
            <a:ext cx="24293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3" name="テキスト ボックス 2"/>
          <p:cNvSpPr txBox="1"/>
          <p:nvPr/>
        </p:nvSpPr>
        <p:spPr>
          <a:xfrm>
            <a:off x="1572432" y="1373056"/>
            <a:ext cx="5429791" cy="523220"/>
          </a:xfrm>
          <a:prstGeom prst="rect">
            <a:avLst/>
          </a:prstGeom>
          <a:noFill/>
        </p:spPr>
        <p:txBody>
          <a:bodyPr wrap="none" rtlCol="0">
            <a:spAutoFit/>
          </a:bodyPr>
          <a:lstStyle/>
          <a:p>
            <a:r>
              <a:rPr kumimoji="1" lang="en-US" altLang="ja-JP" sz="2800" dirty="0" smtClean="0"/>
              <a:t>Contributions of KK mode are small.</a:t>
            </a:r>
            <a:endParaRPr kumimoji="1" lang="ja-JP" altLang="en-US" sz="2800" dirty="0"/>
          </a:p>
        </p:txBody>
      </p:sp>
      <p:sp>
        <p:nvSpPr>
          <p:cNvPr id="22" name="右矢印 21"/>
          <p:cNvSpPr/>
          <p:nvPr/>
        </p:nvSpPr>
        <p:spPr>
          <a:xfrm rot="5400000">
            <a:off x="4015781" y="1993335"/>
            <a:ext cx="689375" cy="1655628"/>
          </a:xfrm>
          <a:prstGeom prst="rightArrow">
            <a:avLst/>
          </a:prstGeom>
          <a:solidFill>
            <a:schemeClr val="accent5">
              <a:lumMod val="75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0" y="37691"/>
            <a:ext cx="3097723" cy="523220"/>
          </a:xfrm>
          <a:prstGeom prst="rect">
            <a:avLst/>
          </a:prstGeom>
          <a:noFill/>
        </p:spPr>
        <p:txBody>
          <a:bodyPr wrap="none" rtlCol="0">
            <a:spAutoFit/>
          </a:bodyPr>
          <a:lstStyle/>
          <a:p>
            <a:r>
              <a:rPr kumimoji="1" lang="en-US" altLang="ja-JP" sz="2800" b="1" i="1" dirty="0" smtClean="0"/>
              <a:t>Remark of Result 3</a:t>
            </a:r>
            <a:endParaRPr kumimoji="1" lang="ja-JP" altLang="en-US" sz="2800" b="1" i="1" dirty="0"/>
          </a:p>
        </p:txBody>
      </p:sp>
      <p:sp>
        <p:nvSpPr>
          <p:cNvPr id="24"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28</a:t>
            </a:fld>
            <a:endParaRPr kumimoji="1" lang="ja-JP" altLang="en-US"/>
          </a:p>
        </p:txBody>
      </p:sp>
    </p:spTree>
    <p:extLst>
      <p:ext uri="{BB962C8B-B14F-4D97-AF65-F5344CB8AC3E}">
        <p14:creationId xmlns:p14="http://schemas.microsoft.com/office/powerpoint/2010/main" val="4216665261"/>
      </p:ext>
    </p:extLst>
  </p:cSld>
  <p:clrMapOvr>
    <a:masterClrMapping/>
  </p:clrMapOvr>
  <mc:AlternateContent xmlns:mc="http://schemas.openxmlformats.org/markup-compatibility/2006" xmlns:p14="http://schemas.microsoft.com/office/powerpoint/2010/main">
    <mc:Choice Requires="p14">
      <p:transition spd="slow" p14:dur="2000" advTm="29193"/>
    </mc:Choice>
    <mc:Fallback xmlns="">
      <p:transition xmlns:p14="http://schemas.microsoft.com/office/powerpoint/2010/main" spd="slow" advTm="29193"/>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dirty="0" smtClean="0"/>
              <a:t>               case</a:t>
            </a:r>
            <a:endParaRPr kumimoji="1" lang="ja-JP" altLang="en-US" sz="4800" dirty="0"/>
          </a:p>
        </p:txBody>
      </p:sp>
      <p:sp>
        <p:nvSpPr>
          <p:cNvPr id="4" name="スライド番号プレースホルダー 3"/>
          <p:cNvSpPr>
            <a:spLocks noGrp="1"/>
          </p:cNvSpPr>
          <p:nvPr>
            <p:ph type="sldNum" sz="quarter" idx="12"/>
          </p:nvPr>
        </p:nvSpPr>
        <p:spPr/>
        <p:txBody>
          <a:bodyPr/>
          <a:lstStyle/>
          <a:p>
            <a:fld id="{C2EE18F7-29D1-1245-BED5-986D1C48ACFF}" type="slidenum">
              <a:rPr kumimoji="1" lang="ja-JP" altLang="en-US" smtClean="0"/>
              <a:t>29</a:t>
            </a:fld>
            <a:endParaRPr kumimoji="1" lang="ja-JP" altLang="en-US"/>
          </a:p>
        </p:txBody>
      </p:sp>
      <p:sp>
        <p:nvSpPr>
          <p:cNvPr id="6" name="テキスト ボックス 5"/>
          <p:cNvSpPr txBox="1"/>
          <p:nvPr/>
        </p:nvSpPr>
        <p:spPr>
          <a:xfrm>
            <a:off x="1710513" y="1799916"/>
            <a:ext cx="1094170" cy="584776"/>
          </a:xfrm>
          <a:prstGeom prst="rect">
            <a:avLst/>
          </a:prstGeom>
          <a:noFill/>
        </p:spPr>
        <p:txBody>
          <a:bodyPr wrap="none" rtlCol="0">
            <a:spAutoFit/>
          </a:bodyPr>
          <a:lstStyle/>
          <a:p>
            <a:r>
              <a:rPr kumimoji="1" lang="en-US" altLang="ja-JP" sz="3200" dirty="0" smtClean="0"/>
              <a:t>Large </a:t>
            </a:r>
            <a:endParaRPr kumimoji="1" lang="ja-JP" altLang="en-US" sz="3200" dirty="0"/>
          </a:p>
        </p:txBody>
      </p:sp>
      <p:pic>
        <p:nvPicPr>
          <p:cNvPr id="7" name="図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582" y="1762392"/>
            <a:ext cx="876300" cy="622300"/>
          </a:xfrm>
          <a:prstGeom prst="rect">
            <a:avLst/>
          </a:prstGeom>
        </p:spPr>
      </p:pic>
      <p:sp>
        <p:nvSpPr>
          <p:cNvPr id="8" name="右矢印 7"/>
          <p:cNvSpPr/>
          <p:nvPr/>
        </p:nvSpPr>
        <p:spPr>
          <a:xfrm>
            <a:off x="4064250" y="1799916"/>
            <a:ext cx="1032934" cy="778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図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482" y="1700432"/>
            <a:ext cx="2235200" cy="469900"/>
          </a:xfrm>
          <a:prstGeom prst="rect">
            <a:avLst/>
          </a:prstGeom>
        </p:spPr>
      </p:pic>
      <p:sp>
        <p:nvSpPr>
          <p:cNvPr id="10" name="テキスト ボックス 9"/>
          <p:cNvSpPr txBox="1"/>
          <p:nvPr/>
        </p:nvSpPr>
        <p:spPr>
          <a:xfrm>
            <a:off x="6045450" y="2129540"/>
            <a:ext cx="2276585" cy="584776"/>
          </a:xfrm>
          <a:prstGeom prst="rect">
            <a:avLst/>
          </a:prstGeom>
          <a:noFill/>
        </p:spPr>
        <p:txBody>
          <a:bodyPr wrap="none" rtlCol="0">
            <a:spAutoFit/>
          </a:bodyPr>
          <a:lstStyle/>
          <a:p>
            <a:r>
              <a:rPr lang="en-US" altLang="ja-JP" sz="3200" dirty="0" smtClean="0"/>
              <a:t>is enhanced.</a:t>
            </a:r>
            <a:endParaRPr kumimoji="1" lang="ja-JP" altLang="en-US" sz="3200" dirty="0"/>
          </a:p>
        </p:txBody>
      </p:sp>
      <p:pic>
        <p:nvPicPr>
          <p:cNvPr id="12" name="図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165" y="3986050"/>
            <a:ext cx="1752600" cy="622300"/>
          </a:xfrm>
          <a:prstGeom prst="rect">
            <a:avLst/>
          </a:prstGeom>
        </p:spPr>
      </p:pic>
      <p:pic>
        <p:nvPicPr>
          <p:cNvPr id="13" name="図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601" y="4921618"/>
            <a:ext cx="4241800" cy="469900"/>
          </a:xfrm>
          <a:prstGeom prst="rect">
            <a:avLst/>
          </a:prstGeom>
        </p:spPr>
      </p:pic>
      <p:pic>
        <p:nvPicPr>
          <p:cNvPr id="14" name="図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601" y="5653984"/>
            <a:ext cx="4229100" cy="469900"/>
          </a:xfrm>
          <a:prstGeom prst="rect">
            <a:avLst/>
          </a:prstGeom>
        </p:spPr>
      </p:pic>
      <p:pic>
        <p:nvPicPr>
          <p:cNvPr id="15" name="図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316" y="4989845"/>
            <a:ext cx="1623485" cy="303810"/>
          </a:xfrm>
          <a:prstGeom prst="rect">
            <a:avLst/>
          </a:prstGeom>
        </p:spPr>
      </p:pic>
      <p:pic>
        <p:nvPicPr>
          <p:cNvPr id="16" name="図 1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502" y="5606974"/>
            <a:ext cx="1600198" cy="297711"/>
          </a:xfrm>
          <a:prstGeom prst="rect">
            <a:avLst/>
          </a:prstGeom>
        </p:spPr>
      </p:pic>
      <p:pic>
        <p:nvPicPr>
          <p:cNvPr id="18" name="図 1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124" y="2714316"/>
            <a:ext cx="8585752" cy="777578"/>
          </a:xfrm>
          <a:prstGeom prst="rect">
            <a:avLst/>
          </a:prstGeom>
        </p:spPr>
      </p:pic>
      <p:pic>
        <p:nvPicPr>
          <p:cNvPr id="3" name="図 2"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801" y="570379"/>
            <a:ext cx="1752600" cy="622300"/>
          </a:xfrm>
          <a:prstGeom prst="rect">
            <a:avLst/>
          </a:prstGeom>
        </p:spPr>
      </p:pic>
      <p:sp>
        <p:nvSpPr>
          <p:cNvPr id="19" name="角丸四角形 18"/>
          <p:cNvSpPr/>
          <p:nvPr/>
        </p:nvSpPr>
        <p:spPr>
          <a:xfrm>
            <a:off x="279124" y="3839882"/>
            <a:ext cx="8503241" cy="2659530"/>
          </a:xfrm>
          <a:prstGeom prst="roundRect">
            <a:avLst/>
          </a:prstGeom>
          <a:noFill/>
          <a:ln w="762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4000"/>
          </a:p>
        </p:txBody>
      </p:sp>
      <p:sp>
        <p:nvSpPr>
          <p:cNvPr id="20" name="テキスト ボックス 19"/>
          <p:cNvSpPr txBox="1"/>
          <p:nvPr/>
        </p:nvSpPr>
        <p:spPr>
          <a:xfrm>
            <a:off x="648927" y="274638"/>
            <a:ext cx="1476987" cy="523220"/>
          </a:xfrm>
          <a:prstGeom prst="rect">
            <a:avLst/>
          </a:prstGeom>
          <a:noFill/>
        </p:spPr>
        <p:txBody>
          <a:bodyPr wrap="none" rtlCol="0">
            <a:spAutoFit/>
          </a:bodyPr>
          <a:lstStyle/>
          <a:p>
            <a:r>
              <a:rPr kumimoji="1" lang="en-US" altLang="ja-JP" sz="2800" b="1" i="1" dirty="0" smtClean="0"/>
              <a:t>Result 3</a:t>
            </a:r>
            <a:endParaRPr kumimoji="1" lang="ja-JP" altLang="en-US" sz="2800" b="1" i="1" dirty="0"/>
          </a:p>
        </p:txBody>
      </p:sp>
    </p:spTree>
    <p:extLst>
      <p:ext uri="{BB962C8B-B14F-4D97-AF65-F5344CB8AC3E}">
        <p14:creationId xmlns:p14="http://schemas.microsoft.com/office/powerpoint/2010/main" val="3990740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806824" y="3261545"/>
            <a:ext cx="3969084" cy="3301098"/>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noFill/>
          </a:ln>
          <a:effectLst>
            <a:glow rad="254000">
              <a:schemeClr val="accent1">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58407"/>
            <a:ext cx="8229600" cy="819069"/>
          </a:xfrm>
        </p:spPr>
        <p:txBody>
          <a:bodyPr/>
          <a:lstStyle/>
          <a:p>
            <a:r>
              <a:rPr kumimoji="1" lang="en-US" altLang="ja-JP" b="1" i="1" dirty="0" smtClean="0"/>
              <a:t>Introduction for </a:t>
            </a:r>
            <a:r>
              <a:rPr lang="en-US" altLang="ja-JP" b="1" i="1" dirty="0" smtClean="0"/>
              <a:t>m1 students</a:t>
            </a:r>
            <a:endParaRPr kumimoji="1" lang="ja-JP" altLang="en-US" b="1" i="1" dirty="0"/>
          </a:p>
        </p:txBody>
      </p:sp>
      <p:sp>
        <p:nvSpPr>
          <p:cNvPr id="21"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3</a:t>
            </a:fld>
            <a:endParaRPr kumimoji="1" lang="ja-JP" altLang="en-US"/>
          </a:p>
        </p:txBody>
      </p:sp>
      <p:sp>
        <p:nvSpPr>
          <p:cNvPr id="18" name="テキスト ボックス 17"/>
          <p:cNvSpPr txBox="1"/>
          <p:nvPr/>
        </p:nvSpPr>
        <p:spPr>
          <a:xfrm>
            <a:off x="1008064" y="1235391"/>
            <a:ext cx="1870073" cy="461665"/>
          </a:xfrm>
          <a:prstGeom prst="rect">
            <a:avLst/>
          </a:prstGeom>
          <a:noFill/>
        </p:spPr>
        <p:txBody>
          <a:bodyPr wrap="none" rtlCol="0">
            <a:spAutoFit/>
          </a:bodyPr>
          <a:lstStyle/>
          <a:p>
            <a:r>
              <a:rPr kumimoji="1" lang="en-US" altLang="ja-JP" sz="2400" dirty="0" smtClean="0"/>
              <a:t>Fine tuning??</a:t>
            </a:r>
            <a:endParaRPr kumimoji="1" lang="ja-JP" altLang="en-US" sz="2400" dirty="0"/>
          </a:p>
        </p:txBody>
      </p:sp>
      <p:pic>
        <p:nvPicPr>
          <p:cNvPr id="12" name="図 11" descr="Unti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242" y="3261545"/>
            <a:ext cx="3304558" cy="1413270"/>
          </a:xfrm>
          <a:prstGeom prst="rect">
            <a:avLst/>
          </a:prstGeom>
        </p:spPr>
      </p:pic>
      <p:sp>
        <p:nvSpPr>
          <p:cNvPr id="13" name="テキスト ボックス 12"/>
          <p:cNvSpPr txBox="1"/>
          <p:nvPr/>
        </p:nvSpPr>
        <p:spPr>
          <a:xfrm>
            <a:off x="6553200" y="2809607"/>
            <a:ext cx="1010050" cy="369332"/>
          </a:xfrm>
          <a:prstGeom prst="rect">
            <a:avLst/>
          </a:prstGeom>
          <a:noFill/>
        </p:spPr>
        <p:txBody>
          <a:bodyPr wrap="none" rtlCol="0">
            <a:spAutoFit/>
          </a:bodyPr>
          <a:lstStyle/>
          <a:p>
            <a:r>
              <a:rPr kumimoji="1" lang="en-US" altLang="ja-JP" dirty="0" smtClean="0"/>
              <a:t>Top loop</a:t>
            </a:r>
            <a:endParaRPr kumimoji="1" lang="ja-JP" altLang="en-US" dirty="0"/>
          </a:p>
        </p:txBody>
      </p:sp>
      <p:sp>
        <p:nvSpPr>
          <p:cNvPr id="15" name="テキスト ボックス 14"/>
          <p:cNvSpPr txBox="1"/>
          <p:nvPr/>
        </p:nvSpPr>
        <p:spPr>
          <a:xfrm>
            <a:off x="1562694" y="3911600"/>
            <a:ext cx="3213214" cy="2308324"/>
          </a:xfrm>
          <a:prstGeom prst="rect">
            <a:avLst/>
          </a:prstGeom>
          <a:noFill/>
        </p:spPr>
        <p:txBody>
          <a:bodyPr wrap="none" rtlCol="0">
            <a:spAutoFit/>
          </a:bodyPr>
          <a:lstStyle/>
          <a:p>
            <a:r>
              <a:rPr kumimoji="1" lang="en-US" altLang="ja-JP" sz="3600" dirty="0" smtClean="0"/>
              <a:t>SUSY</a:t>
            </a:r>
          </a:p>
          <a:p>
            <a:r>
              <a:rPr lang="en-US" altLang="ja-JP" sz="3600" dirty="0" smtClean="0"/>
              <a:t>Technicolor</a:t>
            </a:r>
          </a:p>
          <a:p>
            <a:r>
              <a:rPr lang="en-US" altLang="ja-JP" sz="3600" dirty="0" smtClean="0"/>
              <a:t>Extra dimension</a:t>
            </a:r>
          </a:p>
          <a:p>
            <a:r>
              <a:rPr kumimoji="1" lang="en-US" altLang="ja-JP" sz="3600" dirty="0" smtClean="0"/>
              <a:t>Higgs sector</a:t>
            </a:r>
          </a:p>
        </p:txBody>
      </p:sp>
      <p:cxnSp>
        <p:nvCxnSpPr>
          <p:cNvPr id="5" name="直線矢印コネクタ 4"/>
          <p:cNvCxnSpPr/>
          <p:nvPr/>
        </p:nvCxnSpPr>
        <p:spPr>
          <a:xfrm flipH="1" flipV="1">
            <a:off x="5959662" y="2416224"/>
            <a:ext cx="324972" cy="5204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テキスト ボックス 8"/>
          <p:cNvSpPr txBox="1"/>
          <p:nvPr/>
        </p:nvSpPr>
        <p:spPr>
          <a:xfrm>
            <a:off x="1136711" y="3388380"/>
            <a:ext cx="851966" cy="52322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2800" dirty="0" smtClean="0"/>
              <a:t>BSM</a:t>
            </a:r>
            <a:endParaRPr kumimoji="1" lang="ja-JP" altLang="en-US" sz="2800" dirty="0"/>
          </a:p>
        </p:txBody>
      </p:sp>
      <p:sp>
        <p:nvSpPr>
          <p:cNvPr id="14" name="テキスト ボックス 13"/>
          <p:cNvSpPr txBox="1"/>
          <p:nvPr/>
        </p:nvSpPr>
        <p:spPr>
          <a:xfrm>
            <a:off x="1898382" y="2364674"/>
            <a:ext cx="1082348" cy="400110"/>
          </a:xfrm>
          <a:prstGeom prst="rect">
            <a:avLst/>
          </a:prstGeom>
          <a:noFill/>
        </p:spPr>
        <p:txBody>
          <a:bodyPr wrap="none" rtlCol="0">
            <a:spAutoFit/>
          </a:bodyPr>
          <a:lstStyle/>
          <a:p>
            <a:r>
              <a:rPr kumimoji="1" lang="en-US" altLang="ja-JP" sz="2000" dirty="0" smtClean="0"/>
              <a:t>126 </a:t>
            </a:r>
            <a:r>
              <a:rPr kumimoji="1" lang="en-US" altLang="ja-JP" sz="2000" dirty="0" err="1" smtClean="0"/>
              <a:t>GeV</a:t>
            </a:r>
            <a:endParaRPr kumimoji="1" lang="ja-JP" altLang="en-US" sz="2000" dirty="0"/>
          </a:p>
        </p:txBody>
      </p:sp>
      <p:sp>
        <p:nvSpPr>
          <p:cNvPr id="22" name="テキスト ボックス 21"/>
          <p:cNvSpPr txBox="1"/>
          <p:nvPr/>
        </p:nvSpPr>
        <p:spPr>
          <a:xfrm>
            <a:off x="5030199" y="1327724"/>
            <a:ext cx="1809209" cy="400110"/>
          </a:xfrm>
          <a:prstGeom prst="rect">
            <a:avLst/>
          </a:prstGeom>
          <a:noFill/>
        </p:spPr>
        <p:txBody>
          <a:bodyPr wrap="none" rtlCol="0">
            <a:spAutoFit/>
          </a:bodyPr>
          <a:lstStyle/>
          <a:p>
            <a:r>
              <a:rPr kumimoji="1" lang="en-US" altLang="ja-JP" sz="2000" dirty="0" smtClean="0"/>
              <a:t>ex) Planck scale</a:t>
            </a:r>
            <a:endParaRPr kumimoji="1" lang="ja-JP" altLang="en-US" sz="2000" dirty="0"/>
          </a:p>
        </p:txBody>
      </p:sp>
      <p:pic>
        <p:nvPicPr>
          <p:cNvPr id="24" name="図 2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08" y="1401350"/>
            <a:ext cx="1087461" cy="265824"/>
          </a:xfrm>
          <a:prstGeom prst="rect">
            <a:avLst/>
          </a:prstGeom>
        </p:spPr>
      </p:pic>
      <p:sp>
        <p:nvSpPr>
          <p:cNvPr id="25" name="テキスト ボックス 24"/>
          <p:cNvSpPr txBox="1"/>
          <p:nvPr/>
        </p:nvSpPr>
        <p:spPr>
          <a:xfrm>
            <a:off x="7882046" y="1356527"/>
            <a:ext cx="576112" cy="369332"/>
          </a:xfrm>
          <a:prstGeom prst="rect">
            <a:avLst/>
          </a:prstGeom>
          <a:noFill/>
        </p:spPr>
        <p:txBody>
          <a:bodyPr wrap="none" rtlCol="0">
            <a:spAutoFit/>
          </a:bodyPr>
          <a:lstStyle/>
          <a:p>
            <a:r>
              <a:rPr kumimoji="1" lang="en-US" altLang="ja-JP" dirty="0" err="1" smtClean="0"/>
              <a:t>GeV</a:t>
            </a:r>
            <a:endParaRPr kumimoji="1" lang="ja-JP" altLang="en-US" dirty="0"/>
          </a:p>
        </p:txBody>
      </p:sp>
      <p:pic>
        <p:nvPicPr>
          <p:cNvPr id="3" name="図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581" y="1795239"/>
            <a:ext cx="3759200" cy="571500"/>
          </a:xfrm>
          <a:prstGeom prst="rect">
            <a:avLst/>
          </a:prstGeom>
        </p:spPr>
      </p:pic>
    </p:spTree>
    <p:extLst>
      <p:ext uri="{BB962C8B-B14F-4D97-AF65-F5344CB8AC3E}">
        <p14:creationId xmlns:p14="http://schemas.microsoft.com/office/powerpoint/2010/main" val="1315240135"/>
      </p:ext>
    </p:extLst>
  </p:cSld>
  <p:clrMapOvr>
    <a:masterClrMapping/>
  </p:clrMapOvr>
  <mc:AlternateContent xmlns:mc="http://schemas.openxmlformats.org/markup-compatibility/2006" xmlns:p14="http://schemas.microsoft.com/office/powerpoint/2010/main">
    <mc:Choice Requires="p14">
      <p:transition spd="slow" p14:dur="2000" advTm="71755"/>
    </mc:Choice>
    <mc:Fallback xmlns="">
      <p:transition xmlns:p14="http://schemas.microsoft.com/office/powerpoint/2010/main" spd="slow" advTm="71755"/>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34824" y="5970903"/>
            <a:ext cx="7013859" cy="584776"/>
          </a:xfrm>
          <a:prstGeom prst="rect">
            <a:avLst/>
          </a:prstGeom>
          <a:noFill/>
        </p:spPr>
        <p:txBody>
          <a:bodyPr wrap="none" rtlCol="0">
            <a:spAutoFit/>
          </a:bodyPr>
          <a:lstStyle/>
          <a:p>
            <a:r>
              <a:rPr lang="en-US" altLang="ja-JP" sz="3200" dirty="0" smtClean="0"/>
              <a:t>independence of the </a:t>
            </a:r>
            <a:r>
              <a:rPr kumimoji="1" lang="en-US" altLang="ja-JP" sz="3200" dirty="0" smtClean="0"/>
              <a:t># of extra fermions.</a:t>
            </a:r>
            <a:endParaRPr kumimoji="1" lang="ja-JP" altLang="en-US" sz="3200" dirty="0"/>
          </a:p>
        </p:txBody>
      </p:sp>
      <p:pic>
        <p:nvPicPr>
          <p:cNvPr id="8" name="図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231" y="877475"/>
            <a:ext cx="508000" cy="406400"/>
          </a:xfrm>
          <a:prstGeom prst="rect">
            <a:avLst/>
          </a:prstGeom>
        </p:spPr>
      </p:pic>
      <p:sp>
        <p:nvSpPr>
          <p:cNvPr id="10" name="テキスト ボックス 9"/>
          <p:cNvSpPr txBox="1"/>
          <p:nvPr/>
        </p:nvSpPr>
        <p:spPr>
          <a:xfrm>
            <a:off x="4258042" y="941630"/>
            <a:ext cx="521747" cy="461665"/>
          </a:xfrm>
          <a:prstGeom prst="rect">
            <a:avLst/>
          </a:prstGeom>
          <a:noFill/>
        </p:spPr>
        <p:txBody>
          <a:bodyPr wrap="none" rtlCol="0">
            <a:spAutoFit/>
          </a:bodyPr>
          <a:lstStyle/>
          <a:p>
            <a:r>
              <a:rPr kumimoji="1" lang="en-US" altLang="ja-JP" sz="2400" dirty="0" smtClean="0"/>
              <a:t>vs.</a:t>
            </a:r>
            <a:endParaRPr kumimoji="1" lang="ja-JP" altLang="en-US" sz="2400" dirty="0"/>
          </a:p>
        </p:txBody>
      </p:sp>
      <p:sp>
        <p:nvSpPr>
          <p:cNvPr id="12" name="テキスト ボックス 11"/>
          <p:cNvSpPr txBox="1"/>
          <p:nvPr/>
        </p:nvSpPr>
        <p:spPr>
          <a:xfrm>
            <a:off x="700719" y="177923"/>
            <a:ext cx="1476987" cy="523220"/>
          </a:xfrm>
          <a:prstGeom prst="rect">
            <a:avLst/>
          </a:prstGeom>
          <a:noFill/>
        </p:spPr>
        <p:txBody>
          <a:bodyPr wrap="none" rtlCol="0">
            <a:spAutoFit/>
          </a:bodyPr>
          <a:lstStyle/>
          <a:p>
            <a:r>
              <a:rPr kumimoji="1" lang="en-US" altLang="ja-JP" sz="2800" b="1" i="1" dirty="0" smtClean="0"/>
              <a:t>Result 2</a:t>
            </a:r>
            <a:endParaRPr kumimoji="1" lang="ja-JP" altLang="en-US" sz="2800" b="1" i="1" dirty="0"/>
          </a:p>
        </p:txBody>
      </p:sp>
      <p:pic>
        <p:nvPicPr>
          <p:cNvPr id="14" name="図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461" y="273173"/>
            <a:ext cx="2933700" cy="406400"/>
          </a:xfrm>
          <a:prstGeom prst="rect">
            <a:avLst/>
          </a:prstGeom>
        </p:spPr>
      </p:pic>
      <p:sp>
        <p:nvSpPr>
          <p:cNvPr id="16" name="タイトル 1"/>
          <p:cNvSpPr txBox="1">
            <a:spLocks/>
          </p:cNvSpPr>
          <p:nvPr/>
        </p:nvSpPr>
        <p:spPr>
          <a:xfrm>
            <a:off x="-320675" y="-58393"/>
            <a:ext cx="8229600" cy="935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dirty="0" smtClean="0"/>
              <a:t>Universality</a:t>
            </a:r>
            <a:endParaRPr lang="ja-JP" altLang="en-US" b="1" i="1" dirty="0"/>
          </a:p>
        </p:txBody>
      </p:sp>
      <p:sp>
        <p:nvSpPr>
          <p:cNvPr id="13"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30</a:t>
            </a:fld>
            <a:endParaRPr kumimoji="1" lang="ja-JP" altLang="en-US"/>
          </a:p>
        </p:txBody>
      </p:sp>
      <p:pic>
        <p:nvPicPr>
          <p:cNvPr id="2" name="図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789" y="941630"/>
            <a:ext cx="1041400" cy="317500"/>
          </a:xfrm>
          <a:prstGeom prst="rect">
            <a:avLst/>
          </a:prstGeom>
        </p:spPr>
      </p:pic>
      <p:pic>
        <p:nvPicPr>
          <p:cNvPr id="4" name="図 3" descr="theta-mZ1-0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088" y="1552708"/>
            <a:ext cx="7315200" cy="4572000"/>
          </a:xfrm>
          <a:prstGeom prst="rect">
            <a:avLst/>
          </a:prstGeom>
        </p:spPr>
      </p:pic>
      <p:pic>
        <p:nvPicPr>
          <p:cNvPr id="5" name="図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3653" y="2002117"/>
            <a:ext cx="2799869" cy="712694"/>
          </a:xfrm>
          <a:prstGeom prst="rect">
            <a:avLst/>
          </a:prstGeom>
        </p:spPr>
      </p:pic>
    </p:spTree>
    <p:extLst>
      <p:ext uri="{BB962C8B-B14F-4D97-AF65-F5344CB8AC3E}">
        <p14:creationId xmlns:p14="http://schemas.microsoft.com/office/powerpoint/2010/main" val="3931717262"/>
      </p:ext>
    </p:extLst>
  </p:cSld>
  <p:clrMapOvr>
    <a:masterClrMapping/>
  </p:clrMapOvr>
  <mc:AlternateContent xmlns:mc="http://schemas.openxmlformats.org/markup-compatibility/2006" xmlns:p14="http://schemas.microsoft.com/office/powerpoint/2010/main">
    <mc:Choice Requires="p14">
      <p:transition spd="slow" p14:dur="2000" advTm="42599"/>
    </mc:Choice>
    <mc:Fallback xmlns="">
      <p:transition xmlns:p14="http://schemas.microsoft.com/office/powerpoint/2010/main" spd="slow" advTm="42599"/>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93750" y="3909130"/>
            <a:ext cx="7893050" cy="1297871"/>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684" y="2864508"/>
            <a:ext cx="393700" cy="317500"/>
          </a:xfrm>
          <a:prstGeom prst="rect">
            <a:avLst/>
          </a:prstGeom>
        </p:spPr>
      </p:pic>
      <p:pic>
        <p:nvPicPr>
          <p:cNvPr id="9" name="図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493" y="1834797"/>
            <a:ext cx="647700" cy="444500"/>
          </a:xfrm>
          <a:prstGeom prst="rect">
            <a:avLst/>
          </a:prstGeom>
        </p:spPr>
      </p:pic>
      <p:pic>
        <p:nvPicPr>
          <p:cNvPr id="13" name="図 1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455" y="2855193"/>
            <a:ext cx="393700" cy="317500"/>
          </a:xfrm>
          <a:prstGeom prst="rect">
            <a:avLst/>
          </a:prstGeom>
        </p:spPr>
      </p:pic>
      <p:pic>
        <p:nvPicPr>
          <p:cNvPr id="16" name="図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427" y="1840479"/>
            <a:ext cx="825500" cy="444500"/>
          </a:xfrm>
          <a:prstGeom prst="rect">
            <a:avLst/>
          </a:prstGeom>
        </p:spPr>
      </p:pic>
      <p:pic>
        <p:nvPicPr>
          <p:cNvPr id="17" name="図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409" y="355600"/>
            <a:ext cx="1562100" cy="406400"/>
          </a:xfrm>
          <a:prstGeom prst="rect">
            <a:avLst/>
          </a:prstGeom>
        </p:spPr>
      </p:pic>
      <p:pic>
        <p:nvPicPr>
          <p:cNvPr id="21" name="図 2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997" y="355600"/>
            <a:ext cx="1574800" cy="406400"/>
          </a:xfrm>
          <a:prstGeom prst="rect">
            <a:avLst/>
          </a:prstGeom>
        </p:spPr>
      </p:pic>
      <p:sp>
        <p:nvSpPr>
          <p:cNvPr id="23" name="テキスト ボックス 22"/>
          <p:cNvSpPr txBox="1"/>
          <p:nvPr/>
        </p:nvSpPr>
        <p:spPr>
          <a:xfrm>
            <a:off x="5507676" y="459343"/>
            <a:ext cx="242261" cy="369332"/>
          </a:xfrm>
          <a:prstGeom prst="rect">
            <a:avLst/>
          </a:prstGeom>
          <a:noFill/>
        </p:spPr>
        <p:txBody>
          <a:bodyPr wrap="none" rtlCol="0">
            <a:spAutoFit/>
          </a:bodyPr>
          <a:lstStyle/>
          <a:p>
            <a:r>
              <a:rPr kumimoji="1" lang="en-US" altLang="ja-JP" dirty="0" smtClean="0"/>
              <a:t>,</a:t>
            </a:r>
            <a:endParaRPr kumimoji="1" lang="ja-JP" altLang="en-US" dirty="0"/>
          </a:p>
        </p:txBody>
      </p:sp>
      <p:pic>
        <p:nvPicPr>
          <p:cNvPr id="25" name="図 24" descr="hgg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265" y="1919856"/>
            <a:ext cx="2033454" cy="1252839"/>
          </a:xfrm>
          <a:prstGeom prst="rect">
            <a:avLst/>
          </a:prstGeom>
        </p:spPr>
      </p:pic>
      <p:pic>
        <p:nvPicPr>
          <p:cNvPr id="26" name="図 25" descr="hgg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9288" y="1963182"/>
            <a:ext cx="2033454" cy="1252839"/>
          </a:xfrm>
          <a:prstGeom prst="rect">
            <a:avLst/>
          </a:prstGeom>
        </p:spPr>
      </p:pic>
      <p:pic>
        <p:nvPicPr>
          <p:cNvPr id="27" name="図 2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105" y="1730022"/>
            <a:ext cx="228600" cy="304800"/>
          </a:xfrm>
          <a:prstGeom prst="rect">
            <a:avLst/>
          </a:prstGeom>
        </p:spPr>
      </p:pic>
      <p:pic>
        <p:nvPicPr>
          <p:cNvPr id="28" name="図 2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6709" y="2911219"/>
            <a:ext cx="228600" cy="304800"/>
          </a:xfrm>
          <a:prstGeom prst="rect">
            <a:avLst/>
          </a:prstGeom>
        </p:spPr>
      </p:pic>
      <p:pic>
        <p:nvPicPr>
          <p:cNvPr id="29" name="図 2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3013" y="1730022"/>
            <a:ext cx="228600" cy="304800"/>
          </a:xfrm>
          <a:prstGeom prst="rect">
            <a:avLst/>
          </a:prstGeom>
        </p:spPr>
      </p:pic>
      <p:pic>
        <p:nvPicPr>
          <p:cNvPr id="30" name="図 2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617" y="2911219"/>
            <a:ext cx="228600" cy="304800"/>
          </a:xfrm>
          <a:prstGeom prst="rect">
            <a:avLst/>
          </a:prstGeom>
        </p:spPr>
      </p:pic>
      <p:sp>
        <p:nvSpPr>
          <p:cNvPr id="2" name="テキスト ボックス 1"/>
          <p:cNvSpPr txBox="1"/>
          <p:nvPr/>
        </p:nvSpPr>
        <p:spPr>
          <a:xfrm>
            <a:off x="739065" y="218043"/>
            <a:ext cx="3177936" cy="584776"/>
          </a:xfrm>
          <a:prstGeom prst="rect">
            <a:avLst/>
          </a:prstGeom>
          <a:noFill/>
        </p:spPr>
        <p:txBody>
          <a:bodyPr wrap="none" rtlCol="0">
            <a:spAutoFit/>
          </a:bodyPr>
          <a:lstStyle/>
          <a:p>
            <a:r>
              <a:rPr kumimoji="1" lang="en-US" altLang="ja-JP" sz="3200" b="1" i="1" dirty="0" smtClean="0">
                <a:solidFill>
                  <a:srgbClr val="FF0000"/>
                </a:solidFill>
              </a:rPr>
              <a:t>Color triplet case</a:t>
            </a:r>
            <a:endParaRPr kumimoji="1" lang="ja-JP" altLang="en-US" sz="3200" b="1" i="1" dirty="0">
              <a:solidFill>
                <a:srgbClr val="FF0000"/>
              </a:solidFill>
            </a:endParaRPr>
          </a:p>
        </p:txBody>
      </p:sp>
      <p:pic>
        <p:nvPicPr>
          <p:cNvPr id="3" name="図 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7105" y="4039825"/>
            <a:ext cx="7318375" cy="1025641"/>
          </a:xfrm>
          <a:prstGeom prst="rect">
            <a:avLst/>
          </a:prstGeom>
        </p:spPr>
      </p:pic>
      <p:sp>
        <p:nvSpPr>
          <p:cNvPr id="20"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31</a:t>
            </a:fld>
            <a:endParaRPr kumimoji="1" lang="ja-JP" altLang="en-US"/>
          </a:p>
        </p:txBody>
      </p:sp>
    </p:spTree>
    <p:extLst>
      <p:ext uri="{BB962C8B-B14F-4D97-AF65-F5344CB8AC3E}">
        <p14:creationId xmlns:p14="http://schemas.microsoft.com/office/powerpoint/2010/main" val="28548502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52500" y="4680962"/>
            <a:ext cx="5302250" cy="1999744"/>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0638"/>
            <a:ext cx="8229600" cy="1143000"/>
          </a:xfrm>
        </p:spPr>
        <p:txBody>
          <a:bodyPr/>
          <a:lstStyle/>
          <a:p>
            <a:r>
              <a:rPr kumimoji="1" lang="en-US" altLang="ja-JP" b="1" i="1" dirty="0" smtClean="0"/>
              <a:t>A</a:t>
            </a:r>
            <a:r>
              <a:rPr lang="en-US" altLang="ja-JP" b="1" i="1" dirty="0" smtClean="0"/>
              <a:t>mplitudes a finite!</a:t>
            </a:r>
            <a:endParaRPr kumimoji="1" lang="ja-JP" altLang="en-US" b="1" i="1" dirty="0"/>
          </a:p>
        </p:txBody>
      </p:sp>
      <p:pic>
        <p:nvPicPr>
          <p:cNvPr id="21" name="図 20" descr="I-Wt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6" y="1147763"/>
            <a:ext cx="5338925" cy="3470302"/>
          </a:xfrm>
          <a:prstGeom prst="rect">
            <a:avLst/>
          </a:prstGeom>
        </p:spPr>
      </p:pic>
      <p:sp>
        <p:nvSpPr>
          <p:cNvPr id="9" name="テキスト ボックス 8"/>
          <p:cNvSpPr txBox="1"/>
          <p:nvPr/>
        </p:nvSpPr>
        <p:spPr>
          <a:xfrm>
            <a:off x="254000" y="152112"/>
            <a:ext cx="1859666" cy="584776"/>
          </a:xfrm>
          <a:prstGeom prst="rect">
            <a:avLst/>
          </a:prstGeom>
          <a:noFill/>
        </p:spPr>
        <p:txBody>
          <a:bodyPr wrap="none" rtlCol="0">
            <a:spAutoFit/>
          </a:bodyPr>
          <a:lstStyle/>
          <a:p>
            <a:r>
              <a:rPr kumimoji="1" lang="en-US" altLang="ja-JP" sz="3200" b="1" i="1" dirty="0" smtClean="0">
                <a:solidFill>
                  <a:srgbClr val="FF0000"/>
                </a:solidFill>
              </a:rPr>
              <a:t>For KK W</a:t>
            </a:r>
            <a:endParaRPr kumimoji="1" lang="ja-JP" altLang="en-US" sz="3200" b="1" i="1" dirty="0">
              <a:solidFill>
                <a:srgbClr val="FF0000"/>
              </a:solidFill>
            </a:endParaRPr>
          </a:p>
        </p:txBody>
      </p:sp>
      <p:pic>
        <p:nvPicPr>
          <p:cNvPr id="10" name="図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48" y="4792692"/>
            <a:ext cx="5003053" cy="810867"/>
          </a:xfrm>
          <a:prstGeom prst="rect">
            <a:avLst/>
          </a:prstGeom>
        </p:spPr>
      </p:pic>
      <p:pic>
        <p:nvPicPr>
          <p:cNvPr id="3" name="図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48" y="5780558"/>
            <a:ext cx="3032125" cy="734543"/>
          </a:xfrm>
          <a:prstGeom prst="rect">
            <a:avLst/>
          </a:prstGeom>
        </p:spPr>
      </p:pic>
      <p:pic>
        <p:nvPicPr>
          <p:cNvPr id="16" name="図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749" y="1849439"/>
            <a:ext cx="2445001" cy="453597"/>
          </a:xfrm>
          <a:prstGeom prst="rect">
            <a:avLst/>
          </a:prstGeom>
        </p:spPr>
      </p:pic>
      <p:pic>
        <p:nvPicPr>
          <p:cNvPr id="17" name="図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277" y="2492780"/>
            <a:ext cx="1282700" cy="262848"/>
          </a:xfrm>
          <a:prstGeom prst="rect">
            <a:avLst/>
          </a:prstGeom>
        </p:spPr>
      </p:pic>
      <p:pic>
        <p:nvPicPr>
          <p:cNvPr id="5" name="図 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4875" y="2886338"/>
            <a:ext cx="1873250" cy="402967"/>
          </a:xfrm>
          <a:prstGeom prst="rect">
            <a:avLst/>
          </a:prstGeom>
        </p:spPr>
      </p:pic>
      <p:sp>
        <p:nvSpPr>
          <p:cNvPr id="13"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32</a:t>
            </a:fld>
            <a:endParaRPr kumimoji="1" lang="ja-JP" altLang="en-US"/>
          </a:p>
        </p:txBody>
      </p:sp>
    </p:spTree>
    <p:extLst>
      <p:ext uri="{BB962C8B-B14F-4D97-AF65-F5344CB8AC3E}">
        <p14:creationId xmlns:p14="http://schemas.microsoft.com/office/powerpoint/2010/main" val="3843303010"/>
      </p:ext>
    </p:extLst>
  </p:cSld>
  <p:clrMapOvr>
    <a:masterClrMapping/>
  </p:clrMapOvr>
  <mc:AlternateContent xmlns:mc="http://schemas.openxmlformats.org/markup-compatibility/2006" xmlns:p14="http://schemas.microsoft.com/office/powerpoint/2010/main">
    <mc:Choice Requires="p14">
      <p:transition spd="slow" p14:dur="2000" advTm="54961"/>
    </mc:Choice>
    <mc:Fallback xmlns="">
      <p:transition xmlns:p14="http://schemas.microsoft.com/office/powerpoint/2010/main" spd="slow" advTm="54961"/>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68375" y="4680962"/>
            <a:ext cx="5048250" cy="1999744"/>
          </a:xfrm>
          <a:prstGeom prst="rect">
            <a:avLst/>
          </a:prstGeom>
          <a:solidFill>
            <a:schemeClr val="accent1">
              <a:lumMod val="40000"/>
              <a:lumOff val="60000"/>
              <a:alpha val="30000"/>
            </a:schemeClr>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0638"/>
            <a:ext cx="8229600" cy="1143000"/>
          </a:xfrm>
        </p:spPr>
        <p:txBody>
          <a:bodyPr/>
          <a:lstStyle/>
          <a:p>
            <a:r>
              <a:rPr kumimoji="1" lang="en-US" altLang="ja-JP" b="1" i="1" dirty="0" smtClean="0"/>
              <a:t>A</a:t>
            </a:r>
            <a:r>
              <a:rPr lang="en-US" altLang="ja-JP" b="1" i="1" dirty="0" smtClean="0"/>
              <a:t>mplitudes a finite!</a:t>
            </a:r>
            <a:endParaRPr kumimoji="1" lang="ja-JP" altLang="en-US" b="1" i="1" dirty="0"/>
          </a:p>
        </p:txBody>
      </p:sp>
      <p:pic>
        <p:nvPicPr>
          <p:cNvPr id="21" name="図 20" descr="I-Wt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6" y="1147763"/>
            <a:ext cx="5338925" cy="3470302"/>
          </a:xfrm>
          <a:prstGeom prst="rect">
            <a:avLst/>
          </a:prstGeom>
        </p:spPr>
      </p:pic>
      <p:sp>
        <p:nvSpPr>
          <p:cNvPr id="3" name="テキスト ボックス 2"/>
          <p:cNvSpPr txBox="1"/>
          <p:nvPr/>
        </p:nvSpPr>
        <p:spPr>
          <a:xfrm>
            <a:off x="254000" y="152112"/>
            <a:ext cx="1675922" cy="584776"/>
          </a:xfrm>
          <a:prstGeom prst="rect">
            <a:avLst/>
          </a:prstGeom>
          <a:noFill/>
        </p:spPr>
        <p:txBody>
          <a:bodyPr wrap="none" rtlCol="0">
            <a:spAutoFit/>
          </a:bodyPr>
          <a:lstStyle/>
          <a:p>
            <a:r>
              <a:rPr kumimoji="1" lang="en-US" altLang="ja-JP" sz="3200" b="1" i="1" dirty="0" smtClean="0">
                <a:solidFill>
                  <a:srgbClr val="FF0000"/>
                </a:solidFill>
              </a:rPr>
              <a:t>For KK F</a:t>
            </a:r>
            <a:endParaRPr kumimoji="1" lang="ja-JP" altLang="en-US" sz="3200" b="1" i="1" dirty="0">
              <a:solidFill>
                <a:srgbClr val="FF0000"/>
              </a:solidFill>
            </a:endParaRPr>
          </a:p>
        </p:txBody>
      </p:sp>
      <p:pic>
        <p:nvPicPr>
          <p:cNvPr id="5" name="図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398" y="5859751"/>
            <a:ext cx="3060699" cy="762791"/>
          </a:xfrm>
          <a:prstGeom prst="rect">
            <a:avLst/>
          </a:prstGeom>
        </p:spPr>
      </p:pic>
      <p:pic>
        <p:nvPicPr>
          <p:cNvPr id="13" name="図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272" y="4735540"/>
            <a:ext cx="4621351" cy="953324"/>
          </a:xfrm>
          <a:prstGeom prst="rect">
            <a:avLst/>
          </a:prstGeom>
        </p:spPr>
      </p:pic>
      <p:pic>
        <p:nvPicPr>
          <p:cNvPr id="8" name="図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749" y="1849439"/>
            <a:ext cx="2445001" cy="453597"/>
          </a:xfrm>
          <a:prstGeom prst="rect">
            <a:avLst/>
          </a:prstGeom>
        </p:spPr>
      </p:pic>
      <p:pic>
        <p:nvPicPr>
          <p:cNvPr id="9" name="図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277" y="2492780"/>
            <a:ext cx="1282700" cy="262848"/>
          </a:xfrm>
          <a:prstGeom prst="rect">
            <a:avLst/>
          </a:prstGeom>
        </p:spPr>
      </p:pic>
      <p:pic>
        <p:nvPicPr>
          <p:cNvPr id="10" name="図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3248" y="2755630"/>
            <a:ext cx="2286000" cy="719847"/>
          </a:xfrm>
          <a:prstGeom prst="rect">
            <a:avLst/>
          </a:prstGeom>
        </p:spPr>
      </p:pic>
      <p:sp>
        <p:nvSpPr>
          <p:cNvPr id="12"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33</a:t>
            </a:fld>
            <a:endParaRPr kumimoji="1" lang="ja-JP" altLang="en-US"/>
          </a:p>
        </p:txBody>
      </p:sp>
    </p:spTree>
    <p:extLst>
      <p:ext uri="{BB962C8B-B14F-4D97-AF65-F5344CB8AC3E}">
        <p14:creationId xmlns:p14="http://schemas.microsoft.com/office/powerpoint/2010/main" val="1267219134"/>
      </p:ext>
    </p:extLst>
  </p:cSld>
  <p:clrMapOvr>
    <a:masterClrMapping/>
  </p:clrMapOvr>
  <mc:AlternateContent xmlns:mc="http://schemas.openxmlformats.org/markup-compatibility/2006" xmlns:p14="http://schemas.microsoft.com/office/powerpoint/2010/main">
    <mc:Choice Requires="p14">
      <p:transition spd="slow" p14:dur="2000" advTm="54961"/>
    </mc:Choice>
    <mc:Fallback xmlns="">
      <p:transition xmlns:p14="http://schemas.microsoft.com/office/powerpoint/2010/main" spd="slow" advTm="54961"/>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1757137" y="2466100"/>
            <a:ext cx="5618094" cy="930091"/>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1" name="テキスト ボックス 10"/>
          <p:cNvSpPr txBox="1"/>
          <p:nvPr/>
        </p:nvSpPr>
        <p:spPr>
          <a:xfrm>
            <a:off x="1732989" y="922379"/>
            <a:ext cx="5703129" cy="523220"/>
          </a:xfrm>
          <a:prstGeom prst="rect">
            <a:avLst/>
          </a:prstGeom>
          <a:noFill/>
        </p:spPr>
        <p:txBody>
          <a:bodyPr wrap="none" rtlCol="0">
            <a:spAutoFit/>
          </a:bodyPr>
          <a:lstStyle/>
          <a:p>
            <a:r>
              <a:rPr lang="en-US" altLang="ja-JP" sz="2800" b="1" dirty="0" smtClean="0">
                <a:solidFill>
                  <a:srgbClr val="FF0000"/>
                </a:solidFill>
              </a:rPr>
              <a:t>Gauge-Higgs Unification(GHU) model</a:t>
            </a:r>
            <a:endParaRPr kumimoji="1" lang="ja-JP" altLang="en-US" sz="2800" b="1" dirty="0">
              <a:solidFill>
                <a:srgbClr val="FF0000"/>
              </a:solidFill>
            </a:endParaRPr>
          </a:p>
        </p:txBody>
      </p:sp>
      <p:sp>
        <p:nvSpPr>
          <p:cNvPr id="12" name="テキスト ボックス 11"/>
          <p:cNvSpPr txBox="1"/>
          <p:nvPr/>
        </p:nvSpPr>
        <p:spPr>
          <a:xfrm>
            <a:off x="1213713" y="1481958"/>
            <a:ext cx="2424612" cy="830997"/>
          </a:xfrm>
          <a:prstGeom prst="rect">
            <a:avLst/>
          </a:prstGeom>
          <a:noFill/>
        </p:spPr>
        <p:txBody>
          <a:bodyPr wrap="none" rtlCol="0">
            <a:spAutoFit/>
          </a:bodyPr>
          <a:lstStyle/>
          <a:p>
            <a:r>
              <a:rPr lang="en-US" altLang="ja-JP" sz="2400" dirty="0" smtClean="0"/>
              <a:t>extra dimensional</a:t>
            </a:r>
          </a:p>
          <a:p>
            <a:r>
              <a:rPr lang="en-US" altLang="ja-JP" sz="2400" dirty="0" smtClean="0"/>
              <a:t>    gauge field</a:t>
            </a:r>
            <a:endParaRPr kumimoji="1" lang="ja-JP" altLang="en-US" sz="2400" dirty="0"/>
          </a:p>
        </p:txBody>
      </p:sp>
      <p:sp>
        <p:nvSpPr>
          <p:cNvPr id="13" name="テキスト ボックス 12"/>
          <p:cNvSpPr txBox="1"/>
          <p:nvPr/>
        </p:nvSpPr>
        <p:spPr>
          <a:xfrm>
            <a:off x="4940297" y="1631880"/>
            <a:ext cx="1475133" cy="461665"/>
          </a:xfrm>
          <a:prstGeom prst="rect">
            <a:avLst/>
          </a:prstGeom>
          <a:noFill/>
        </p:spPr>
        <p:txBody>
          <a:bodyPr wrap="none" rtlCol="0">
            <a:spAutoFit/>
          </a:bodyPr>
          <a:lstStyle/>
          <a:p>
            <a:r>
              <a:rPr kumimoji="1" lang="en-US" altLang="ja-JP" sz="2400" dirty="0" smtClean="0"/>
              <a:t>Higgs field</a:t>
            </a:r>
            <a:endParaRPr kumimoji="1" lang="ja-JP" altLang="en-US" sz="2400" dirty="0"/>
          </a:p>
        </p:txBody>
      </p:sp>
      <p:sp>
        <p:nvSpPr>
          <p:cNvPr id="14" name="テキスト ボックス 13"/>
          <p:cNvSpPr txBox="1"/>
          <p:nvPr/>
        </p:nvSpPr>
        <p:spPr>
          <a:xfrm>
            <a:off x="2895960" y="2458703"/>
            <a:ext cx="3248355" cy="523220"/>
          </a:xfrm>
          <a:prstGeom prst="rect">
            <a:avLst/>
          </a:prstGeom>
          <a:noFill/>
        </p:spPr>
        <p:txBody>
          <a:bodyPr wrap="none" rtlCol="0">
            <a:spAutoFit/>
          </a:bodyPr>
          <a:lstStyle/>
          <a:p>
            <a:r>
              <a:rPr kumimoji="1" lang="en-US" altLang="ja-JP" sz="2800" dirty="0" err="1" smtClean="0"/>
              <a:t>Hosotani</a:t>
            </a:r>
            <a:r>
              <a:rPr kumimoji="1" lang="en-US" altLang="ja-JP" sz="2800" dirty="0" smtClean="0"/>
              <a:t> mechanism</a:t>
            </a:r>
            <a:endParaRPr kumimoji="1" lang="ja-JP" altLang="en-US" sz="2800" dirty="0"/>
          </a:p>
        </p:txBody>
      </p:sp>
      <p:sp>
        <p:nvSpPr>
          <p:cNvPr id="15" name="テキスト ボックス 14"/>
          <p:cNvSpPr txBox="1"/>
          <p:nvPr/>
        </p:nvSpPr>
        <p:spPr>
          <a:xfrm>
            <a:off x="2357661" y="2934526"/>
            <a:ext cx="3767828" cy="461665"/>
          </a:xfrm>
          <a:prstGeom prst="rect">
            <a:avLst/>
          </a:prstGeom>
          <a:noFill/>
        </p:spPr>
        <p:txBody>
          <a:bodyPr wrap="none" rtlCol="0">
            <a:spAutoFit/>
          </a:bodyPr>
          <a:lstStyle/>
          <a:p>
            <a:r>
              <a:rPr kumimoji="1" lang="en-US" altLang="ja-JP" sz="2400" dirty="0" smtClean="0"/>
              <a:t>EW SSB by Wilson line phase</a:t>
            </a:r>
            <a:endParaRPr kumimoji="1" lang="ja-JP" altLang="en-US" sz="2400" dirty="0"/>
          </a:p>
        </p:txBody>
      </p:sp>
      <p:sp>
        <p:nvSpPr>
          <p:cNvPr id="19" name="等号 18"/>
          <p:cNvSpPr/>
          <p:nvPr/>
        </p:nvSpPr>
        <p:spPr>
          <a:xfrm>
            <a:off x="4130451" y="1668814"/>
            <a:ext cx="690073" cy="489032"/>
          </a:xfrm>
          <a:prstGeom prst="mathEqual">
            <a:avLst>
              <a:gd name="adj1" fmla="val 13467"/>
              <a:gd name="adj2" fmla="val 21813"/>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457200" y="58407"/>
            <a:ext cx="8229600" cy="819069"/>
          </a:xfrm>
        </p:spPr>
        <p:txBody>
          <a:bodyPr/>
          <a:lstStyle/>
          <a:p>
            <a:r>
              <a:rPr kumimoji="1" lang="en-US" altLang="ja-JP" b="1" i="1" dirty="0" smtClean="0"/>
              <a:t>Introduction</a:t>
            </a:r>
            <a:endParaRPr kumimoji="1" lang="ja-JP" altLang="en-US" b="1" i="1" dirty="0"/>
          </a:p>
        </p:txBody>
      </p:sp>
      <p:sp>
        <p:nvSpPr>
          <p:cNvPr id="23" name="角丸四角形 22"/>
          <p:cNvSpPr/>
          <p:nvPr/>
        </p:nvSpPr>
        <p:spPr>
          <a:xfrm>
            <a:off x="1213713" y="954131"/>
            <a:ext cx="6644413" cy="3920939"/>
          </a:xfrm>
          <a:prstGeom prst="roundRect">
            <a:avLst/>
          </a:prstGeom>
          <a:noFill/>
          <a:ln w="5715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pic>
        <p:nvPicPr>
          <p:cNvPr id="3" name="図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75" y="1689756"/>
            <a:ext cx="520700" cy="469900"/>
          </a:xfrm>
          <a:prstGeom prst="rect">
            <a:avLst/>
          </a:prstGeom>
        </p:spPr>
      </p:pic>
      <p:pic>
        <p:nvPicPr>
          <p:cNvPr id="5" name="図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50" y="1718331"/>
            <a:ext cx="393700" cy="317500"/>
          </a:xfrm>
          <a:prstGeom prst="rect">
            <a:avLst/>
          </a:prstGeom>
        </p:spPr>
      </p:pic>
      <p:pic>
        <p:nvPicPr>
          <p:cNvPr id="6" name="図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61624"/>
            <a:ext cx="508000" cy="406400"/>
          </a:xfrm>
          <a:prstGeom prst="rect">
            <a:avLst/>
          </a:prstGeom>
        </p:spPr>
      </p:pic>
      <p:sp>
        <p:nvSpPr>
          <p:cNvPr id="7" name="テキスト ボックス 6"/>
          <p:cNvSpPr txBox="1"/>
          <p:nvPr/>
        </p:nvSpPr>
        <p:spPr>
          <a:xfrm>
            <a:off x="5685916" y="3414741"/>
            <a:ext cx="1907456" cy="369332"/>
          </a:xfrm>
          <a:prstGeom prst="rect">
            <a:avLst/>
          </a:prstGeom>
          <a:noFill/>
        </p:spPr>
        <p:txBody>
          <a:bodyPr wrap="none" rtlCol="0">
            <a:spAutoFit/>
          </a:bodyPr>
          <a:lstStyle/>
          <a:p>
            <a:r>
              <a:rPr kumimoji="1" lang="en-US" altLang="ja-JP" dirty="0" smtClean="0"/>
              <a:t>Y. </a:t>
            </a:r>
            <a:r>
              <a:rPr lang="en-US" altLang="ja-JP" dirty="0" err="1" smtClean="0"/>
              <a:t>Hosotani</a:t>
            </a:r>
            <a:r>
              <a:rPr lang="en-US" altLang="ja-JP" dirty="0" smtClean="0"/>
              <a:t> (1983)</a:t>
            </a:r>
            <a:endParaRPr kumimoji="1" lang="ja-JP" altLang="en-US" dirty="0"/>
          </a:p>
        </p:txBody>
      </p:sp>
      <p:sp>
        <p:nvSpPr>
          <p:cNvPr id="21"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4</a:t>
            </a:fld>
            <a:endParaRPr kumimoji="1" lang="ja-JP" altLang="en-US"/>
          </a:p>
        </p:txBody>
      </p:sp>
      <p:pic>
        <p:nvPicPr>
          <p:cNvPr id="8" name="図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476" y="3772547"/>
            <a:ext cx="3955047" cy="896258"/>
          </a:xfrm>
          <a:prstGeom prst="rect">
            <a:avLst/>
          </a:prstGeom>
        </p:spPr>
      </p:pic>
      <p:sp>
        <p:nvSpPr>
          <p:cNvPr id="25" name="星 32 24"/>
          <p:cNvSpPr/>
          <p:nvPr/>
        </p:nvSpPr>
        <p:spPr>
          <a:xfrm>
            <a:off x="67235" y="4922802"/>
            <a:ext cx="9009529" cy="1670610"/>
          </a:xfrm>
          <a:prstGeom prst="star32">
            <a:avLst/>
          </a:prstGeom>
          <a:solidFill>
            <a:schemeClr val="accent1">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571092" y="5129067"/>
            <a:ext cx="1665240" cy="461665"/>
          </a:xfrm>
          <a:prstGeom prst="rect">
            <a:avLst/>
          </a:prstGeom>
          <a:noFill/>
        </p:spPr>
        <p:txBody>
          <a:bodyPr wrap="none" rtlCol="0">
            <a:spAutoFit/>
          </a:bodyPr>
          <a:lstStyle/>
          <a:p>
            <a:r>
              <a:rPr kumimoji="1" lang="en-US" altLang="ja-JP" sz="2400" dirty="0" smtClean="0"/>
              <a:t>good points</a:t>
            </a:r>
            <a:endParaRPr kumimoji="1" lang="ja-JP" altLang="en-US" sz="2400" dirty="0"/>
          </a:p>
        </p:txBody>
      </p:sp>
      <p:sp>
        <p:nvSpPr>
          <p:cNvPr id="27" name="テキスト ボックス 26"/>
          <p:cNvSpPr txBox="1"/>
          <p:nvPr/>
        </p:nvSpPr>
        <p:spPr>
          <a:xfrm>
            <a:off x="1946618" y="5508648"/>
            <a:ext cx="6103354" cy="461665"/>
          </a:xfrm>
          <a:prstGeom prst="rect">
            <a:avLst/>
          </a:prstGeom>
          <a:noFill/>
        </p:spPr>
        <p:txBody>
          <a:bodyPr wrap="none" rtlCol="0">
            <a:spAutoFit/>
          </a:bodyPr>
          <a:lstStyle/>
          <a:p>
            <a:r>
              <a:rPr kumimoji="1" lang="en-US" altLang="ja-JP" sz="2400" dirty="0" smtClean="0"/>
              <a:t>1-loop effective potential (Higgs mass) is finite .</a:t>
            </a:r>
            <a:endParaRPr kumimoji="1" lang="ja-JP" altLang="en-US" sz="2400" dirty="0"/>
          </a:p>
        </p:txBody>
      </p:sp>
      <p:sp>
        <p:nvSpPr>
          <p:cNvPr id="28" name="テキスト ボックス 27"/>
          <p:cNvSpPr txBox="1"/>
          <p:nvPr/>
        </p:nvSpPr>
        <p:spPr>
          <a:xfrm>
            <a:off x="1946618" y="5882331"/>
            <a:ext cx="5972308" cy="461665"/>
          </a:xfrm>
          <a:prstGeom prst="rect">
            <a:avLst/>
          </a:prstGeom>
          <a:noFill/>
        </p:spPr>
        <p:txBody>
          <a:bodyPr wrap="none" rtlCol="0">
            <a:spAutoFit/>
          </a:bodyPr>
          <a:lstStyle/>
          <a:p>
            <a:r>
              <a:rPr kumimoji="1" lang="en-US" altLang="ja-JP" sz="2400" dirty="0" smtClean="0"/>
              <a:t>Higgs potential is given by the gauge principle.</a:t>
            </a:r>
            <a:endParaRPr kumimoji="1" lang="ja-JP" altLang="en-US" sz="2400" dirty="0"/>
          </a:p>
        </p:txBody>
      </p:sp>
      <p:sp>
        <p:nvSpPr>
          <p:cNvPr id="4" name="テキスト ボックス 3"/>
          <p:cNvSpPr txBox="1"/>
          <p:nvPr/>
        </p:nvSpPr>
        <p:spPr>
          <a:xfrm>
            <a:off x="3607358" y="5221400"/>
            <a:ext cx="1929284" cy="461665"/>
          </a:xfrm>
          <a:prstGeom prst="rect">
            <a:avLst/>
          </a:prstGeom>
          <a:noFill/>
        </p:spPr>
        <p:txBody>
          <a:bodyPr wrap="none" rtlCol="0">
            <a:spAutoFit/>
          </a:bodyPr>
          <a:lstStyle/>
          <a:p>
            <a:r>
              <a:rPr kumimoji="1" lang="en-US" altLang="ja-JP" sz="2400" dirty="0" smtClean="0">
                <a:solidFill>
                  <a:srgbClr val="FF0000"/>
                </a:solidFill>
              </a:rPr>
              <a:t>no fine tuning</a:t>
            </a:r>
            <a:endParaRPr kumimoji="1" lang="ja-JP" altLang="en-US" sz="2400" dirty="0">
              <a:solidFill>
                <a:srgbClr val="FF0000"/>
              </a:solidFill>
            </a:endParaRPr>
          </a:p>
        </p:txBody>
      </p:sp>
    </p:spTree>
    <p:extLst>
      <p:ext uri="{BB962C8B-B14F-4D97-AF65-F5344CB8AC3E}">
        <p14:creationId xmlns:p14="http://schemas.microsoft.com/office/powerpoint/2010/main" val="823221055"/>
      </p:ext>
    </p:extLst>
  </p:cSld>
  <p:clrMapOvr>
    <a:masterClrMapping/>
  </p:clrMapOvr>
  <mc:AlternateContent xmlns:mc="http://schemas.openxmlformats.org/markup-compatibility/2006" xmlns:p14="http://schemas.microsoft.com/office/powerpoint/2010/main">
    <mc:Choice Requires="p14">
      <p:transition spd="slow" p14:dur="2000" advTm="71755"/>
    </mc:Choice>
    <mc:Fallback xmlns="">
      <p:transition xmlns:p14="http://schemas.microsoft.com/office/powerpoint/2010/main" spd="slow" advTm="71755"/>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832103" y="4948475"/>
            <a:ext cx="7616572" cy="1132307"/>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18" name="円/楕円 17"/>
          <p:cNvSpPr/>
          <p:nvPr/>
        </p:nvSpPr>
        <p:spPr>
          <a:xfrm>
            <a:off x="6410325" y="1701552"/>
            <a:ext cx="2341490" cy="691538"/>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22" name="円/楕円 21"/>
          <p:cNvSpPr/>
          <p:nvPr/>
        </p:nvSpPr>
        <p:spPr>
          <a:xfrm>
            <a:off x="3780119" y="2252062"/>
            <a:ext cx="2027633" cy="691538"/>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3" name="テキスト ボックス 2"/>
          <p:cNvSpPr txBox="1"/>
          <p:nvPr/>
        </p:nvSpPr>
        <p:spPr>
          <a:xfrm>
            <a:off x="3285752" y="1139265"/>
            <a:ext cx="4596456" cy="523220"/>
          </a:xfrm>
          <a:prstGeom prst="rect">
            <a:avLst/>
          </a:prstGeom>
          <a:noFill/>
        </p:spPr>
        <p:txBody>
          <a:bodyPr wrap="none" rtlCol="0">
            <a:spAutoFit/>
          </a:bodyPr>
          <a:lstStyle/>
          <a:p>
            <a:r>
              <a:rPr kumimoji="1" lang="en-US" altLang="ja-JP" sz="2800" dirty="0" smtClean="0"/>
              <a:t>gauge-Higgs unification model</a:t>
            </a:r>
            <a:endParaRPr kumimoji="1" lang="ja-JP" altLang="en-US" sz="2800" dirty="0"/>
          </a:p>
        </p:txBody>
      </p:sp>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2" y="1211543"/>
            <a:ext cx="2692400" cy="469900"/>
          </a:xfrm>
          <a:prstGeom prst="rect">
            <a:avLst/>
          </a:prstGeom>
        </p:spPr>
      </p:pic>
      <p:sp>
        <p:nvSpPr>
          <p:cNvPr id="7" name="テキスト ボックス 6"/>
          <p:cNvSpPr txBox="1"/>
          <p:nvPr/>
        </p:nvSpPr>
        <p:spPr>
          <a:xfrm>
            <a:off x="940204" y="1753567"/>
            <a:ext cx="7939969" cy="523220"/>
          </a:xfrm>
          <a:prstGeom prst="rect">
            <a:avLst/>
          </a:prstGeom>
          <a:noFill/>
        </p:spPr>
        <p:txBody>
          <a:bodyPr wrap="none" rtlCol="0">
            <a:spAutoFit/>
          </a:bodyPr>
          <a:lstStyle/>
          <a:p>
            <a:r>
              <a:rPr kumimoji="1" lang="en-US" altLang="ja-JP" sz="2800" dirty="0" smtClean="0"/>
              <a:t>We can get 126GeV Higgs boson with extra fermions.</a:t>
            </a:r>
            <a:endParaRPr kumimoji="1" lang="ja-JP" altLang="en-US" sz="2800" dirty="0"/>
          </a:p>
        </p:txBody>
      </p:sp>
      <p:sp>
        <p:nvSpPr>
          <p:cNvPr id="20" name="テキスト ボックス 19"/>
          <p:cNvSpPr txBox="1"/>
          <p:nvPr/>
        </p:nvSpPr>
        <p:spPr>
          <a:xfrm>
            <a:off x="984468" y="2298774"/>
            <a:ext cx="4826662" cy="523220"/>
          </a:xfrm>
          <a:prstGeom prst="rect">
            <a:avLst/>
          </a:prstGeom>
          <a:noFill/>
        </p:spPr>
        <p:txBody>
          <a:bodyPr wrap="none" rtlCol="0">
            <a:spAutoFit/>
          </a:bodyPr>
          <a:lstStyle/>
          <a:p>
            <a:r>
              <a:rPr kumimoji="1" lang="en-US" altLang="ja-JP" sz="2800" dirty="0" smtClean="0"/>
              <a:t>And we discovered universality.</a:t>
            </a:r>
            <a:endParaRPr kumimoji="1" lang="ja-JP" altLang="en-US" sz="2800" dirty="0"/>
          </a:p>
        </p:txBody>
      </p:sp>
      <p:sp>
        <p:nvSpPr>
          <p:cNvPr id="27" name="テキスト ボックス 26"/>
          <p:cNvSpPr txBox="1"/>
          <p:nvPr/>
        </p:nvSpPr>
        <p:spPr>
          <a:xfrm>
            <a:off x="3034681" y="5621060"/>
            <a:ext cx="3375644" cy="523220"/>
          </a:xfrm>
          <a:prstGeom prst="rect">
            <a:avLst/>
          </a:prstGeom>
          <a:noFill/>
        </p:spPr>
        <p:txBody>
          <a:bodyPr wrap="none" rtlCol="0">
            <a:spAutoFit/>
          </a:bodyPr>
          <a:lstStyle/>
          <a:p>
            <a:r>
              <a:rPr kumimoji="1" lang="en-US" altLang="ja-JP" sz="2800" dirty="0" smtClean="0">
                <a:solidFill>
                  <a:srgbClr val="FF0000"/>
                </a:solidFill>
              </a:rPr>
              <a:t>10% (1%) suppression</a:t>
            </a:r>
            <a:endParaRPr kumimoji="1" lang="ja-JP" altLang="en-US" sz="2800" dirty="0">
              <a:solidFill>
                <a:srgbClr val="FF0000"/>
              </a:solidFill>
            </a:endParaRPr>
          </a:p>
        </p:txBody>
      </p:sp>
      <p:sp>
        <p:nvSpPr>
          <p:cNvPr id="25" name="テキスト ボックス 24"/>
          <p:cNvSpPr txBox="1"/>
          <p:nvPr/>
        </p:nvSpPr>
        <p:spPr>
          <a:xfrm>
            <a:off x="657478" y="3895399"/>
            <a:ext cx="5570230" cy="523220"/>
          </a:xfrm>
          <a:prstGeom prst="rect">
            <a:avLst/>
          </a:prstGeom>
          <a:noFill/>
        </p:spPr>
        <p:txBody>
          <a:bodyPr wrap="none" rtlCol="0">
            <a:spAutoFit/>
          </a:bodyPr>
          <a:lstStyle/>
          <a:p>
            <a:r>
              <a:rPr kumimoji="1" lang="en-US" altLang="ja-JP" sz="2800" dirty="0" smtClean="0"/>
              <a:t>Contributions of KK modes are small.</a:t>
            </a:r>
          </a:p>
        </p:txBody>
      </p:sp>
      <p:sp>
        <p:nvSpPr>
          <p:cNvPr id="26" name="テキスト ボックス 25"/>
          <p:cNvSpPr txBox="1"/>
          <p:nvPr/>
        </p:nvSpPr>
        <p:spPr>
          <a:xfrm>
            <a:off x="638726" y="4409378"/>
            <a:ext cx="6802263" cy="523220"/>
          </a:xfrm>
          <a:prstGeom prst="rect">
            <a:avLst/>
          </a:prstGeom>
          <a:noFill/>
        </p:spPr>
        <p:txBody>
          <a:bodyPr wrap="none" rtlCol="0">
            <a:spAutoFit/>
          </a:bodyPr>
          <a:lstStyle/>
          <a:p>
            <a:r>
              <a:rPr lang="en-US" altLang="ja-JP" sz="2800" dirty="0" smtClean="0"/>
              <a:t>Sign </a:t>
            </a:r>
            <a:r>
              <a:rPr lang="en-US" altLang="ja-JP" sz="2800" dirty="0"/>
              <a:t>of couplings are alternate as n </a:t>
            </a:r>
            <a:r>
              <a:rPr lang="en-US" altLang="ja-JP" sz="2800" dirty="0" smtClean="0"/>
              <a:t>increases.</a:t>
            </a:r>
            <a:endParaRPr lang="en-US" altLang="ja-JP" sz="2800" dirty="0"/>
          </a:p>
        </p:txBody>
      </p:sp>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89" y="3492500"/>
            <a:ext cx="2235200" cy="469900"/>
          </a:xfrm>
          <a:prstGeom prst="rect">
            <a:avLst/>
          </a:prstGeom>
        </p:spPr>
      </p:pic>
      <p:pic>
        <p:nvPicPr>
          <p:cNvPr id="9" name="図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925" y="5151160"/>
            <a:ext cx="6692900" cy="469900"/>
          </a:xfrm>
          <a:prstGeom prst="rect">
            <a:avLst/>
          </a:prstGeom>
        </p:spPr>
      </p:pic>
      <p:sp>
        <p:nvSpPr>
          <p:cNvPr id="31" name="テキスト ボックス 30"/>
          <p:cNvSpPr txBox="1"/>
          <p:nvPr/>
        </p:nvSpPr>
        <p:spPr>
          <a:xfrm rot="20064249">
            <a:off x="-142800" y="618763"/>
            <a:ext cx="176021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NEW1</a:t>
            </a:r>
            <a:endParaRPr kumimoji="1" lang="ja-JP" altLang="en-US" sz="4800" b="1" dirty="0">
              <a:solidFill>
                <a:srgbClr val="FF0000"/>
              </a:solidFill>
            </a:endParaRPr>
          </a:p>
        </p:txBody>
      </p:sp>
      <p:sp>
        <p:nvSpPr>
          <p:cNvPr id="23" name="タイトル 1"/>
          <p:cNvSpPr txBox="1">
            <a:spLocks/>
          </p:cNvSpPr>
          <p:nvPr/>
        </p:nvSpPr>
        <p:spPr>
          <a:xfrm>
            <a:off x="457200" y="3558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b="1" i="1" smtClean="0"/>
              <a:t>Points of my talk</a:t>
            </a:r>
            <a:endParaRPr lang="ja-JP" altLang="en-US" b="1" i="1" dirty="0"/>
          </a:p>
        </p:txBody>
      </p:sp>
      <p:pic>
        <p:nvPicPr>
          <p:cNvPr id="19" name="図 18" descr="theta-mKK-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069" y="2472464"/>
            <a:ext cx="3261556" cy="2038473"/>
          </a:xfrm>
          <a:prstGeom prst="rect">
            <a:avLst/>
          </a:prstGeom>
        </p:spPr>
      </p:pic>
      <p:sp>
        <p:nvSpPr>
          <p:cNvPr id="21" name="テキスト ボックス 20"/>
          <p:cNvSpPr txBox="1"/>
          <p:nvPr/>
        </p:nvSpPr>
        <p:spPr>
          <a:xfrm rot="20064249">
            <a:off x="-47549" y="2859348"/>
            <a:ext cx="176021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NEW2</a:t>
            </a:r>
            <a:endParaRPr kumimoji="1" lang="ja-JP" altLang="en-US" sz="4800" b="1" dirty="0">
              <a:solidFill>
                <a:srgbClr val="FF0000"/>
              </a:solidFill>
            </a:endParaRPr>
          </a:p>
        </p:txBody>
      </p:sp>
      <p:sp>
        <p:nvSpPr>
          <p:cNvPr id="24"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5</a:t>
            </a:fld>
            <a:endParaRPr kumimoji="1" lang="ja-JP" altLang="en-US"/>
          </a:p>
        </p:txBody>
      </p:sp>
    </p:spTree>
    <p:extLst>
      <p:ext uri="{BB962C8B-B14F-4D97-AF65-F5344CB8AC3E}">
        <p14:creationId xmlns:p14="http://schemas.microsoft.com/office/powerpoint/2010/main" val="1938847545"/>
      </p:ext>
    </p:extLst>
  </p:cSld>
  <p:clrMapOvr>
    <a:masterClrMapping/>
  </p:clrMapOvr>
  <mc:AlternateContent xmlns:mc="http://schemas.openxmlformats.org/markup-compatibility/2006" xmlns:p14="http://schemas.microsoft.com/office/powerpoint/2010/main">
    <mc:Choice Requires="p14">
      <p:transition spd="slow" p14:dur="2000" advTm="46408"/>
    </mc:Choice>
    <mc:Fallback xmlns="">
      <p:transition xmlns:p14="http://schemas.microsoft.com/office/powerpoint/2010/main" spd="slow" advTm="4640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77448"/>
            <a:ext cx="9213235" cy="6802122"/>
          </a:xfrm>
          <a:prstGeom prst="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path path="circle">
              <a:fillToRect l="100000" t="100000"/>
            </a:path>
            <a:tileRect r="-100000" b="-100000"/>
          </a:gradFill>
          <a:ln>
            <a:noFill/>
          </a:ln>
          <a:effectLst>
            <a:glow rad="254000">
              <a:schemeClr val="accent5">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18900000">
            <a:off x="2140171" y="1011489"/>
            <a:ext cx="4863657" cy="4835021"/>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noFill/>
          </a:ln>
          <a:effectLst>
            <a:glow rad="254000">
              <a:schemeClr val="accent1">
                <a:lumMod val="60000"/>
                <a:lumOff val="40000"/>
                <a:alpha val="30000"/>
              </a:schemeClr>
            </a:glow>
            <a:softEdge rad="508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095" y="3597801"/>
            <a:ext cx="9192691" cy="923330"/>
          </a:xfrm>
          <a:prstGeom prst="rect">
            <a:avLst/>
          </a:prstGeom>
          <a:noFill/>
        </p:spPr>
        <p:txBody>
          <a:bodyPr wrap="none" rtlCol="0">
            <a:spAutoFit/>
          </a:bodyPr>
          <a:lstStyle/>
          <a:p>
            <a:r>
              <a:rPr kumimoji="1" lang="en-US" altLang="ja-JP" sz="5400" b="1" i="1" dirty="0" smtClean="0"/>
              <a:t>gauge-Higgs unification model</a:t>
            </a:r>
            <a:endParaRPr kumimoji="1" lang="ja-JP" altLang="en-US" sz="5400" b="1" i="1" dirty="0"/>
          </a:p>
        </p:txBody>
      </p:sp>
      <p:sp>
        <p:nvSpPr>
          <p:cNvPr id="9" name="テキスト ボックス 8"/>
          <p:cNvSpPr txBox="1"/>
          <p:nvPr/>
        </p:nvSpPr>
        <p:spPr>
          <a:xfrm>
            <a:off x="2533390" y="1765860"/>
            <a:ext cx="4077220" cy="1107996"/>
          </a:xfrm>
          <a:prstGeom prst="rect">
            <a:avLst/>
          </a:prstGeom>
          <a:noFill/>
        </p:spPr>
        <p:txBody>
          <a:bodyPr wrap="none" rtlCol="0">
            <a:spAutoFit/>
          </a:bodyPr>
          <a:lstStyle/>
          <a:p>
            <a:r>
              <a:rPr lang="en-US" altLang="ja-JP" sz="6600" b="1" i="1" dirty="0" smtClean="0"/>
              <a:t>SO(5)×U(1)</a:t>
            </a:r>
            <a:endParaRPr kumimoji="1" lang="ja-JP" altLang="en-US" sz="6600" dirty="0"/>
          </a:p>
        </p:txBody>
      </p:sp>
    </p:spTree>
    <p:extLst>
      <p:ext uri="{BB962C8B-B14F-4D97-AF65-F5344CB8AC3E}">
        <p14:creationId xmlns:p14="http://schemas.microsoft.com/office/powerpoint/2010/main" val="318582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a:off x="1920078" y="2656299"/>
            <a:ext cx="0" cy="2313510"/>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2858467" y="1957220"/>
            <a:ext cx="0" cy="2310354"/>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V="1">
            <a:off x="1920078" y="1957222"/>
            <a:ext cx="938389" cy="699079"/>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flipV="1">
            <a:off x="1920078" y="4265094"/>
            <a:ext cx="938389" cy="699079"/>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2465554" y="3594156"/>
            <a:ext cx="4277639" cy="0"/>
          </a:xfrm>
          <a:prstGeom prst="line">
            <a:avLst/>
          </a:prstGeom>
          <a:ln w="5715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flipH="1">
            <a:off x="6730963" y="2656299"/>
            <a:ext cx="614" cy="2313510"/>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a:off x="7669965" y="1957220"/>
            <a:ext cx="0" cy="2310354"/>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flipV="1">
            <a:off x="6731576" y="1957222"/>
            <a:ext cx="938389" cy="699079"/>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flipV="1">
            <a:off x="6746517" y="4280035"/>
            <a:ext cx="938389" cy="699079"/>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6743192" y="3594156"/>
            <a:ext cx="448084" cy="0"/>
          </a:xfrm>
          <a:prstGeom prst="line">
            <a:avLst/>
          </a:prstGeom>
          <a:ln w="571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52" name="図 5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797" y="3610031"/>
            <a:ext cx="763955" cy="1527910"/>
          </a:xfrm>
          <a:prstGeom prst="rect">
            <a:avLst/>
          </a:prstGeom>
        </p:spPr>
      </p:pic>
      <p:pic>
        <p:nvPicPr>
          <p:cNvPr id="53" name="図 5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827" y="3610033"/>
            <a:ext cx="781371" cy="1520507"/>
          </a:xfrm>
          <a:prstGeom prst="rect">
            <a:avLst/>
          </a:prstGeom>
        </p:spPr>
      </p:pic>
      <p:sp>
        <p:nvSpPr>
          <p:cNvPr id="54" name="テキスト ボックス 53"/>
          <p:cNvSpPr txBox="1"/>
          <p:nvPr/>
        </p:nvSpPr>
        <p:spPr>
          <a:xfrm>
            <a:off x="3212231" y="4935823"/>
            <a:ext cx="1776473" cy="523220"/>
          </a:xfrm>
          <a:prstGeom prst="rect">
            <a:avLst/>
          </a:prstGeom>
          <a:noFill/>
        </p:spPr>
        <p:txBody>
          <a:bodyPr wrap="none" rtlCol="0">
            <a:spAutoFit/>
          </a:bodyPr>
          <a:lstStyle/>
          <a:p>
            <a:r>
              <a:rPr lang="en-US" altLang="ja-JP" sz="2800" dirty="0" smtClean="0">
                <a:latin typeface="+mj-lt"/>
                <a:ea typeface="HG丸ｺﾞｼｯｸM-PRO"/>
                <a:cs typeface="HG丸ｺﾞｼｯｸM-PRO"/>
              </a:rPr>
              <a:t>v</a:t>
            </a:r>
            <a:r>
              <a:rPr kumimoji="1" lang="en-US" altLang="ja-JP" sz="2800" dirty="0" smtClean="0">
                <a:latin typeface="+mj-lt"/>
                <a:ea typeface="HG丸ｺﾞｼｯｸM-PRO"/>
                <a:cs typeface="HG丸ｺﾞｼｯｸM-PRO"/>
              </a:rPr>
              <a:t>ector rep.</a:t>
            </a:r>
            <a:endParaRPr kumimoji="1" lang="ja-JP" altLang="en-US" sz="2800" dirty="0">
              <a:latin typeface="+mj-lt"/>
              <a:ea typeface="HG丸ｺﾞｼｯｸM-PRO"/>
              <a:cs typeface="HG丸ｺﾞｼｯｸM-PRO"/>
            </a:endParaRPr>
          </a:p>
        </p:txBody>
      </p:sp>
      <p:sp>
        <p:nvSpPr>
          <p:cNvPr id="55" name="テキスト ボックス 54"/>
          <p:cNvSpPr txBox="1"/>
          <p:nvPr/>
        </p:nvSpPr>
        <p:spPr>
          <a:xfrm>
            <a:off x="684517" y="2373843"/>
            <a:ext cx="1962847" cy="523220"/>
          </a:xfrm>
          <a:prstGeom prst="rect">
            <a:avLst/>
          </a:prstGeom>
          <a:noFill/>
        </p:spPr>
        <p:txBody>
          <a:bodyPr wrap="none" rtlCol="0">
            <a:spAutoFit/>
          </a:bodyPr>
          <a:lstStyle/>
          <a:p>
            <a:r>
              <a:rPr lang="en-US" altLang="ja-JP" sz="2800" dirty="0" err="1">
                <a:latin typeface="+mj-lt"/>
                <a:ea typeface="HG丸ｺﾞｼｯｸM-PRO"/>
                <a:cs typeface="HG丸ｺﾞｼｯｸM-PRO"/>
              </a:rPr>
              <a:t>b</a:t>
            </a:r>
            <a:r>
              <a:rPr kumimoji="1" lang="en-US" altLang="ja-JP" sz="2800" dirty="0" err="1" smtClean="0">
                <a:latin typeface="+mj-lt"/>
                <a:ea typeface="HG丸ｺﾞｼｯｸM-PRO"/>
                <a:cs typeface="HG丸ｺﾞｼｯｸM-PRO"/>
              </a:rPr>
              <a:t>rane</a:t>
            </a:r>
            <a:r>
              <a:rPr kumimoji="1" lang="en-US" altLang="ja-JP" sz="2800" dirty="0" smtClean="0">
                <a:latin typeface="+mj-lt"/>
                <a:ea typeface="HG丸ｺﾞｼｯｸM-PRO"/>
                <a:cs typeface="HG丸ｺﾞｼｯｸM-PRO"/>
              </a:rPr>
              <a:t> scalar</a:t>
            </a:r>
            <a:endParaRPr kumimoji="1" lang="ja-JP" altLang="en-US" sz="2800" dirty="0">
              <a:latin typeface="+mj-lt"/>
              <a:ea typeface="HG丸ｺﾞｼｯｸM-PRO"/>
              <a:cs typeface="HG丸ｺﾞｼｯｸM-PRO"/>
            </a:endParaRPr>
          </a:p>
        </p:txBody>
      </p:sp>
      <p:sp>
        <p:nvSpPr>
          <p:cNvPr id="56" name="テキスト ボックス 55"/>
          <p:cNvSpPr txBox="1"/>
          <p:nvPr/>
        </p:nvSpPr>
        <p:spPr>
          <a:xfrm>
            <a:off x="6496012" y="4859584"/>
            <a:ext cx="1676360" cy="523220"/>
          </a:xfrm>
          <a:prstGeom prst="rect">
            <a:avLst/>
          </a:prstGeom>
          <a:noFill/>
        </p:spPr>
        <p:txBody>
          <a:bodyPr wrap="none" rtlCol="0">
            <a:spAutoFit/>
          </a:bodyPr>
          <a:lstStyle/>
          <a:p>
            <a:r>
              <a:rPr kumimoji="1" lang="en-US" altLang="ja-JP" sz="2800" dirty="0" err="1" smtClean="0">
                <a:latin typeface="+mj-lt"/>
                <a:ea typeface="HG丸ｺﾞｼｯｸM-PRO"/>
                <a:cs typeface="HG丸ｺﾞｼｯｸM-PRO"/>
              </a:rPr>
              <a:t>TeV</a:t>
            </a:r>
            <a:r>
              <a:rPr kumimoji="1" lang="en-US" altLang="ja-JP" sz="2800" dirty="0" smtClean="0">
                <a:latin typeface="+mj-lt"/>
                <a:ea typeface="HG丸ｺﾞｼｯｸM-PRO"/>
                <a:cs typeface="HG丸ｺﾞｼｯｸM-PRO"/>
              </a:rPr>
              <a:t> </a:t>
            </a:r>
            <a:r>
              <a:rPr kumimoji="1" lang="en-US" altLang="ja-JP" sz="2800" dirty="0" err="1" smtClean="0">
                <a:latin typeface="+mj-lt"/>
                <a:ea typeface="HG丸ｺﾞｼｯｸM-PRO"/>
                <a:cs typeface="HG丸ｺﾞｼｯｸM-PRO"/>
              </a:rPr>
              <a:t>brane</a:t>
            </a:r>
            <a:endParaRPr kumimoji="1" lang="ja-JP" altLang="en-US" sz="2800" dirty="0">
              <a:latin typeface="+mj-lt"/>
              <a:ea typeface="HG丸ｺﾞｼｯｸM-PRO"/>
              <a:cs typeface="HG丸ｺﾞｼｯｸM-PRO"/>
            </a:endParaRPr>
          </a:p>
        </p:txBody>
      </p:sp>
      <p:sp>
        <p:nvSpPr>
          <p:cNvPr id="57" name="テキスト ボックス 56"/>
          <p:cNvSpPr txBox="1"/>
          <p:nvPr/>
        </p:nvSpPr>
        <p:spPr>
          <a:xfrm>
            <a:off x="723800" y="4853053"/>
            <a:ext cx="2062609" cy="523220"/>
          </a:xfrm>
          <a:prstGeom prst="rect">
            <a:avLst/>
          </a:prstGeom>
          <a:noFill/>
        </p:spPr>
        <p:txBody>
          <a:bodyPr wrap="none" rtlCol="0">
            <a:spAutoFit/>
          </a:bodyPr>
          <a:lstStyle/>
          <a:p>
            <a:r>
              <a:rPr kumimoji="1" lang="en-US" altLang="ja-JP" sz="2800" dirty="0" smtClean="0">
                <a:latin typeface="+mj-lt"/>
                <a:ea typeface="HG丸ｺﾞｼｯｸM-PRO"/>
                <a:cs typeface="HG丸ｺﾞｼｯｸM-PRO"/>
              </a:rPr>
              <a:t>Planck </a:t>
            </a:r>
            <a:r>
              <a:rPr kumimoji="1" lang="en-US" altLang="ja-JP" sz="2800" dirty="0" err="1" smtClean="0">
                <a:latin typeface="+mj-lt"/>
                <a:ea typeface="HG丸ｺﾞｼｯｸM-PRO"/>
                <a:cs typeface="HG丸ｺﾞｼｯｸM-PRO"/>
              </a:rPr>
              <a:t>brane</a:t>
            </a:r>
            <a:endParaRPr kumimoji="1" lang="ja-JP" altLang="en-US" sz="2800" dirty="0">
              <a:latin typeface="+mj-lt"/>
              <a:ea typeface="HG丸ｺﾞｼｯｸM-PRO"/>
              <a:cs typeface="HG丸ｺﾞｼｯｸM-PRO"/>
            </a:endParaRPr>
          </a:p>
        </p:txBody>
      </p:sp>
      <p:sp>
        <p:nvSpPr>
          <p:cNvPr id="58" name="テキスト ボックス 57"/>
          <p:cNvSpPr txBox="1"/>
          <p:nvPr/>
        </p:nvSpPr>
        <p:spPr>
          <a:xfrm>
            <a:off x="608803" y="2844894"/>
            <a:ext cx="2420104" cy="523220"/>
          </a:xfrm>
          <a:prstGeom prst="rect">
            <a:avLst/>
          </a:prstGeom>
          <a:noFill/>
        </p:spPr>
        <p:txBody>
          <a:bodyPr wrap="none" rtlCol="0">
            <a:spAutoFit/>
          </a:bodyPr>
          <a:lstStyle/>
          <a:p>
            <a:r>
              <a:rPr lang="en-US" altLang="ja-JP" sz="2800" dirty="0" err="1">
                <a:latin typeface="+mj-lt"/>
                <a:ea typeface="HG丸ｺﾞｼｯｸM-PRO"/>
                <a:cs typeface="HG丸ｺﾞｼｯｸM-PRO"/>
              </a:rPr>
              <a:t>b</a:t>
            </a:r>
            <a:r>
              <a:rPr kumimoji="1" lang="en-US" altLang="ja-JP" sz="2800" dirty="0" err="1" smtClean="0">
                <a:latin typeface="+mj-lt"/>
                <a:ea typeface="HG丸ｺﾞｼｯｸM-PRO"/>
                <a:cs typeface="HG丸ｺﾞｼｯｸM-PRO"/>
              </a:rPr>
              <a:t>rane</a:t>
            </a:r>
            <a:r>
              <a:rPr kumimoji="1" lang="en-US" altLang="ja-JP" sz="2800" dirty="0" smtClean="0">
                <a:latin typeface="+mj-lt"/>
                <a:ea typeface="HG丸ｺﾞｼｯｸM-PRO"/>
                <a:cs typeface="HG丸ｺﾞｼｯｸM-PRO"/>
              </a:rPr>
              <a:t> fermions</a:t>
            </a:r>
            <a:endParaRPr kumimoji="1" lang="ja-JP" altLang="en-US" sz="2800" dirty="0">
              <a:latin typeface="+mj-lt"/>
              <a:ea typeface="HG丸ｺﾞｼｯｸM-PRO"/>
              <a:cs typeface="HG丸ｺﾞｼｯｸM-PRO"/>
            </a:endParaRPr>
          </a:p>
        </p:txBody>
      </p:sp>
      <p:sp>
        <p:nvSpPr>
          <p:cNvPr id="67" name="円/楕円 66"/>
          <p:cNvSpPr/>
          <p:nvPr/>
        </p:nvSpPr>
        <p:spPr>
          <a:xfrm>
            <a:off x="124251" y="1605519"/>
            <a:ext cx="2662158" cy="586092"/>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59" name="テキスト ボックス 58"/>
          <p:cNvSpPr txBox="1"/>
          <p:nvPr/>
        </p:nvSpPr>
        <p:spPr>
          <a:xfrm>
            <a:off x="220240" y="1608626"/>
            <a:ext cx="2534418" cy="523220"/>
          </a:xfrm>
          <a:prstGeom prst="rect">
            <a:avLst/>
          </a:prstGeom>
          <a:noFill/>
        </p:spPr>
        <p:txBody>
          <a:bodyPr wrap="none" rtlCol="0">
            <a:spAutoFit/>
          </a:bodyPr>
          <a:lstStyle/>
          <a:p>
            <a:r>
              <a:rPr kumimoji="1" lang="en-US" altLang="ja-JP" sz="2800" dirty="0" smtClean="0"/>
              <a:t>matter contents</a:t>
            </a:r>
            <a:endParaRPr kumimoji="1" lang="ja-JP" altLang="en-US" sz="2800" dirty="0"/>
          </a:p>
        </p:txBody>
      </p:sp>
      <p:sp>
        <p:nvSpPr>
          <p:cNvPr id="2" name="タイトル 1"/>
          <p:cNvSpPr>
            <a:spLocks noGrp="1"/>
          </p:cNvSpPr>
          <p:nvPr>
            <p:ph type="title"/>
          </p:nvPr>
        </p:nvSpPr>
        <p:spPr>
          <a:xfrm>
            <a:off x="247484" y="323960"/>
            <a:ext cx="5920115" cy="1143000"/>
          </a:xfrm>
        </p:spPr>
        <p:txBody>
          <a:bodyPr>
            <a:normAutofit/>
          </a:bodyPr>
          <a:lstStyle/>
          <a:p>
            <a:r>
              <a:rPr kumimoji="1" lang="en-US" altLang="ja-JP" b="1" i="1" dirty="0" smtClean="0"/>
              <a:t>SO(5)×U(1) GHU Model</a:t>
            </a:r>
            <a:endParaRPr kumimoji="1" lang="ja-JP" altLang="en-US" b="1" i="1" dirty="0"/>
          </a:p>
        </p:txBody>
      </p:sp>
      <p:sp>
        <p:nvSpPr>
          <p:cNvPr id="6" name="テキスト ボックス 5"/>
          <p:cNvSpPr txBox="1"/>
          <p:nvPr/>
        </p:nvSpPr>
        <p:spPr>
          <a:xfrm>
            <a:off x="667328" y="1117752"/>
            <a:ext cx="5596304" cy="461665"/>
          </a:xfrm>
          <a:prstGeom prst="rect">
            <a:avLst/>
          </a:prstGeom>
          <a:noFill/>
        </p:spPr>
        <p:txBody>
          <a:bodyPr wrap="none" rtlCol="0">
            <a:spAutoFit/>
          </a:bodyPr>
          <a:lstStyle/>
          <a:p>
            <a:r>
              <a:rPr kumimoji="1" lang="en-US" altLang="ja-JP" sz="2400" dirty="0" smtClean="0"/>
              <a:t>5-dim. Randall-</a:t>
            </a:r>
            <a:r>
              <a:rPr kumimoji="1" lang="en-US" altLang="ja-JP" sz="2400" dirty="0" err="1" smtClean="0"/>
              <a:t>Sundrum</a:t>
            </a:r>
            <a:r>
              <a:rPr kumimoji="1" lang="en-US" altLang="ja-JP" sz="2400" dirty="0" smtClean="0"/>
              <a:t> warped </a:t>
            </a:r>
            <a:r>
              <a:rPr kumimoji="1" lang="en-US" altLang="ja-JP" sz="2400" dirty="0" err="1" smtClean="0"/>
              <a:t>spacetime</a:t>
            </a:r>
            <a:endParaRPr kumimoji="1" lang="ja-JP" altLang="en-US" sz="2400" dirty="0"/>
          </a:p>
        </p:txBody>
      </p:sp>
      <p:pic>
        <p:nvPicPr>
          <p:cNvPr id="3" name="図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82" y="1072358"/>
            <a:ext cx="1168400" cy="520700"/>
          </a:xfrm>
          <a:prstGeom prst="rect">
            <a:avLst/>
          </a:prstGeom>
        </p:spPr>
      </p:pic>
      <p:pic>
        <p:nvPicPr>
          <p:cNvPr id="9" name="図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50" y="3157518"/>
            <a:ext cx="2096599" cy="325942"/>
          </a:xfrm>
          <a:prstGeom prst="rect">
            <a:avLst/>
          </a:prstGeom>
        </p:spPr>
      </p:pic>
      <p:pic>
        <p:nvPicPr>
          <p:cNvPr id="10" name="図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55" y="5570077"/>
            <a:ext cx="2520153" cy="391788"/>
          </a:xfrm>
          <a:prstGeom prst="rect">
            <a:avLst/>
          </a:prstGeom>
          <a:ln>
            <a:solidFill>
              <a:srgbClr val="0000FF"/>
            </a:solidFill>
          </a:ln>
        </p:spPr>
      </p:pic>
      <p:pic>
        <p:nvPicPr>
          <p:cNvPr id="11" name="図 1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2599" y="6028062"/>
            <a:ext cx="2520152" cy="391788"/>
          </a:xfrm>
          <a:prstGeom prst="rect">
            <a:avLst/>
          </a:prstGeom>
        </p:spPr>
      </p:pic>
      <p:pic>
        <p:nvPicPr>
          <p:cNvPr id="12" name="図 1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6080125"/>
            <a:ext cx="419100" cy="254000"/>
          </a:xfrm>
          <a:prstGeom prst="rect">
            <a:avLst/>
          </a:prstGeom>
        </p:spPr>
      </p:pic>
      <p:sp>
        <p:nvSpPr>
          <p:cNvPr id="13" name="テキスト ボックス 12"/>
          <p:cNvSpPr txBox="1"/>
          <p:nvPr/>
        </p:nvSpPr>
        <p:spPr>
          <a:xfrm>
            <a:off x="729974" y="6246169"/>
            <a:ext cx="671578" cy="461665"/>
          </a:xfrm>
          <a:prstGeom prst="rect">
            <a:avLst/>
          </a:prstGeom>
          <a:noFill/>
        </p:spPr>
        <p:txBody>
          <a:bodyPr wrap="none" rtlCol="0">
            <a:spAutoFit/>
          </a:bodyPr>
          <a:lstStyle/>
          <a:p>
            <a:r>
              <a:rPr kumimoji="1" lang="en-US" altLang="ja-JP" sz="2400" dirty="0" smtClean="0"/>
              <a:t>B.C.</a:t>
            </a:r>
            <a:endParaRPr kumimoji="1" lang="ja-JP" altLang="en-US" sz="2400" dirty="0"/>
          </a:p>
        </p:txBody>
      </p:sp>
      <p:sp>
        <p:nvSpPr>
          <p:cNvPr id="14" name="テキスト ボックス 13"/>
          <p:cNvSpPr txBox="1"/>
          <p:nvPr/>
        </p:nvSpPr>
        <p:spPr>
          <a:xfrm>
            <a:off x="3529185" y="6341417"/>
            <a:ext cx="1327782" cy="369332"/>
          </a:xfrm>
          <a:prstGeom prst="rect">
            <a:avLst/>
          </a:prstGeom>
          <a:noFill/>
        </p:spPr>
        <p:txBody>
          <a:bodyPr wrap="none" rtlCol="0">
            <a:spAutoFit/>
          </a:bodyPr>
          <a:lstStyle/>
          <a:p>
            <a:r>
              <a:rPr kumimoji="1" lang="en-US" altLang="ja-JP" dirty="0" err="1" smtClean="0"/>
              <a:t>brane</a:t>
            </a:r>
            <a:r>
              <a:rPr kumimoji="1" lang="en-US" altLang="ja-JP" dirty="0" smtClean="0"/>
              <a:t> scalar</a:t>
            </a:r>
            <a:endParaRPr kumimoji="1" lang="ja-JP" altLang="en-US" dirty="0"/>
          </a:p>
        </p:txBody>
      </p:sp>
      <p:sp>
        <p:nvSpPr>
          <p:cNvPr id="15" name="テキスト ボックス 14"/>
          <p:cNvSpPr txBox="1"/>
          <p:nvPr/>
        </p:nvSpPr>
        <p:spPr>
          <a:xfrm>
            <a:off x="5813189" y="5560307"/>
            <a:ext cx="3313577" cy="523220"/>
          </a:xfrm>
          <a:prstGeom prst="rect">
            <a:avLst/>
          </a:prstGeom>
          <a:noFill/>
        </p:spPr>
        <p:txBody>
          <a:bodyPr wrap="none" rtlCol="0">
            <a:spAutoFit/>
          </a:bodyPr>
          <a:lstStyle/>
          <a:p>
            <a:r>
              <a:rPr kumimoji="1" lang="en-US" altLang="ja-JP" sz="2800" b="1" dirty="0" err="1" smtClean="0">
                <a:solidFill>
                  <a:srgbClr val="FF0000"/>
                </a:solidFill>
              </a:rPr>
              <a:t>Hosotani</a:t>
            </a:r>
            <a:r>
              <a:rPr kumimoji="1" lang="en-US" altLang="ja-JP" sz="2800" b="1" dirty="0" smtClean="0">
                <a:solidFill>
                  <a:srgbClr val="FF0000"/>
                </a:solidFill>
              </a:rPr>
              <a:t> mechanism</a:t>
            </a:r>
            <a:endParaRPr kumimoji="1" lang="ja-JP" altLang="en-US" sz="2800" b="1" dirty="0">
              <a:solidFill>
                <a:srgbClr val="FF0000"/>
              </a:solidFill>
            </a:endParaRPr>
          </a:p>
        </p:txBody>
      </p:sp>
      <p:sp>
        <p:nvSpPr>
          <p:cNvPr id="72" name="テキスト ボックス 71"/>
          <p:cNvSpPr txBox="1"/>
          <p:nvPr/>
        </p:nvSpPr>
        <p:spPr>
          <a:xfrm rot="20064249">
            <a:off x="30163" y="174312"/>
            <a:ext cx="12492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chemeClr val="bg2">
                    <a:lumMod val="50000"/>
                  </a:schemeClr>
                </a:solidFill>
              </a:rPr>
              <a:t>OLD</a:t>
            </a:r>
            <a:endParaRPr kumimoji="1" lang="ja-JP" altLang="en-US" sz="4800" b="1" dirty="0">
              <a:solidFill>
                <a:schemeClr val="bg2">
                  <a:lumMod val="50000"/>
                </a:schemeClr>
              </a:solidFill>
            </a:endParaRPr>
          </a:p>
        </p:txBody>
      </p:sp>
      <p:sp>
        <p:nvSpPr>
          <p:cNvPr id="73" name="テキスト ボックス 72"/>
          <p:cNvSpPr txBox="1"/>
          <p:nvPr/>
        </p:nvSpPr>
        <p:spPr>
          <a:xfrm>
            <a:off x="5326989" y="22335"/>
            <a:ext cx="3919074" cy="738664"/>
          </a:xfrm>
          <a:prstGeom prst="rect">
            <a:avLst/>
          </a:prstGeom>
          <a:noFill/>
        </p:spPr>
        <p:txBody>
          <a:bodyPr wrap="none" rtlCol="0">
            <a:spAutoFit/>
          </a:bodyPr>
          <a:lstStyle/>
          <a:p>
            <a:r>
              <a:rPr lang="en-US" altLang="ja-JP" sz="1400" dirty="0" smtClean="0"/>
              <a:t>K. </a:t>
            </a:r>
            <a:r>
              <a:rPr lang="en-US" altLang="ja-JP" sz="1400" dirty="0" err="1" smtClean="0"/>
              <a:t>Agashe</a:t>
            </a:r>
            <a:r>
              <a:rPr lang="en-US" altLang="ja-JP" sz="1400" dirty="0"/>
              <a:t>, </a:t>
            </a:r>
            <a:r>
              <a:rPr lang="en-US" altLang="ja-JP" sz="1400" dirty="0" smtClean="0"/>
              <a:t>R. </a:t>
            </a:r>
            <a:r>
              <a:rPr lang="en-US" altLang="ja-JP" sz="1400" dirty="0" err="1" smtClean="0"/>
              <a:t>Contino</a:t>
            </a:r>
            <a:r>
              <a:rPr lang="en-US" altLang="ja-JP" sz="1400" dirty="0" smtClean="0"/>
              <a:t>, A. </a:t>
            </a:r>
            <a:r>
              <a:rPr lang="en-US" altLang="ja-JP" sz="1400" dirty="0" err="1" smtClean="0"/>
              <a:t>Pomarol</a:t>
            </a:r>
            <a:r>
              <a:rPr lang="en-US" altLang="ja-JP" sz="1400" dirty="0" smtClean="0"/>
              <a:t>( 2005)</a:t>
            </a:r>
          </a:p>
          <a:p>
            <a:r>
              <a:rPr lang="en-US" altLang="ja-JP" sz="1400" dirty="0" smtClean="0"/>
              <a:t>Y. </a:t>
            </a:r>
            <a:r>
              <a:rPr lang="en-US" altLang="ja-JP" sz="1400" dirty="0" err="1" smtClean="0"/>
              <a:t>Hosotani</a:t>
            </a:r>
            <a:r>
              <a:rPr lang="en-US" altLang="ja-JP" sz="1400" dirty="0"/>
              <a:t>, </a:t>
            </a:r>
            <a:r>
              <a:rPr lang="en-US" altLang="ja-JP" sz="1400" dirty="0" smtClean="0"/>
              <a:t>K. </a:t>
            </a:r>
            <a:r>
              <a:rPr lang="en-US" altLang="ja-JP" sz="1400" dirty="0" err="1" smtClean="0"/>
              <a:t>Oda</a:t>
            </a:r>
            <a:r>
              <a:rPr lang="en-US" altLang="ja-JP" sz="1400" dirty="0" smtClean="0"/>
              <a:t>, T. </a:t>
            </a:r>
            <a:r>
              <a:rPr lang="en-US" altLang="ja-JP" sz="1400" dirty="0" err="1" smtClean="0"/>
              <a:t>Ohnuma</a:t>
            </a:r>
            <a:r>
              <a:rPr lang="en-US" altLang="ja-JP" sz="1400" dirty="0" err="1"/>
              <a:t>,</a:t>
            </a:r>
            <a:r>
              <a:rPr lang="en-US" altLang="ja-JP" sz="1400" dirty="0" err="1" smtClean="0"/>
              <a:t>Y</a:t>
            </a:r>
            <a:r>
              <a:rPr lang="en-US" altLang="ja-JP" sz="1400" dirty="0" smtClean="0"/>
              <a:t>. </a:t>
            </a:r>
            <a:r>
              <a:rPr lang="en-US" altLang="ja-JP" sz="1400" dirty="0" err="1" smtClean="0"/>
              <a:t>Sakamura</a:t>
            </a:r>
            <a:r>
              <a:rPr lang="en-US" altLang="ja-JP" sz="1400" dirty="0" smtClean="0"/>
              <a:t> (2008)</a:t>
            </a:r>
          </a:p>
          <a:p>
            <a:r>
              <a:rPr lang="en-US" altLang="ja-JP" sz="1400" dirty="0"/>
              <a:t>Y. </a:t>
            </a:r>
            <a:r>
              <a:rPr lang="en-US" altLang="ja-JP" sz="1400" dirty="0" err="1"/>
              <a:t>Hosotani</a:t>
            </a:r>
            <a:r>
              <a:rPr lang="en-US" altLang="ja-JP" sz="1400" dirty="0"/>
              <a:t>, S. </a:t>
            </a:r>
            <a:r>
              <a:rPr lang="en-US" altLang="ja-JP" sz="1400" dirty="0" smtClean="0"/>
              <a:t>Noda, N</a:t>
            </a:r>
            <a:r>
              <a:rPr lang="en-US" altLang="ja-JP" sz="1400" dirty="0"/>
              <a:t>. </a:t>
            </a:r>
            <a:r>
              <a:rPr lang="en-US" altLang="ja-JP" sz="1400" dirty="0" err="1"/>
              <a:t>Uekusa</a:t>
            </a:r>
            <a:r>
              <a:rPr lang="en-US" altLang="ja-JP" sz="1400" dirty="0"/>
              <a:t> </a:t>
            </a:r>
            <a:r>
              <a:rPr lang="en-US" altLang="ja-JP" sz="1400" dirty="0" smtClean="0"/>
              <a:t>(2009)</a:t>
            </a:r>
            <a:endParaRPr lang="en-US" altLang="ja-JP" sz="1400" dirty="0"/>
          </a:p>
        </p:txBody>
      </p:sp>
      <p:pic>
        <p:nvPicPr>
          <p:cNvPr id="37" name="図 3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6252" y="6103292"/>
            <a:ext cx="419100" cy="254000"/>
          </a:xfrm>
          <a:prstGeom prst="rect">
            <a:avLst/>
          </a:prstGeom>
        </p:spPr>
      </p:pic>
      <p:pic>
        <p:nvPicPr>
          <p:cNvPr id="5" name="図 4"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2271" y="6036176"/>
            <a:ext cx="4687045" cy="391469"/>
          </a:xfrm>
          <a:prstGeom prst="rect">
            <a:avLst/>
          </a:prstGeom>
        </p:spPr>
      </p:pic>
      <p:sp>
        <p:nvSpPr>
          <p:cNvPr id="39"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7</a:t>
            </a:fld>
            <a:endParaRPr kumimoji="1" lang="ja-JP" altLang="en-US"/>
          </a:p>
        </p:txBody>
      </p:sp>
      <p:sp>
        <p:nvSpPr>
          <p:cNvPr id="38" name="星 32 37"/>
          <p:cNvSpPr/>
          <p:nvPr/>
        </p:nvSpPr>
        <p:spPr>
          <a:xfrm>
            <a:off x="3651251" y="1960958"/>
            <a:ext cx="2997200" cy="1156879"/>
          </a:xfrm>
          <a:prstGeom prst="star32">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015469" y="2252481"/>
            <a:ext cx="2421682" cy="523220"/>
          </a:xfrm>
          <a:prstGeom prst="rect">
            <a:avLst/>
          </a:prstGeom>
          <a:noFill/>
        </p:spPr>
        <p:txBody>
          <a:bodyPr wrap="none" rtlCol="0">
            <a:spAutoFit/>
          </a:bodyPr>
          <a:lstStyle/>
          <a:p>
            <a:r>
              <a:rPr kumimoji="1" lang="en-US" altLang="ja-JP" sz="2800" dirty="0" smtClean="0"/>
              <a:t>Minimal Model</a:t>
            </a:r>
            <a:endParaRPr kumimoji="1" lang="ja-JP" altLang="en-US" sz="2800" dirty="0"/>
          </a:p>
        </p:txBody>
      </p:sp>
    </p:spTree>
    <p:extLst>
      <p:ext uri="{BB962C8B-B14F-4D97-AF65-F5344CB8AC3E}">
        <p14:creationId xmlns:p14="http://schemas.microsoft.com/office/powerpoint/2010/main" val="2954557529"/>
      </p:ext>
    </p:extLst>
  </p:cSld>
  <p:clrMapOvr>
    <a:masterClrMapping/>
  </p:clrMapOvr>
  <mc:AlternateContent xmlns:mc="http://schemas.openxmlformats.org/markup-compatibility/2006" xmlns:p14="http://schemas.microsoft.com/office/powerpoint/2010/main">
    <mc:Choice Requires="p14">
      <p:transition spd="slow" p14:dur="2000" advTm="123275"/>
    </mc:Choice>
    <mc:Fallback xmlns="">
      <p:transition xmlns:p14="http://schemas.microsoft.com/office/powerpoint/2010/main" spd="slow" advTm="123275"/>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星 32 68"/>
          <p:cNvSpPr/>
          <p:nvPr/>
        </p:nvSpPr>
        <p:spPr>
          <a:xfrm>
            <a:off x="3651251" y="1960958"/>
            <a:ext cx="2997200" cy="1156879"/>
          </a:xfrm>
          <a:prstGeom prst="star32">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3923201" y="2472159"/>
            <a:ext cx="2178150" cy="523220"/>
          </a:xfrm>
          <a:prstGeom prst="rect">
            <a:avLst/>
          </a:prstGeom>
          <a:noFill/>
        </p:spPr>
        <p:txBody>
          <a:bodyPr wrap="none" rtlCol="0">
            <a:spAutoFit/>
          </a:bodyPr>
          <a:lstStyle/>
          <a:p>
            <a:r>
              <a:rPr kumimoji="1" lang="en-US" altLang="ja-JP" sz="2800" dirty="0" smtClean="0"/>
              <a:t>extra fermion</a:t>
            </a:r>
            <a:endParaRPr kumimoji="1" lang="ja-JP" altLang="en-US" sz="2800" dirty="0"/>
          </a:p>
        </p:txBody>
      </p:sp>
      <p:pic>
        <p:nvPicPr>
          <p:cNvPr id="62" name="図 6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057" y="2615968"/>
            <a:ext cx="330200" cy="317500"/>
          </a:xfrm>
          <a:prstGeom prst="rect">
            <a:avLst/>
          </a:prstGeom>
        </p:spPr>
      </p:pic>
      <p:sp>
        <p:nvSpPr>
          <p:cNvPr id="63" name="テキスト ボックス 62"/>
          <p:cNvSpPr txBox="1"/>
          <p:nvPr/>
        </p:nvSpPr>
        <p:spPr>
          <a:xfrm>
            <a:off x="4160582" y="2059864"/>
            <a:ext cx="2100480" cy="523220"/>
          </a:xfrm>
          <a:prstGeom prst="rect">
            <a:avLst/>
          </a:prstGeom>
          <a:noFill/>
        </p:spPr>
        <p:txBody>
          <a:bodyPr wrap="none" rtlCol="0">
            <a:spAutoFit/>
          </a:bodyPr>
          <a:lstStyle/>
          <a:p>
            <a:r>
              <a:rPr kumimoji="1" lang="en-US" altLang="ja-JP" sz="2800" dirty="0" err="1" smtClean="0"/>
              <a:t>spinorial</a:t>
            </a:r>
            <a:r>
              <a:rPr kumimoji="1" lang="en-US" altLang="ja-JP" sz="2800" dirty="0" smtClean="0"/>
              <a:t> rep.</a:t>
            </a:r>
            <a:endParaRPr kumimoji="1" lang="ja-JP" altLang="en-US" sz="2800" dirty="0"/>
          </a:p>
        </p:txBody>
      </p:sp>
      <p:sp>
        <p:nvSpPr>
          <p:cNvPr id="37" name="テキスト ボックス 36"/>
          <p:cNvSpPr txBox="1"/>
          <p:nvPr/>
        </p:nvSpPr>
        <p:spPr>
          <a:xfrm rot="20064249">
            <a:off x="3763954" y="1798255"/>
            <a:ext cx="921747"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2800" b="1" dirty="0" smtClean="0">
                <a:solidFill>
                  <a:srgbClr val="FF0000"/>
                </a:solidFill>
              </a:rPr>
              <a:t>NEW</a:t>
            </a:r>
            <a:endParaRPr kumimoji="1" lang="ja-JP" altLang="en-US" sz="2800" b="1" dirty="0">
              <a:solidFill>
                <a:srgbClr val="FF0000"/>
              </a:solidFill>
            </a:endParaRPr>
          </a:p>
        </p:txBody>
      </p:sp>
      <p:cxnSp>
        <p:nvCxnSpPr>
          <p:cNvPr id="39" name="直線コネクタ 38"/>
          <p:cNvCxnSpPr/>
          <p:nvPr/>
        </p:nvCxnSpPr>
        <p:spPr>
          <a:xfrm>
            <a:off x="1920078" y="2656299"/>
            <a:ext cx="0" cy="2313510"/>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2858467" y="1957220"/>
            <a:ext cx="0" cy="2310354"/>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1920078" y="1957222"/>
            <a:ext cx="938389" cy="699079"/>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flipV="1">
            <a:off x="1920078" y="4265094"/>
            <a:ext cx="938389" cy="699079"/>
          </a:xfrm>
          <a:prstGeom prst="line">
            <a:avLst/>
          </a:prstGeom>
          <a:ln w="57150" cmpd="sng">
            <a:solidFill>
              <a:srgbClr val="008000"/>
            </a:solidFill>
            <a:prstDash val="solid"/>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2465554" y="3594156"/>
            <a:ext cx="4277639" cy="0"/>
          </a:xfrm>
          <a:prstGeom prst="line">
            <a:avLst/>
          </a:prstGeom>
          <a:ln w="5715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flipH="1">
            <a:off x="6730963" y="2656299"/>
            <a:ext cx="614" cy="2313510"/>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7669965" y="1957220"/>
            <a:ext cx="0" cy="2310354"/>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flipV="1">
            <a:off x="6731576" y="1957222"/>
            <a:ext cx="938389" cy="699079"/>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flipV="1">
            <a:off x="6746517" y="4280035"/>
            <a:ext cx="938389" cy="699079"/>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6743192" y="3594156"/>
            <a:ext cx="448084" cy="0"/>
          </a:xfrm>
          <a:prstGeom prst="line">
            <a:avLst/>
          </a:prstGeom>
          <a:ln w="57150"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73" name="図 7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797" y="3610031"/>
            <a:ext cx="763955" cy="1527910"/>
          </a:xfrm>
          <a:prstGeom prst="rect">
            <a:avLst/>
          </a:prstGeom>
        </p:spPr>
      </p:pic>
      <p:pic>
        <p:nvPicPr>
          <p:cNvPr id="74" name="図 7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827" y="3610033"/>
            <a:ext cx="781371" cy="1520507"/>
          </a:xfrm>
          <a:prstGeom prst="rect">
            <a:avLst/>
          </a:prstGeom>
        </p:spPr>
      </p:pic>
      <p:sp>
        <p:nvSpPr>
          <p:cNvPr id="75" name="テキスト ボックス 74"/>
          <p:cNvSpPr txBox="1"/>
          <p:nvPr/>
        </p:nvSpPr>
        <p:spPr>
          <a:xfrm>
            <a:off x="3212231" y="4935823"/>
            <a:ext cx="1776473" cy="523220"/>
          </a:xfrm>
          <a:prstGeom prst="rect">
            <a:avLst/>
          </a:prstGeom>
          <a:noFill/>
        </p:spPr>
        <p:txBody>
          <a:bodyPr wrap="none" rtlCol="0">
            <a:spAutoFit/>
          </a:bodyPr>
          <a:lstStyle/>
          <a:p>
            <a:r>
              <a:rPr lang="en-US" altLang="ja-JP" sz="2800" dirty="0" smtClean="0">
                <a:latin typeface="+mj-lt"/>
                <a:ea typeface="HG丸ｺﾞｼｯｸM-PRO"/>
                <a:cs typeface="HG丸ｺﾞｼｯｸM-PRO"/>
              </a:rPr>
              <a:t>v</a:t>
            </a:r>
            <a:r>
              <a:rPr kumimoji="1" lang="en-US" altLang="ja-JP" sz="2800" dirty="0" smtClean="0">
                <a:latin typeface="+mj-lt"/>
                <a:ea typeface="HG丸ｺﾞｼｯｸM-PRO"/>
                <a:cs typeface="HG丸ｺﾞｼｯｸM-PRO"/>
              </a:rPr>
              <a:t>ector rep.</a:t>
            </a:r>
            <a:endParaRPr kumimoji="1" lang="ja-JP" altLang="en-US" sz="2800" dirty="0">
              <a:latin typeface="+mj-lt"/>
              <a:ea typeface="HG丸ｺﾞｼｯｸM-PRO"/>
              <a:cs typeface="HG丸ｺﾞｼｯｸM-PRO"/>
            </a:endParaRPr>
          </a:p>
        </p:txBody>
      </p:sp>
      <p:sp>
        <p:nvSpPr>
          <p:cNvPr id="76" name="テキスト ボックス 75"/>
          <p:cNvSpPr txBox="1"/>
          <p:nvPr/>
        </p:nvSpPr>
        <p:spPr>
          <a:xfrm>
            <a:off x="684517" y="2373843"/>
            <a:ext cx="1962847" cy="523220"/>
          </a:xfrm>
          <a:prstGeom prst="rect">
            <a:avLst/>
          </a:prstGeom>
          <a:noFill/>
        </p:spPr>
        <p:txBody>
          <a:bodyPr wrap="none" rtlCol="0">
            <a:spAutoFit/>
          </a:bodyPr>
          <a:lstStyle/>
          <a:p>
            <a:r>
              <a:rPr lang="en-US" altLang="ja-JP" sz="2800" dirty="0" err="1">
                <a:latin typeface="+mj-lt"/>
                <a:ea typeface="HG丸ｺﾞｼｯｸM-PRO"/>
                <a:cs typeface="HG丸ｺﾞｼｯｸM-PRO"/>
              </a:rPr>
              <a:t>b</a:t>
            </a:r>
            <a:r>
              <a:rPr kumimoji="1" lang="en-US" altLang="ja-JP" sz="2800" dirty="0" err="1" smtClean="0">
                <a:latin typeface="+mj-lt"/>
                <a:ea typeface="HG丸ｺﾞｼｯｸM-PRO"/>
                <a:cs typeface="HG丸ｺﾞｼｯｸM-PRO"/>
              </a:rPr>
              <a:t>rane</a:t>
            </a:r>
            <a:r>
              <a:rPr kumimoji="1" lang="en-US" altLang="ja-JP" sz="2800" dirty="0" smtClean="0">
                <a:latin typeface="+mj-lt"/>
                <a:ea typeface="HG丸ｺﾞｼｯｸM-PRO"/>
                <a:cs typeface="HG丸ｺﾞｼｯｸM-PRO"/>
              </a:rPr>
              <a:t> scalar</a:t>
            </a:r>
            <a:endParaRPr kumimoji="1" lang="ja-JP" altLang="en-US" sz="2800" dirty="0">
              <a:latin typeface="+mj-lt"/>
              <a:ea typeface="HG丸ｺﾞｼｯｸM-PRO"/>
              <a:cs typeface="HG丸ｺﾞｼｯｸM-PRO"/>
            </a:endParaRPr>
          </a:p>
        </p:txBody>
      </p:sp>
      <p:sp>
        <p:nvSpPr>
          <p:cNvPr id="77" name="テキスト ボックス 76"/>
          <p:cNvSpPr txBox="1"/>
          <p:nvPr/>
        </p:nvSpPr>
        <p:spPr>
          <a:xfrm>
            <a:off x="6496012" y="4859584"/>
            <a:ext cx="1676360" cy="523220"/>
          </a:xfrm>
          <a:prstGeom prst="rect">
            <a:avLst/>
          </a:prstGeom>
          <a:noFill/>
        </p:spPr>
        <p:txBody>
          <a:bodyPr wrap="none" rtlCol="0">
            <a:spAutoFit/>
          </a:bodyPr>
          <a:lstStyle/>
          <a:p>
            <a:r>
              <a:rPr kumimoji="1" lang="en-US" altLang="ja-JP" sz="2800" dirty="0" err="1" smtClean="0">
                <a:latin typeface="+mj-lt"/>
                <a:ea typeface="HG丸ｺﾞｼｯｸM-PRO"/>
                <a:cs typeface="HG丸ｺﾞｼｯｸM-PRO"/>
              </a:rPr>
              <a:t>TeV</a:t>
            </a:r>
            <a:r>
              <a:rPr kumimoji="1" lang="en-US" altLang="ja-JP" sz="2800" dirty="0" smtClean="0">
                <a:latin typeface="+mj-lt"/>
                <a:ea typeface="HG丸ｺﾞｼｯｸM-PRO"/>
                <a:cs typeface="HG丸ｺﾞｼｯｸM-PRO"/>
              </a:rPr>
              <a:t> </a:t>
            </a:r>
            <a:r>
              <a:rPr kumimoji="1" lang="en-US" altLang="ja-JP" sz="2800" dirty="0" err="1" smtClean="0">
                <a:latin typeface="+mj-lt"/>
                <a:ea typeface="HG丸ｺﾞｼｯｸM-PRO"/>
                <a:cs typeface="HG丸ｺﾞｼｯｸM-PRO"/>
              </a:rPr>
              <a:t>brane</a:t>
            </a:r>
            <a:endParaRPr kumimoji="1" lang="ja-JP" altLang="en-US" sz="2800" dirty="0">
              <a:latin typeface="+mj-lt"/>
              <a:ea typeface="HG丸ｺﾞｼｯｸM-PRO"/>
              <a:cs typeface="HG丸ｺﾞｼｯｸM-PRO"/>
            </a:endParaRPr>
          </a:p>
        </p:txBody>
      </p:sp>
      <p:sp>
        <p:nvSpPr>
          <p:cNvPr id="78" name="テキスト ボックス 77"/>
          <p:cNvSpPr txBox="1"/>
          <p:nvPr/>
        </p:nvSpPr>
        <p:spPr>
          <a:xfrm>
            <a:off x="723800" y="4853053"/>
            <a:ext cx="2062609" cy="523220"/>
          </a:xfrm>
          <a:prstGeom prst="rect">
            <a:avLst/>
          </a:prstGeom>
          <a:noFill/>
        </p:spPr>
        <p:txBody>
          <a:bodyPr wrap="none" rtlCol="0">
            <a:spAutoFit/>
          </a:bodyPr>
          <a:lstStyle/>
          <a:p>
            <a:r>
              <a:rPr kumimoji="1" lang="en-US" altLang="ja-JP" sz="2800" dirty="0" smtClean="0">
                <a:latin typeface="+mj-lt"/>
                <a:ea typeface="HG丸ｺﾞｼｯｸM-PRO"/>
                <a:cs typeface="HG丸ｺﾞｼｯｸM-PRO"/>
              </a:rPr>
              <a:t>Planck </a:t>
            </a:r>
            <a:r>
              <a:rPr kumimoji="1" lang="en-US" altLang="ja-JP" sz="2800" dirty="0" err="1" smtClean="0">
                <a:latin typeface="+mj-lt"/>
                <a:ea typeface="HG丸ｺﾞｼｯｸM-PRO"/>
                <a:cs typeface="HG丸ｺﾞｼｯｸM-PRO"/>
              </a:rPr>
              <a:t>brane</a:t>
            </a:r>
            <a:endParaRPr kumimoji="1" lang="ja-JP" altLang="en-US" sz="2800" dirty="0">
              <a:latin typeface="+mj-lt"/>
              <a:ea typeface="HG丸ｺﾞｼｯｸM-PRO"/>
              <a:cs typeface="HG丸ｺﾞｼｯｸM-PRO"/>
            </a:endParaRPr>
          </a:p>
        </p:txBody>
      </p:sp>
      <p:sp>
        <p:nvSpPr>
          <p:cNvPr id="79" name="テキスト ボックス 78"/>
          <p:cNvSpPr txBox="1"/>
          <p:nvPr/>
        </p:nvSpPr>
        <p:spPr>
          <a:xfrm>
            <a:off x="608803" y="2844894"/>
            <a:ext cx="2420104" cy="523220"/>
          </a:xfrm>
          <a:prstGeom prst="rect">
            <a:avLst/>
          </a:prstGeom>
          <a:noFill/>
        </p:spPr>
        <p:txBody>
          <a:bodyPr wrap="none" rtlCol="0">
            <a:spAutoFit/>
          </a:bodyPr>
          <a:lstStyle/>
          <a:p>
            <a:r>
              <a:rPr lang="en-US" altLang="ja-JP" sz="2800" dirty="0" err="1">
                <a:latin typeface="+mj-lt"/>
                <a:ea typeface="HG丸ｺﾞｼｯｸM-PRO"/>
                <a:cs typeface="HG丸ｺﾞｼｯｸM-PRO"/>
              </a:rPr>
              <a:t>b</a:t>
            </a:r>
            <a:r>
              <a:rPr kumimoji="1" lang="en-US" altLang="ja-JP" sz="2800" dirty="0" err="1" smtClean="0">
                <a:latin typeface="+mj-lt"/>
                <a:ea typeface="HG丸ｺﾞｼｯｸM-PRO"/>
                <a:cs typeface="HG丸ｺﾞｼｯｸM-PRO"/>
              </a:rPr>
              <a:t>rane</a:t>
            </a:r>
            <a:r>
              <a:rPr kumimoji="1" lang="en-US" altLang="ja-JP" sz="2800" dirty="0" smtClean="0">
                <a:latin typeface="+mj-lt"/>
                <a:ea typeface="HG丸ｺﾞｼｯｸM-PRO"/>
                <a:cs typeface="HG丸ｺﾞｼｯｸM-PRO"/>
              </a:rPr>
              <a:t> fermions</a:t>
            </a:r>
            <a:endParaRPr kumimoji="1" lang="ja-JP" altLang="en-US" sz="2800" dirty="0">
              <a:latin typeface="+mj-lt"/>
              <a:ea typeface="HG丸ｺﾞｼｯｸM-PRO"/>
              <a:cs typeface="HG丸ｺﾞｼｯｸM-PRO"/>
            </a:endParaRPr>
          </a:p>
        </p:txBody>
      </p:sp>
      <p:sp>
        <p:nvSpPr>
          <p:cNvPr id="80" name="円/楕円 79"/>
          <p:cNvSpPr/>
          <p:nvPr/>
        </p:nvSpPr>
        <p:spPr>
          <a:xfrm>
            <a:off x="124251" y="1605519"/>
            <a:ext cx="2662158" cy="586092"/>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sp>
        <p:nvSpPr>
          <p:cNvPr id="81" name="テキスト ボックス 80"/>
          <p:cNvSpPr txBox="1"/>
          <p:nvPr/>
        </p:nvSpPr>
        <p:spPr>
          <a:xfrm>
            <a:off x="220240" y="1608626"/>
            <a:ext cx="2534418" cy="523220"/>
          </a:xfrm>
          <a:prstGeom prst="rect">
            <a:avLst/>
          </a:prstGeom>
          <a:noFill/>
        </p:spPr>
        <p:txBody>
          <a:bodyPr wrap="none" rtlCol="0">
            <a:spAutoFit/>
          </a:bodyPr>
          <a:lstStyle/>
          <a:p>
            <a:r>
              <a:rPr kumimoji="1" lang="en-US" altLang="ja-JP" sz="2800" dirty="0" smtClean="0"/>
              <a:t>matter contents</a:t>
            </a:r>
            <a:endParaRPr kumimoji="1" lang="ja-JP" altLang="en-US" sz="2800" dirty="0"/>
          </a:p>
        </p:txBody>
      </p:sp>
      <p:pic>
        <p:nvPicPr>
          <p:cNvPr id="82" name="図 8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50" y="3157518"/>
            <a:ext cx="2096599" cy="325942"/>
          </a:xfrm>
          <a:prstGeom prst="rect">
            <a:avLst/>
          </a:prstGeom>
        </p:spPr>
      </p:pic>
      <p:pic>
        <p:nvPicPr>
          <p:cNvPr id="84" name="図 8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55" y="5570077"/>
            <a:ext cx="2520153" cy="391788"/>
          </a:xfrm>
          <a:prstGeom prst="rect">
            <a:avLst/>
          </a:prstGeom>
          <a:ln>
            <a:solidFill>
              <a:srgbClr val="0000FF"/>
            </a:solidFill>
          </a:ln>
        </p:spPr>
      </p:pic>
      <p:pic>
        <p:nvPicPr>
          <p:cNvPr id="85" name="図 8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2599" y="6028062"/>
            <a:ext cx="2520152" cy="391788"/>
          </a:xfrm>
          <a:prstGeom prst="rect">
            <a:avLst/>
          </a:prstGeom>
        </p:spPr>
      </p:pic>
      <p:pic>
        <p:nvPicPr>
          <p:cNvPr id="86" name="図 8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6080125"/>
            <a:ext cx="419100" cy="254000"/>
          </a:xfrm>
          <a:prstGeom prst="rect">
            <a:avLst/>
          </a:prstGeom>
        </p:spPr>
      </p:pic>
      <p:pic>
        <p:nvPicPr>
          <p:cNvPr id="87" name="図 8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6252" y="6103292"/>
            <a:ext cx="419100" cy="254000"/>
          </a:xfrm>
          <a:prstGeom prst="rect">
            <a:avLst/>
          </a:prstGeom>
        </p:spPr>
      </p:pic>
      <p:sp>
        <p:nvSpPr>
          <p:cNvPr id="89" name="テキスト ボックス 88"/>
          <p:cNvSpPr txBox="1"/>
          <p:nvPr/>
        </p:nvSpPr>
        <p:spPr>
          <a:xfrm>
            <a:off x="729974" y="6246169"/>
            <a:ext cx="671578" cy="461665"/>
          </a:xfrm>
          <a:prstGeom prst="rect">
            <a:avLst/>
          </a:prstGeom>
          <a:noFill/>
        </p:spPr>
        <p:txBody>
          <a:bodyPr wrap="none" rtlCol="0">
            <a:spAutoFit/>
          </a:bodyPr>
          <a:lstStyle/>
          <a:p>
            <a:r>
              <a:rPr kumimoji="1" lang="en-US" altLang="ja-JP" sz="2400" dirty="0" smtClean="0"/>
              <a:t>B.C.</a:t>
            </a:r>
            <a:endParaRPr kumimoji="1" lang="ja-JP" altLang="en-US" sz="2400" dirty="0"/>
          </a:p>
        </p:txBody>
      </p:sp>
      <p:sp>
        <p:nvSpPr>
          <p:cNvPr id="90" name="テキスト ボックス 89"/>
          <p:cNvSpPr txBox="1"/>
          <p:nvPr/>
        </p:nvSpPr>
        <p:spPr>
          <a:xfrm>
            <a:off x="3529185" y="6341417"/>
            <a:ext cx="1327782" cy="369332"/>
          </a:xfrm>
          <a:prstGeom prst="rect">
            <a:avLst/>
          </a:prstGeom>
          <a:noFill/>
        </p:spPr>
        <p:txBody>
          <a:bodyPr wrap="none" rtlCol="0">
            <a:spAutoFit/>
          </a:bodyPr>
          <a:lstStyle/>
          <a:p>
            <a:r>
              <a:rPr kumimoji="1" lang="en-US" altLang="ja-JP" dirty="0" err="1" smtClean="0"/>
              <a:t>brane</a:t>
            </a:r>
            <a:r>
              <a:rPr kumimoji="1" lang="en-US" altLang="ja-JP" dirty="0" smtClean="0"/>
              <a:t> scalar</a:t>
            </a:r>
            <a:endParaRPr kumimoji="1" lang="ja-JP" altLang="en-US" dirty="0"/>
          </a:p>
        </p:txBody>
      </p:sp>
      <p:sp>
        <p:nvSpPr>
          <p:cNvPr id="45" name="テキスト ボックス 44"/>
          <p:cNvSpPr txBox="1"/>
          <p:nvPr/>
        </p:nvSpPr>
        <p:spPr>
          <a:xfrm>
            <a:off x="5813189" y="5560307"/>
            <a:ext cx="3313577" cy="523220"/>
          </a:xfrm>
          <a:prstGeom prst="rect">
            <a:avLst/>
          </a:prstGeom>
          <a:noFill/>
        </p:spPr>
        <p:txBody>
          <a:bodyPr wrap="none" rtlCol="0">
            <a:spAutoFit/>
          </a:bodyPr>
          <a:lstStyle/>
          <a:p>
            <a:r>
              <a:rPr kumimoji="1" lang="en-US" altLang="ja-JP" sz="2800" b="1" dirty="0" err="1" smtClean="0">
                <a:solidFill>
                  <a:srgbClr val="FF0000"/>
                </a:solidFill>
              </a:rPr>
              <a:t>Hosotani</a:t>
            </a:r>
            <a:r>
              <a:rPr kumimoji="1" lang="en-US" altLang="ja-JP" sz="2800" b="1" dirty="0" smtClean="0">
                <a:solidFill>
                  <a:srgbClr val="FF0000"/>
                </a:solidFill>
              </a:rPr>
              <a:t> mechanism</a:t>
            </a:r>
            <a:endParaRPr kumimoji="1" lang="ja-JP" altLang="en-US" sz="2800" b="1" dirty="0">
              <a:solidFill>
                <a:srgbClr val="FF0000"/>
              </a:solidFill>
            </a:endParaRPr>
          </a:p>
        </p:txBody>
      </p:sp>
      <p:sp>
        <p:nvSpPr>
          <p:cNvPr id="5" name="テキスト ボックス 4"/>
          <p:cNvSpPr txBox="1"/>
          <p:nvPr/>
        </p:nvSpPr>
        <p:spPr>
          <a:xfrm>
            <a:off x="3576810" y="0"/>
            <a:ext cx="5715740" cy="369332"/>
          </a:xfrm>
          <a:prstGeom prst="rect">
            <a:avLst/>
          </a:prstGeom>
          <a:noFill/>
        </p:spPr>
        <p:txBody>
          <a:bodyPr wrap="none" rtlCol="0">
            <a:spAutoFit/>
          </a:bodyPr>
          <a:lstStyle/>
          <a:p>
            <a:r>
              <a:rPr lang="en-US" altLang="ja-JP" dirty="0"/>
              <a:t>S. </a:t>
            </a:r>
            <a:r>
              <a:rPr lang="en-US" altLang="ja-JP" dirty="0" err="1"/>
              <a:t>Funatsu</a:t>
            </a:r>
            <a:r>
              <a:rPr lang="en-US" altLang="ja-JP" dirty="0"/>
              <a:t>, H. </a:t>
            </a:r>
            <a:r>
              <a:rPr lang="en-US" altLang="ja-JP" dirty="0" err="1"/>
              <a:t>Hatanaka</a:t>
            </a:r>
            <a:r>
              <a:rPr lang="en-US" altLang="ja-JP" dirty="0"/>
              <a:t>, Y. </a:t>
            </a:r>
            <a:r>
              <a:rPr lang="en-US" altLang="ja-JP" dirty="0" err="1"/>
              <a:t>Hosotani</a:t>
            </a:r>
            <a:r>
              <a:rPr lang="en-US" altLang="ja-JP" dirty="0"/>
              <a:t>, </a:t>
            </a:r>
            <a:r>
              <a:rPr lang="en-US" altLang="ja-JP" dirty="0" err="1" smtClean="0"/>
              <a:t>Y.Orikasa</a:t>
            </a:r>
            <a:r>
              <a:rPr lang="en-US" altLang="ja-JP" dirty="0" smtClean="0"/>
              <a:t>, T.S. (2013)</a:t>
            </a:r>
            <a:endParaRPr kumimoji="1" lang="ja-JP" altLang="en-US" dirty="0"/>
          </a:p>
        </p:txBody>
      </p:sp>
      <p:sp>
        <p:nvSpPr>
          <p:cNvPr id="47" name="タイトル 1"/>
          <p:cNvSpPr>
            <a:spLocks noGrp="1"/>
          </p:cNvSpPr>
          <p:nvPr>
            <p:ph type="title"/>
          </p:nvPr>
        </p:nvSpPr>
        <p:spPr>
          <a:xfrm>
            <a:off x="247484" y="323960"/>
            <a:ext cx="5920115" cy="1143000"/>
          </a:xfrm>
        </p:spPr>
        <p:txBody>
          <a:bodyPr>
            <a:normAutofit/>
          </a:bodyPr>
          <a:lstStyle/>
          <a:p>
            <a:r>
              <a:rPr kumimoji="1" lang="en-US" altLang="ja-JP" b="1" i="1" dirty="0" smtClean="0"/>
              <a:t>SO(5)×U(1) GHU Model</a:t>
            </a:r>
            <a:endParaRPr kumimoji="1" lang="ja-JP" altLang="en-US" b="1" i="1" dirty="0"/>
          </a:p>
        </p:txBody>
      </p:sp>
      <p:sp>
        <p:nvSpPr>
          <p:cNvPr id="48" name="テキスト ボックス 47"/>
          <p:cNvSpPr txBox="1"/>
          <p:nvPr/>
        </p:nvSpPr>
        <p:spPr>
          <a:xfrm>
            <a:off x="667328" y="1117752"/>
            <a:ext cx="5596304" cy="461665"/>
          </a:xfrm>
          <a:prstGeom prst="rect">
            <a:avLst/>
          </a:prstGeom>
          <a:noFill/>
        </p:spPr>
        <p:txBody>
          <a:bodyPr wrap="none" rtlCol="0">
            <a:spAutoFit/>
          </a:bodyPr>
          <a:lstStyle/>
          <a:p>
            <a:r>
              <a:rPr kumimoji="1" lang="en-US" altLang="ja-JP" sz="2400" dirty="0" smtClean="0"/>
              <a:t>5-dim. Randall-</a:t>
            </a:r>
            <a:r>
              <a:rPr kumimoji="1" lang="en-US" altLang="ja-JP" sz="2400" dirty="0" err="1" smtClean="0"/>
              <a:t>Sundrum</a:t>
            </a:r>
            <a:r>
              <a:rPr kumimoji="1" lang="en-US" altLang="ja-JP" sz="2400" dirty="0" smtClean="0"/>
              <a:t> warped </a:t>
            </a:r>
            <a:r>
              <a:rPr kumimoji="1" lang="en-US" altLang="ja-JP" sz="2400" dirty="0" err="1" smtClean="0"/>
              <a:t>spacetime</a:t>
            </a:r>
            <a:endParaRPr kumimoji="1" lang="ja-JP" altLang="en-US" sz="2400" dirty="0"/>
          </a:p>
        </p:txBody>
      </p:sp>
      <p:pic>
        <p:nvPicPr>
          <p:cNvPr id="49" name="図 4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1882" y="1072358"/>
            <a:ext cx="1168400" cy="520700"/>
          </a:xfrm>
          <a:prstGeom prst="rect">
            <a:avLst/>
          </a:prstGeom>
        </p:spPr>
      </p:pic>
      <p:sp>
        <p:nvSpPr>
          <p:cNvPr id="33" name="テキスト ボックス 32"/>
          <p:cNvSpPr txBox="1"/>
          <p:nvPr/>
        </p:nvSpPr>
        <p:spPr>
          <a:xfrm rot="20064249">
            <a:off x="29069" y="148637"/>
            <a:ext cx="1448233"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800" b="1" dirty="0" smtClean="0">
                <a:solidFill>
                  <a:srgbClr val="FF0000"/>
                </a:solidFill>
              </a:rPr>
              <a:t>NEW</a:t>
            </a:r>
            <a:endParaRPr kumimoji="1" lang="ja-JP" altLang="en-US" sz="4800" b="1" dirty="0">
              <a:solidFill>
                <a:srgbClr val="FF0000"/>
              </a:solidFill>
            </a:endParaRPr>
          </a:p>
        </p:txBody>
      </p:sp>
      <p:pic>
        <p:nvPicPr>
          <p:cNvPr id="43" name="図 42"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2271" y="6036176"/>
            <a:ext cx="4687045" cy="391469"/>
          </a:xfrm>
          <a:prstGeom prst="rect">
            <a:avLst/>
          </a:prstGeom>
        </p:spPr>
      </p:pic>
      <p:sp>
        <p:nvSpPr>
          <p:cNvPr id="46"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8</a:t>
            </a:fld>
            <a:endParaRPr kumimoji="1" lang="ja-JP" altLang="en-US"/>
          </a:p>
        </p:txBody>
      </p:sp>
    </p:spTree>
    <p:extLst>
      <p:ext uri="{BB962C8B-B14F-4D97-AF65-F5344CB8AC3E}">
        <p14:creationId xmlns:p14="http://schemas.microsoft.com/office/powerpoint/2010/main" val="3705122320"/>
      </p:ext>
    </p:extLst>
  </p:cSld>
  <p:clrMapOvr>
    <a:masterClrMapping/>
  </p:clrMapOvr>
  <mc:AlternateContent xmlns:mc="http://schemas.openxmlformats.org/markup-compatibility/2006" xmlns:p14="http://schemas.microsoft.com/office/powerpoint/2010/main">
    <mc:Choice Requires="p14">
      <p:transition spd="slow" p14:dur="2000" advTm="123275"/>
    </mc:Choice>
    <mc:Fallback xmlns="">
      <p:transition xmlns:p14="http://schemas.microsoft.com/office/powerpoint/2010/main" spd="slow" advTm="123275"/>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5280392" y="2484507"/>
            <a:ext cx="857583" cy="433318"/>
          </a:xfrm>
          <a:prstGeom prst="rect">
            <a:avLst/>
          </a:prstGeom>
          <a:solidFill>
            <a:schemeClr val="accent3">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165452" y="3171825"/>
            <a:ext cx="2337895" cy="433318"/>
          </a:xfrm>
          <a:prstGeom prst="rect">
            <a:avLst/>
          </a:prstGeom>
          <a:solidFill>
            <a:schemeClr val="accent5">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165452" y="3837057"/>
            <a:ext cx="2410754" cy="433318"/>
          </a:xfrm>
          <a:prstGeom prst="rect">
            <a:avLst/>
          </a:prstGeom>
          <a:solidFill>
            <a:schemeClr val="accent5">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256850" y="3155950"/>
            <a:ext cx="2006923" cy="433318"/>
          </a:xfrm>
          <a:prstGeom prst="rect">
            <a:avLst/>
          </a:prstGeom>
          <a:solidFill>
            <a:schemeClr val="accent3">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933209" y="2518297"/>
            <a:ext cx="474889" cy="433318"/>
          </a:xfrm>
          <a:prstGeom prst="rect">
            <a:avLst/>
          </a:prstGeom>
          <a:solidFill>
            <a:schemeClr val="accent5">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052406" y="4536410"/>
            <a:ext cx="1964137" cy="433318"/>
          </a:xfrm>
          <a:prstGeom prst="rect">
            <a:avLst/>
          </a:prstGeom>
          <a:solidFill>
            <a:schemeClr val="accent3">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837957" y="4536410"/>
            <a:ext cx="557273" cy="433318"/>
          </a:xfrm>
          <a:prstGeom prst="rect">
            <a:avLst/>
          </a:prstGeom>
          <a:solidFill>
            <a:schemeClr val="accent5">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240975" y="3837057"/>
            <a:ext cx="1821149" cy="433318"/>
          </a:xfrm>
          <a:prstGeom prst="rect">
            <a:avLst/>
          </a:prstGeom>
          <a:solidFill>
            <a:schemeClr val="accent3">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29592" y="1556560"/>
            <a:ext cx="1872553" cy="523220"/>
          </a:xfrm>
          <a:prstGeom prst="rect">
            <a:avLst/>
          </a:prstGeom>
          <a:noFill/>
        </p:spPr>
        <p:txBody>
          <a:bodyPr wrap="none" rtlCol="0">
            <a:spAutoFit/>
          </a:bodyPr>
          <a:lstStyle/>
          <a:p>
            <a:r>
              <a:rPr kumimoji="1" lang="en-US" altLang="ja-JP" sz="2800" dirty="0" smtClean="0"/>
              <a:t>parameters</a:t>
            </a:r>
            <a:endParaRPr kumimoji="1" lang="ja-JP" altLang="en-US" sz="2800" dirty="0"/>
          </a:p>
        </p:txBody>
      </p:sp>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685" y="2587625"/>
            <a:ext cx="647700" cy="279400"/>
          </a:xfrm>
          <a:prstGeom prst="rect">
            <a:avLst/>
          </a:prstGeom>
        </p:spPr>
      </p:pic>
      <p:pic>
        <p:nvPicPr>
          <p:cNvPr id="8" name="図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559" y="3933825"/>
            <a:ext cx="520700" cy="279400"/>
          </a:xfrm>
          <a:prstGeom prst="rect">
            <a:avLst/>
          </a:prstGeom>
        </p:spPr>
      </p:pic>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189" y="3927475"/>
            <a:ext cx="558800" cy="279400"/>
          </a:xfrm>
          <a:prstGeom prst="rect">
            <a:avLst/>
          </a:prstGeom>
        </p:spPr>
      </p:pic>
      <p:pic>
        <p:nvPicPr>
          <p:cNvPr id="11" name="図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340" y="3190875"/>
            <a:ext cx="967433" cy="328236"/>
          </a:xfrm>
          <a:prstGeom prst="rect">
            <a:avLst/>
          </a:prstGeom>
        </p:spPr>
      </p:pic>
      <p:pic>
        <p:nvPicPr>
          <p:cNvPr id="16" name="図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7976" y="4584794"/>
            <a:ext cx="1878567" cy="260234"/>
          </a:xfrm>
          <a:prstGeom prst="rect">
            <a:avLst/>
          </a:prstGeom>
        </p:spPr>
      </p:pic>
      <p:pic>
        <p:nvPicPr>
          <p:cNvPr id="3" name="図 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8458" y="2555875"/>
            <a:ext cx="215900" cy="330200"/>
          </a:xfrm>
          <a:prstGeom prst="rect">
            <a:avLst/>
          </a:prstGeom>
        </p:spPr>
      </p:pic>
      <p:pic>
        <p:nvPicPr>
          <p:cNvPr id="18" name="図 1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900" y="2454275"/>
            <a:ext cx="1727200" cy="495300"/>
          </a:xfrm>
          <a:prstGeom prst="rect">
            <a:avLst/>
          </a:prstGeom>
        </p:spPr>
      </p:pic>
      <p:pic>
        <p:nvPicPr>
          <p:cNvPr id="19" name="図 1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7647" y="3190875"/>
            <a:ext cx="482600" cy="304800"/>
          </a:xfrm>
          <a:prstGeom prst="rect">
            <a:avLst/>
          </a:prstGeom>
        </p:spPr>
      </p:pic>
      <p:pic>
        <p:nvPicPr>
          <p:cNvPr id="20" name="図 1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35564" y="3190875"/>
            <a:ext cx="482600" cy="304800"/>
          </a:xfrm>
          <a:prstGeom prst="rect">
            <a:avLst/>
          </a:prstGeom>
        </p:spPr>
      </p:pic>
      <p:pic>
        <p:nvPicPr>
          <p:cNvPr id="21" name="図 2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4499" y="3933825"/>
            <a:ext cx="304800" cy="279400"/>
          </a:xfrm>
          <a:prstGeom prst="rect">
            <a:avLst/>
          </a:prstGeom>
        </p:spPr>
      </p:pic>
      <p:pic>
        <p:nvPicPr>
          <p:cNvPr id="22" name="図 21"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4657" y="3784600"/>
            <a:ext cx="939800" cy="469900"/>
          </a:xfrm>
          <a:prstGeom prst="rect">
            <a:avLst/>
          </a:prstGeom>
        </p:spPr>
      </p:pic>
      <p:pic>
        <p:nvPicPr>
          <p:cNvPr id="23" name="図 22"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60963" y="4610172"/>
            <a:ext cx="457200" cy="279400"/>
          </a:xfrm>
          <a:prstGeom prst="rect">
            <a:avLst/>
          </a:prstGeom>
        </p:spPr>
      </p:pic>
      <p:pic>
        <p:nvPicPr>
          <p:cNvPr id="24" name="図 23"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96508" y="4610172"/>
            <a:ext cx="533400" cy="279400"/>
          </a:xfrm>
          <a:prstGeom prst="rect">
            <a:avLst/>
          </a:prstGeom>
        </p:spPr>
      </p:pic>
      <p:sp>
        <p:nvSpPr>
          <p:cNvPr id="27" name="テキスト ボックス 26"/>
          <p:cNvSpPr txBox="1"/>
          <p:nvPr/>
        </p:nvSpPr>
        <p:spPr>
          <a:xfrm>
            <a:off x="5240975" y="1618115"/>
            <a:ext cx="2359841" cy="461665"/>
          </a:xfrm>
          <a:prstGeom prst="rect">
            <a:avLst/>
          </a:prstGeom>
          <a:noFill/>
        </p:spPr>
        <p:txBody>
          <a:bodyPr wrap="none" rtlCol="0">
            <a:spAutoFit/>
          </a:bodyPr>
          <a:lstStyle/>
          <a:p>
            <a:r>
              <a:rPr kumimoji="1" lang="en-US" altLang="ja-JP" sz="2400" dirty="0" smtClean="0"/>
              <a:t>input parameters</a:t>
            </a:r>
            <a:endParaRPr kumimoji="1" lang="ja-JP" altLang="en-US" sz="2400" dirty="0"/>
          </a:p>
        </p:txBody>
      </p:sp>
      <p:pic>
        <p:nvPicPr>
          <p:cNvPr id="28" name="図 27"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2559" y="3202593"/>
            <a:ext cx="469900" cy="304800"/>
          </a:xfrm>
          <a:prstGeom prst="rect">
            <a:avLst/>
          </a:prstGeom>
        </p:spPr>
      </p:pic>
      <p:sp>
        <p:nvSpPr>
          <p:cNvPr id="29" name="角丸四角形 28"/>
          <p:cNvSpPr/>
          <p:nvPr/>
        </p:nvSpPr>
        <p:spPr>
          <a:xfrm>
            <a:off x="4711930" y="1531716"/>
            <a:ext cx="3527195" cy="3849911"/>
          </a:xfrm>
          <a:prstGeom prst="roundRect">
            <a:avLst/>
          </a:prstGeom>
          <a:noFill/>
          <a:ln w="5715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4000"/>
          </a:p>
        </p:txBody>
      </p:sp>
      <p:sp>
        <p:nvSpPr>
          <p:cNvPr id="39" name="角丸四角形 38"/>
          <p:cNvSpPr/>
          <p:nvPr/>
        </p:nvSpPr>
        <p:spPr>
          <a:xfrm>
            <a:off x="539751" y="1556561"/>
            <a:ext cx="3666279" cy="3849911"/>
          </a:xfrm>
          <a:prstGeom prst="roundRect">
            <a:avLst/>
          </a:prstGeom>
          <a:noFill/>
          <a:ln w="38100" cmpd="sng">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4000"/>
          </a:p>
        </p:txBody>
      </p:sp>
      <p:cxnSp>
        <p:nvCxnSpPr>
          <p:cNvPr id="41" name="直線矢印コネクタ 40"/>
          <p:cNvCxnSpPr/>
          <p:nvPr/>
        </p:nvCxnSpPr>
        <p:spPr>
          <a:xfrm flipH="1">
            <a:off x="3544456" y="2714625"/>
            <a:ext cx="1696518" cy="0"/>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p:nvPr/>
        </p:nvCxnSpPr>
        <p:spPr>
          <a:xfrm flipH="1">
            <a:off x="3544456" y="3392111"/>
            <a:ext cx="1696518" cy="0"/>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p:nvPr/>
        </p:nvCxnSpPr>
        <p:spPr>
          <a:xfrm flipH="1">
            <a:off x="3560331" y="4044950"/>
            <a:ext cx="1696518" cy="0"/>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flipH="1">
            <a:off x="3576207" y="4711796"/>
            <a:ext cx="2358803" cy="41275"/>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円/楕円 25"/>
          <p:cNvSpPr/>
          <p:nvPr/>
        </p:nvSpPr>
        <p:spPr>
          <a:xfrm>
            <a:off x="2031199" y="5733673"/>
            <a:ext cx="5703101" cy="1076702"/>
          </a:xfrm>
          <a:prstGeom prst="ellipse">
            <a:avLst/>
          </a:prstGeom>
          <a:solidFill>
            <a:srgbClr val="FFFF00">
              <a:alpha val="35000"/>
            </a:srgbClr>
          </a:solidFill>
          <a:ln w="1905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latin typeface="+mj-lt"/>
              <a:ea typeface="HG丸ｺﾞｼｯｸM-PRO"/>
            </a:endParaRPr>
          </a:p>
        </p:txBody>
      </p:sp>
      <p:pic>
        <p:nvPicPr>
          <p:cNvPr id="12" name="図 11"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83574" y="6423025"/>
            <a:ext cx="431800" cy="279400"/>
          </a:xfrm>
          <a:prstGeom prst="rect">
            <a:avLst/>
          </a:prstGeom>
        </p:spPr>
      </p:pic>
      <p:pic>
        <p:nvPicPr>
          <p:cNvPr id="13" name="図 12"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4655" y="6442075"/>
            <a:ext cx="533400" cy="279400"/>
          </a:xfrm>
          <a:prstGeom prst="rect">
            <a:avLst/>
          </a:prstGeom>
        </p:spPr>
      </p:pic>
      <p:sp>
        <p:nvSpPr>
          <p:cNvPr id="2" name="テキスト ボックス 1"/>
          <p:cNvSpPr txBox="1"/>
          <p:nvPr/>
        </p:nvSpPr>
        <p:spPr>
          <a:xfrm>
            <a:off x="2907465" y="217557"/>
            <a:ext cx="3329069" cy="830997"/>
          </a:xfrm>
          <a:prstGeom prst="rect">
            <a:avLst/>
          </a:prstGeom>
          <a:noFill/>
        </p:spPr>
        <p:txBody>
          <a:bodyPr wrap="none" rtlCol="0">
            <a:spAutoFit/>
          </a:bodyPr>
          <a:lstStyle/>
          <a:p>
            <a:r>
              <a:rPr kumimoji="1" lang="en-US" altLang="ja-JP" sz="4800" b="1" i="1" dirty="0" smtClean="0"/>
              <a:t>parameters</a:t>
            </a:r>
            <a:endParaRPr kumimoji="1" lang="ja-JP" altLang="en-US" sz="4800" b="1" i="1" dirty="0"/>
          </a:p>
        </p:txBody>
      </p:sp>
      <p:sp>
        <p:nvSpPr>
          <p:cNvPr id="25" name="テキスト ボックス 24"/>
          <p:cNvSpPr txBox="1"/>
          <p:nvPr/>
        </p:nvSpPr>
        <p:spPr>
          <a:xfrm>
            <a:off x="2174073" y="5813048"/>
            <a:ext cx="5482040" cy="523220"/>
          </a:xfrm>
          <a:prstGeom prst="rect">
            <a:avLst/>
          </a:prstGeom>
          <a:noFill/>
        </p:spPr>
        <p:txBody>
          <a:bodyPr wrap="none" rtlCol="0">
            <a:spAutoFit/>
          </a:bodyPr>
          <a:lstStyle/>
          <a:p>
            <a:r>
              <a:rPr kumimoji="1" lang="en-US" altLang="ja-JP" sz="2800" dirty="0" smtClean="0"/>
              <a:t>We have only 2 degrees of freedom.</a:t>
            </a:r>
            <a:endParaRPr kumimoji="1" lang="ja-JP" altLang="en-US" sz="2800" dirty="0"/>
          </a:p>
        </p:txBody>
      </p:sp>
      <p:sp>
        <p:nvSpPr>
          <p:cNvPr id="40" name="スライド番号プレースホルダー 11"/>
          <p:cNvSpPr>
            <a:spLocks noGrp="1"/>
          </p:cNvSpPr>
          <p:nvPr>
            <p:ph type="sldNum" sz="quarter" idx="12"/>
          </p:nvPr>
        </p:nvSpPr>
        <p:spPr>
          <a:xfrm>
            <a:off x="6553200" y="6356350"/>
            <a:ext cx="2133600" cy="365125"/>
          </a:xfrm>
        </p:spPr>
        <p:txBody>
          <a:bodyPr/>
          <a:lstStyle/>
          <a:p>
            <a:fld id="{C2EE18F7-29D1-1245-BED5-986D1C48ACFF}" type="slidenum">
              <a:rPr kumimoji="1" lang="ja-JP" altLang="en-US" smtClean="0"/>
              <a:t>9</a:t>
            </a:fld>
            <a:endParaRPr kumimoji="1" lang="ja-JP" altLang="en-US"/>
          </a:p>
        </p:txBody>
      </p:sp>
    </p:spTree>
    <p:extLst>
      <p:ext uri="{BB962C8B-B14F-4D97-AF65-F5344CB8AC3E}">
        <p14:creationId xmlns:p14="http://schemas.microsoft.com/office/powerpoint/2010/main" val="153094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3564</TotalTime>
  <Words>2900</Words>
  <Application>Microsoft Macintosh PowerPoint</Application>
  <PresentationFormat>画面に合わせる (4:3)</PresentationFormat>
  <Paragraphs>323</Paragraphs>
  <Slides>33</Slides>
  <Notes>30</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ホワイト</vt:lpstr>
      <vt:lpstr>Novel universality  and    in the SO(5) x U(1) gauge-Higgs unification</vt:lpstr>
      <vt:lpstr>Introduction for m1 students</vt:lpstr>
      <vt:lpstr>Introduction for m1 students</vt:lpstr>
      <vt:lpstr>Introduction</vt:lpstr>
      <vt:lpstr>PowerPoint プレゼンテーション</vt:lpstr>
      <vt:lpstr>PowerPoint プレゼンテーション</vt:lpstr>
      <vt:lpstr>SO(5)×U(1) GHU Model</vt:lpstr>
      <vt:lpstr>SO(5)×U(1) GHU Model</vt:lpstr>
      <vt:lpstr>PowerPoint プレゼンテーション</vt:lpstr>
      <vt:lpstr>How to calculate</vt:lpstr>
      <vt:lpstr>Effective potential</vt:lpstr>
      <vt:lpstr>PowerPoint プレゼンテーション</vt:lpstr>
      <vt:lpstr>Effective potential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production &amp; decay</vt:lpstr>
      <vt:lpstr>Higgs decay</vt:lpstr>
      <vt:lpstr>Higgs decay</vt:lpstr>
      <vt:lpstr>Amplitudes a finite!</vt:lpstr>
      <vt:lpstr>PowerPoint プレゼンテーション</vt:lpstr>
      <vt:lpstr>Contributions of amplitudes</vt:lpstr>
      <vt:lpstr>Decay rate</vt:lpstr>
      <vt:lpstr>Summary</vt:lpstr>
      <vt:lpstr>BACK UP</vt:lpstr>
      <vt:lpstr>Signal strength</vt:lpstr>
      <vt:lpstr>               case</vt:lpstr>
      <vt:lpstr>PowerPoint プレゼンテーション</vt:lpstr>
      <vt:lpstr>PowerPoint プレゼンテーション</vt:lpstr>
      <vt:lpstr>Amplitudes a finite!</vt:lpstr>
      <vt:lpstr>Amplitudes a finite!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universality  and    in the SO(5) x U(1) gauge-Higgs unification</dc:title>
  <dc:creator>Shimotani Takuya</dc:creator>
  <cp:lastModifiedBy>Shimotani Takuya</cp:lastModifiedBy>
  <cp:revision>44</cp:revision>
  <cp:lastPrinted>2013-05-27T15:10:42Z</cp:lastPrinted>
  <dcterms:created xsi:type="dcterms:W3CDTF">2013-05-14T08:33:22Z</dcterms:created>
  <dcterms:modified xsi:type="dcterms:W3CDTF">2013-05-28T08:25:42Z</dcterms:modified>
</cp:coreProperties>
</file>