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6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embeddings/oleObject1.bin" ContentType="application/vnd.openxmlformats-officedocument.oleObject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5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6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7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28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29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33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34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35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tags/tag52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48"/>
  </p:notesMasterIdLst>
  <p:handoutMasterIdLst>
    <p:handoutMasterId r:id="rId49"/>
  </p:handoutMasterIdLst>
  <p:sldIdLst>
    <p:sldId id="256" r:id="rId3"/>
    <p:sldId id="484" r:id="rId4"/>
    <p:sldId id="486" r:id="rId5"/>
    <p:sldId id="416" r:id="rId6"/>
    <p:sldId id="417" r:id="rId7"/>
    <p:sldId id="418" r:id="rId8"/>
    <p:sldId id="419" r:id="rId9"/>
    <p:sldId id="420" r:id="rId10"/>
    <p:sldId id="421" r:id="rId11"/>
    <p:sldId id="422" r:id="rId12"/>
    <p:sldId id="423" r:id="rId13"/>
    <p:sldId id="424" r:id="rId14"/>
    <p:sldId id="425" r:id="rId15"/>
    <p:sldId id="426" r:id="rId16"/>
    <p:sldId id="427" r:id="rId17"/>
    <p:sldId id="530" r:id="rId18"/>
    <p:sldId id="531" r:id="rId19"/>
    <p:sldId id="537" r:id="rId20"/>
    <p:sldId id="538" r:id="rId21"/>
    <p:sldId id="535" r:id="rId22"/>
    <p:sldId id="539" r:id="rId23"/>
    <p:sldId id="492" r:id="rId24"/>
    <p:sldId id="436" r:id="rId25"/>
    <p:sldId id="437" r:id="rId26"/>
    <p:sldId id="493" r:id="rId27"/>
    <p:sldId id="546" r:id="rId28"/>
    <p:sldId id="543" r:id="rId29"/>
    <p:sldId id="544" r:id="rId30"/>
    <p:sldId id="562" r:id="rId31"/>
    <p:sldId id="552" r:id="rId32"/>
    <p:sldId id="556" r:id="rId33"/>
    <p:sldId id="557" r:id="rId34"/>
    <p:sldId id="506" r:id="rId35"/>
    <p:sldId id="508" r:id="rId36"/>
    <p:sldId id="509" r:id="rId37"/>
    <p:sldId id="510" r:id="rId38"/>
    <p:sldId id="511" r:id="rId39"/>
    <p:sldId id="512" r:id="rId40"/>
    <p:sldId id="516" r:id="rId41"/>
    <p:sldId id="517" r:id="rId42"/>
    <p:sldId id="518" r:id="rId43"/>
    <p:sldId id="519" r:id="rId44"/>
    <p:sldId id="520" r:id="rId45"/>
    <p:sldId id="521" r:id="rId46"/>
    <p:sldId id="527" r:id="rId47"/>
  </p:sldIdLst>
  <p:sldSz cx="9144000" cy="6858000" type="screen4x3"/>
  <p:notesSz cx="6735763" cy="9866313"/>
  <p:custDataLst>
    <p:tags r:id="rId51"/>
  </p:custDataLst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6600"/>
    <a:srgbClr val="00FF00"/>
    <a:srgbClr val="99FF99"/>
    <a:srgbClr val="008000"/>
    <a:srgbClr val="FFFF00"/>
    <a:srgbClr val="CC0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362" autoAdjust="0"/>
  </p:normalViewPr>
  <p:slideViewPr>
    <p:cSldViewPr>
      <p:cViewPr varScale="1">
        <p:scale>
          <a:sx n="97" d="100"/>
          <a:sy n="97" d="100"/>
        </p:scale>
        <p:origin x="-192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8" d="100"/>
        <a:sy n="138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96"/>
      </p:cViewPr>
      <p:guideLst>
        <p:guide orient="horz" pos="3108"/>
        <p:guide pos="21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printerSettings" Target="printerSettings/printerSettings1.bin"/><Relationship Id="rId51" Type="http://schemas.openxmlformats.org/officeDocument/2006/relationships/tags" Target="tags/tag1.xml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/>
                <a:ea typeface="ＭＳ Ｐゴシック" panose="020B0600070205080204" pitchFamily="50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28530A69-BEE7-4DC9-B374-9422E341C910}" type="datetimeFigureOut">
              <a:rPr lang="ja-JP" altLang="en-US"/>
              <a:pPr/>
              <a:t>15/06/09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/>
                <a:ea typeface="ＭＳ Ｐゴシック" panose="020B0600070205080204" pitchFamily="50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81B8B735-4812-4BA7-9E67-FA19D713D09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28270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/>
                <a:ea typeface="ＭＳ Ｐゴシック" panose="020B0600070205080204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/>
                <a:ea typeface="ＭＳ Ｐゴシック" panose="020B0600070205080204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/>
                <a:ea typeface="ＭＳ Ｐゴシック" panose="020B0600070205080204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435C9455-0EBA-4A14-8449-E06BAA922D6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543362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/>
        <a:ea typeface="ＭＳ Ｐ明朝" pitchFamily="18" charset="-128"/>
        <a:cs typeface="ＭＳ Ｐ明朝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/>
        <a:ea typeface="ＭＳ Ｐ明朝" pitchFamily="18" charset="-128"/>
        <a:cs typeface="ＭＳ Ｐ明朝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/>
        <a:ea typeface="ＭＳ Ｐ明朝" pitchFamily="18" charset="-128"/>
        <a:cs typeface="ＭＳ Ｐ明朝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/>
        <a:ea typeface="ＭＳ Ｐ明朝" pitchFamily="18" charset="-128"/>
        <a:cs typeface="ＭＳ Ｐ明朝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/>
        <a:ea typeface="ＭＳ Ｐ明朝" pitchFamily="18" charset="-128"/>
        <a:cs typeface="ＭＳ Ｐ明朝" charset="0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6C1D69A0-3CF7-4A19-B2C4-6859B6A2A8D2}" type="slidenum">
              <a:rPr lang="en-US" altLang="ja-JP" sz="1200">
                <a:latin typeface="Calibri" panose="020F0502020204030204" pitchFamily="34" charset="0"/>
              </a:rPr>
              <a:pPr/>
              <a:t>1</a:t>
            </a:fld>
            <a:endParaRPr lang="en-US" altLang="ja-JP" sz="1200">
              <a:latin typeface="Calibri" panose="020F0502020204030204" pitchFamily="34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064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8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 smtClean="0">
              <a:latin typeface="Calibri" panose="020F0502020204030204" pitchFamily="34" charset="0"/>
            </a:endParaRPr>
          </a:p>
        </p:txBody>
      </p:sp>
      <p:sp>
        <p:nvSpPr>
          <p:cNvPr id="34819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F30BEEC1-B804-434E-9534-0ECDE5E95BC8}" type="slidenum">
              <a:rPr lang="ja-JP" altLang="en-US" sz="1200">
                <a:latin typeface="Calibri" panose="020F0502020204030204" pitchFamily="34" charset="0"/>
              </a:rPr>
              <a:pPr/>
              <a:t>10</a:t>
            </a:fld>
            <a:endParaRPr lang="ja-JP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492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 smtClean="0">
              <a:latin typeface="Calibri" panose="020F0502020204030204" pitchFamily="34" charset="0"/>
            </a:endParaRPr>
          </a:p>
        </p:txBody>
      </p:sp>
      <p:sp>
        <p:nvSpPr>
          <p:cNvPr id="36867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BC57193E-B8B8-4414-A2BB-852FE13220B9}" type="slidenum">
              <a:rPr lang="ja-JP" altLang="en-US" sz="1200">
                <a:latin typeface="Calibri" panose="020F0502020204030204" pitchFamily="34" charset="0"/>
              </a:rPr>
              <a:pPr/>
              <a:t>11</a:t>
            </a:fld>
            <a:endParaRPr lang="ja-JP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413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 smtClean="0">
              <a:latin typeface="Calibri" panose="020F0502020204030204" pitchFamily="34" charset="0"/>
            </a:endParaRPr>
          </a:p>
        </p:txBody>
      </p:sp>
      <p:sp>
        <p:nvSpPr>
          <p:cNvPr id="38915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FA03B8B0-10AE-4B2E-9F6F-D5CA852206CF}" type="slidenum">
              <a:rPr lang="ja-JP" altLang="en-US" sz="1200">
                <a:latin typeface="Calibri" panose="020F0502020204030204" pitchFamily="34" charset="0"/>
              </a:rPr>
              <a:pPr/>
              <a:t>12</a:t>
            </a:fld>
            <a:endParaRPr lang="ja-JP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9729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2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 smtClean="0">
              <a:latin typeface="Calibri" panose="020F0502020204030204" pitchFamily="34" charset="0"/>
            </a:endParaRPr>
          </a:p>
        </p:txBody>
      </p:sp>
      <p:sp>
        <p:nvSpPr>
          <p:cNvPr id="40963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D81A9756-67DF-4D67-AFFA-0058DFD71A7F}" type="slidenum">
              <a:rPr lang="ja-JP" altLang="en-US" sz="1200">
                <a:latin typeface="Calibri" panose="020F0502020204030204" pitchFamily="34" charset="0"/>
              </a:rPr>
              <a:pPr/>
              <a:t>13</a:t>
            </a:fld>
            <a:endParaRPr lang="ja-JP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3560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0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 smtClean="0">
              <a:latin typeface="Calibri" panose="020F0502020204030204" pitchFamily="34" charset="0"/>
            </a:endParaRPr>
          </a:p>
        </p:txBody>
      </p:sp>
      <p:sp>
        <p:nvSpPr>
          <p:cNvPr id="43011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F8587111-C47D-474C-987A-1B72B9E5D752}" type="slidenum">
              <a:rPr lang="ja-JP" altLang="en-US" sz="1200">
                <a:latin typeface="Calibri" panose="020F0502020204030204" pitchFamily="34" charset="0"/>
              </a:rPr>
              <a:pPr/>
              <a:t>14</a:t>
            </a:fld>
            <a:endParaRPr lang="ja-JP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5029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8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 smtClean="0">
              <a:latin typeface="Calibri" panose="020F0502020204030204" pitchFamily="34" charset="0"/>
            </a:endParaRPr>
          </a:p>
        </p:txBody>
      </p:sp>
      <p:sp>
        <p:nvSpPr>
          <p:cNvPr id="45059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F6B41458-36BC-4BDF-A4D2-186849259CEB}" type="slidenum">
              <a:rPr lang="ja-JP" altLang="en-US" sz="1200">
                <a:latin typeface="Calibri" panose="020F0502020204030204" pitchFamily="34" charset="0"/>
              </a:rPr>
              <a:pPr/>
              <a:t>15</a:t>
            </a:fld>
            <a:endParaRPr lang="ja-JP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6874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AD08C-E4C8-4082-B1A5-FD74556E2E53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62910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9F084-5E92-4C5E-988D-D0A3511B56BD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39962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AD08C-E4C8-4082-B1A5-FD74556E2E53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06700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AD08C-E4C8-4082-B1A5-FD74556E2E53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0630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 smtClean="0">
              <a:latin typeface="Calibri" panose="020F0502020204030204" pitchFamily="34" charset="0"/>
            </a:endParaRPr>
          </a:p>
        </p:txBody>
      </p:sp>
      <p:sp>
        <p:nvSpPr>
          <p:cNvPr id="18435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03BA0668-8C4C-4600-8567-7674106D3E81}" type="slidenum">
              <a:rPr lang="ja-JP" altLang="en-US" sz="1200">
                <a:latin typeface="Calibri" panose="020F0502020204030204" pitchFamily="34" charset="0"/>
              </a:rPr>
              <a:pPr/>
              <a:t>2</a:t>
            </a:fld>
            <a:endParaRPr lang="ja-JP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5127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7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2258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 smtClean="0">
              <a:latin typeface="Calibri" panose="020F0502020204030204" pitchFamily="34" charset="0"/>
            </a:endParaRPr>
          </a:p>
        </p:txBody>
      </p:sp>
      <p:sp>
        <p:nvSpPr>
          <p:cNvPr id="352259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88D5EA7F-CC78-4D35-8CC3-45027A600DB4}" type="slidenum">
              <a:rPr lang="en-US" altLang="ja-JP" sz="1200">
                <a:latin typeface="Calibri" panose="020F0502020204030204" pitchFamily="34" charset="0"/>
              </a:rPr>
              <a:pPr/>
              <a:t>22</a:t>
            </a:fld>
            <a:endParaRPr lang="en-US" altLang="ja-JP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2929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8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 smtClean="0">
              <a:latin typeface="Calibri" panose="020F0502020204030204" pitchFamily="34" charset="0"/>
            </a:endParaRPr>
          </a:p>
        </p:txBody>
      </p:sp>
      <p:sp>
        <p:nvSpPr>
          <p:cNvPr id="55299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3D2CB414-6625-4E26-8BC6-99B01D21F835}" type="slidenum">
              <a:rPr lang="ja-JP" altLang="en-US" sz="1200">
                <a:latin typeface="Calibri" panose="020F0502020204030204" pitchFamily="34" charset="0"/>
              </a:rPr>
              <a:pPr/>
              <a:t>23</a:t>
            </a:fld>
            <a:endParaRPr lang="ja-JP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5925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6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 smtClean="0">
              <a:latin typeface="Calibri" panose="020F0502020204030204" pitchFamily="34" charset="0"/>
            </a:endParaRPr>
          </a:p>
        </p:txBody>
      </p:sp>
      <p:sp>
        <p:nvSpPr>
          <p:cNvPr id="57347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9953147A-91E5-4AAD-9B88-4BBC9D90515F}" type="slidenum">
              <a:rPr lang="ja-JP" altLang="en-US" sz="1200">
                <a:latin typeface="Calibri" panose="020F0502020204030204" pitchFamily="34" charset="0"/>
              </a:rPr>
              <a:pPr/>
              <a:t>24</a:t>
            </a:fld>
            <a:endParaRPr lang="ja-JP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0843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1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3282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 smtClean="0">
              <a:latin typeface="Calibri" panose="020F0502020204030204" pitchFamily="34" charset="0"/>
            </a:endParaRPr>
          </a:p>
        </p:txBody>
      </p:sp>
      <p:sp>
        <p:nvSpPr>
          <p:cNvPr id="353283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69EA8A72-57BC-42E5-90E2-9F7FDE32E8DA}" type="slidenum">
              <a:rPr lang="en-US" altLang="ja-JP" sz="1200">
                <a:latin typeface="Calibri" panose="020F0502020204030204" pitchFamily="34" charset="0"/>
              </a:rPr>
              <a:pPr/>
              <a:t>25</a:t>
            </a:fld>
            <a:endParaRPr lang="en-US" altLang="ja-JP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3316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93849223-D552-4EF0-9320-DE50212B9B76}" type="slidenum">
              <a:rPr lang="en-US" altLang="ja-JP" sz="1200">
                <a:latin typeface="Calibri" panose="020F0502020204030204" pitchFamily="34" charset="0"/>
              </a:rPr>
              <a:pPr/>
              <a:t>26</a:t>
            </a:fld>
            <a:endParaRPr lang="en-US" altLang="ja-JP" sz="1200">
              <a:latin typeface="Calibri" panose="020F0502020204030204" pitchFamily="34" charset="0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7907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1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1362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Calibri" panose="020F0502020204030204" pitchFamily="34" charset="0"/>
            </a:endParaRPr>
          </a:p>
        </p:txBody>
      </p:sp>
      <p:sp>
        <p:nvSpPr>
          <p:cNvPr id="271363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ADE826F9-76F2-4B8C-B535-94E0465651D8}" type="slidenum">
              <a:rPr lang="ja-JP" altLang="en-US" sz="1200">
                <a:latin typeface="Calibri" panose="020F0502020204030204" pitchFamily="34" charset="0"/>
              </a:rPr>
              <a:pPr/>
              <a:t>27</a:t>
            </a:fld>
            <a:endParaRPr lang="ja-JP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1822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09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3410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Calibri" panose="020F0502020204030204" pitchFamily="34" charset="0"/>
            </a:endParaRPr>
          </a:p>
        </p:txBody>
      </p:sp>
      <p:sp>
        <p:nvSpPr>
          <p:cNvPr id="273411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8D5CD345-0D0F-43E2-9453-5A586FEED830}" type="slidenum">
              <a:rPr lang="ja-JP" altLang="en-US" sz="1200">
                <a:latin typeface="Calibri" panose="020F0502020204030204" pitchFamily="34" charset="0"/>
              </a:rPr>
              <a:pPr/>
              <a:t>28</a:t>
            </a:fld>
            <a:endParaRPr lang="ja-JP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4644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1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1602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Calibri" panose="020F0502020204030204" pitchFamily="34" charset="0"/>
            </a:endParaRPr>
          </a:p>
        </p:txBody>
      </p:sp>
      <p:sp>
        <p:nvSpPr>
          <p:cNvPr id="281603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072BB069-4F15-46F3-9175-E200F6D6FBF3}" type="slidenum">
              <a:rPr lang="ja-JP" altLang="en-US" sz="1200">
                <a:latin typeface="Calibri" panose="020F0502020204030204" pitchFamily="34" charset="0"/>
              </a:rPr>
              <a:pPr/>
              <a:t>29</a:t>
            </a:fld>
            <a:endParaRPr lang="ja-JP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6282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1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1602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Calibri" panose="020F0502020204030204" pitchFamily="34" charset="0"/>
            </a:endParaRPr>
          </a:p>
        </p:txBody>
      </p:sp>
      <p:sp>
        <p:nvSpPr>
          <p:cNvPr id="281603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072BB069-4F15-46F3-9175-E200F6D6FBF3}" type="slidenum">
              <a:rPr lang="ja-JP" altLang="en-US" sz="1200">
                <a:latin typeface="Calibri" panose="020F0502020204030204" pitchFamily="34" charset="0"/>
              </a:rPr>
              <a:pPr/>
              <a:t>30</a:t>
            </a:fld>
            <a:endParaRPr lang="ja-JP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4429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7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5698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Calibri" panose="020F0502020204030204" pitchFamily="34" charset="0"/>
            </a:endParaRPr>
          </a:p>
        </p:txBody>
      </p:sp>
      <p:sp>
        <p:nvSpPr>
          <p:cNvPr id="285699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B084FAD4-2562-4CF0-99C2-340BCF9D445E}" type="slidenum">
              <a:rPr lang="ja-JP" altLang="en-US" sz="1200">
                <a:latin typeface="Calibri" panose="020F0502020204030204" pitchFamily="34" charset="0"/>
              </a:rPr>
              <a:pPr/>
              <a:t>31</a:t>
            </a:fld>
            <a:endParaRPr lang="ja-JP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670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 smtClean="0">
              <a:latin typeface="Calibri" panose="020F0502020204030204" pitchFamily="34" charset="0"/>
            </a:endParaRPr>
          </a:p>
        </p:txBody>
      </p:sp>
      <p:sp>
        <p:nvSpPr>
          <p:cNvPr id="20483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A72C18BF-1CC2-4B18-A9C4-10537394187B}" type="slidenum">
              <a:rPr lang="ja-JP" altLang="en-US" sz="1200">
                <a:latin typeface="Calibri" panose="020F0502020204030204" pitchFamily="34" charset="0"/>
              </a:rPr>
              <a:pPr/>
              <a:t>3</a:t>
            </a:fld>
            <a:endParaRPr lang="ja-JP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6320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5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7746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Calibri" panose="020F0502020204030204" pitchFamily="34" charset="0"/>
            </a:endParaRPr>
          </a:p>
        </p:txBody>
      </p:sp>
      <p:sp>
        <p:nvSpPr>
          <p:cNvPr id="287747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F87C2395-6044-4457-A0DE-C189BA4BD875}" type="slidenum">
              <a:rPr lang="ja-JP" altLang="en-US" sz="1200">
                <a:latin typeface="Calibri" panose="020F0502020204030204" pitchFamily="34" charset="0"/>
              </a:rPr>
              <a:pPr/>
              <a:t>32</a:t>
            </a:fld>
            <a:endParaRPr lang="ja-JP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1161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90383917-2FFE-4DB8-A5D4-83EE64BCE9FB}" type="slidenum">
              <a:rPr lang="en-US" altLang="ja-JP" sz="1200">
                <a:latin typeface="Calibri" panose="020F0502020204030204" pitchFamily="34" charset="0"/>
              </a:rPr>
              <a:pPr/>
              <a:t>33</a:t>
            </a:fld>
            <a:endParaRPr lang="en-US" altLang="ja-JP" sz="1200">
              <a:latin typeface="Calibri" panose="020F0502020204030204" pitchFamily="34" charset="0"/>
            </a:endParaRPr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8188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2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 smtClean="0">
              <a:latin typeface="Calibri" panose="020F0502020204030204" pitchFamily="34" charset="0"/>
            </a:endParaRPr>
          </a:p>
        </p:txBody>
      </p:sp>
      <p:sp>
        <p:nvSpPr>
          <p:cNvPr id="87043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5716E42B-5105-48EE-AEA2-A722AA53DBCF}" type="slidenum">
              <a:rPr lang="en-US" altLang="ja-JP" sz="1200">
                <a:latin typeface="Calibri" panose="020F0502020204030204" pitchFamily="34" charset="0"/>
              </a:rPr>
              <a:pPr/>
              <a:t>34</a:t>
            </a:fld>
            <a:endParaRPr lang="en-US" altLang="ja-JP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2538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F2BD2415-3066-4C68-BFD3-385D3F69B160}" type="slidenum">
              <a:rPr lang="en-US" altLang="ja-JP" sz="1200">
                <a:latin typeface="Calibri" panose="020F0502020204030204" pitchFamily="34" charset="0"/>
              </a:rPr>
              <a:pPr/>
              <a:t>35</a:t>
            </a:fld>
            <a:endParaRPr lang="en-US" altLang="ja-JP" sz="1200">
              <a:latin typeface="Calibri" panose="020F0502020204030204" pitchFamily="34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4954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129799FD-4467-486A-86A1-1F17159CB475}" type="slidenum">
              <a:rPr lang="en-US" altLang="ja-JP" sz="1200">
                <a:latin typeface="Calibri" panose="020F0502020204030204" pitchFamily="34" charset="0"/>
              </a:rPr>
              <a:pPr/>
              <a:t>36</a:t>
            </a:fld>
            <a:endParaRPr lang="en-US" altLang="ja-JP" sz="1200">
              <a:latin typeface="Calibri" panose="020F0502020204030204" pitchFamily="34" charset="0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2896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CB27A43C-C5E3-4AA8-8975-137817FC760A}" type="slidenum">
              <a:rPr lang="en-US" altLang="ja-JP" sz="1200">
                <a:latin typeface="Calibri" panose="020F0502020204030204" pitchFamily="34" charset="0"/>
              </a:rPr>
              <a:pPr/>
              <a:t>37</a:t>
            </a:fld>
            <a:endParaRPr lang="en-US" altLang="ja-JP" sz="1200">
              <a:latin typeface="Calibri" panose="020F0502020204030204" pitchFamily="34" charset="0"/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010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4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 smtClean="0">
              <a:latin typeface="Calibri" panose="020F0502020204030204" pitchFamily="34" charset="0"/>
            </a:endParaRPr>
          </a:p>
        </p:txBody>
      </p:sp>
      <p:sp>
        <p:nvSpPr>
          <p:cNvPr id="95235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6459F527-7089-4BB7-B017-F29B4527458E}" type="slidenum">
              <a:rPr lang="en-US" altLang="ja-JP" sz="1200">
                <a:latin typeface="Calibri" panose="020F0502020204030204" pitchFamily="34" charset="0"/>
              </a:rPr>
              <a:pPr/>
              <a:t>38</a:t>
            </a:fld>
            <a:endParaRPr lang="en-US" altLang="ja-JP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6919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067F1822-6D8B-4D74-AE69-3443BB2D4E4D}" type="slidenum">
              <a:rPr lang="en-US" altLang="ja-JP" sz="1200">
                <a:latin typeface="Calibri" panose="020F0502020204030204" pitchFamily="34" charset="0"/>
              </a:rPr>
              <a:pPr/>
              <a:t>39</a:t>
            </a:fld>
            <a:endParaRPr lang="en-US" altLang="ja-JP" sz="1200">
              <a:latin typeface="Calibri" panose="020F0502020204030204" pitchFamily="34" charset="0"/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47111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6C0B7BEA-9C38-4324-B6D0-2F927048FAD8}" type="slidenum">
              <a:rPr lang="en-US" altLang="ja-JP" sz="1200">
                <a:latin typeface="Calibri" panose="020F0502020204030204" pitchFamily="34" charset="0"/>
              </a:rPr>
              <a:pPr/>
              <a:t>40</a:t>
            </a:fld>
            <a:endParaRPr lang="en-US" altLang="ja-JP" sz="1200">
              <a:latin typeface="Calibri" panose="020F0502020204030204" pitchFamily="34" charset="0"/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12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A1059D8F-0840-42EB-8910-E02E754941B1}" type="slidenum">
              <a:rPr lang="en-US" altLang="ja-JP" sz="1200">
                <a:latin typeface="Calibri" panose="020F0502020204030204" pitchFamily="34" charset="0"/>
              </a:rPr>
              <a:pPr/>
              <a:t>41</a:t>
            </a:fld>
            <a:endParaRPr lang="en-US" altLang="ja-JP" sz="1200">
              <a:latin typeface="Calibri" panose="020F0502020204030204" pitchFamily="34" charset="0"/>
            </a:endParaRPr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196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 smtClean="0">
              <a:latin typeface="Calibri" panose="020F0502020204030204" pitchFamily="34" charset="0"/>
            </a:endParaRPr>
          </a:p>
        </p:txBody>
      </p:sp>
      <p:sp>
        <p:nvSpPr>
          <p:cNvPr id="22531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86AEE7CA-F5B7-4282-BCF7-F8C08650B83D}" type="slidenum">
              <a:rPr lang="ja-JP" altLang="en-US" sz="1200">
                <a:latin typeface="Calibri" panose="020F0502020204030204" pitchFamily="34" charset="0"/>
              </a:rPr>
              <a:pPr/>
              <a:t>4</a:t>
            </a:fld>
            <a:endParaRPr lang="ja-JP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7481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F6B0A62D-086C-479C-AB33-BC10E84A74E2}" type="slidenum">
              <a:rPr lang="en-US" altLang="ja-JP" sz="1200">
                <a:latin typeface="Calibri" panose="020F0502020204030204" pitchFamily="34" charset="0"/>
              </a:rPr>
              <a:pPr/>
              <a:t>42</a:t>
            </a:fld>
            <a:endParaRPr lang="en-US" altLang="ja-JP" sz="1200">
              <a:latin typeface="Calibri" panose="020F0502020204030204" pitchFamily="34" charset="0"/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35946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802A7A1A-2B1F-4C56-AF73-75804CDD8117}" type="slidenum">
              <a:rPr lang="en-US" altLang="ja-JP" sz="1200">
                <a:latin typeface="Calibri" panose="020F0502020204030204" pitchFamily="34" charset="0"/>
              </a:rPr>
              <a:pPr/>
              <a:t>43</a:t>
            </a:fld>
            <a:endParaRPr lang="en-US" altLang="ja-JP" sz="1200">
              <a:latin typeface="Calibri" panose="020F0502020204030204" pitchFamily="34" charset="0"/>
            </a:endParaRPr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89072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A8B0E0AB-12FC-4BF8-8B88-840121C04AD0}" type="slidenum">
              <a:rPr lang="en-US" altLang="ja-JP" sz="1200">
                <a:latin typeface="Calibri" panose="020F0502020204030204" pitchFamily="34" charset="0"/>
              </a:rPr>
              <a:pPr/>
              <a:t>44</a:t>
            </a:fld>
            <a:endParaRPr lang="en-US" altLang="ja-JP" sz="1200">
              <a:latin typeface="Calibri" panose="020F0502020204030204" pitchFamily="34" charset="0"/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87793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99EE294E-F68B-41DC-8D53-CA1035D7747E}" type="slidenum">
              <a:rPr lang="en-US" altLang="ja-JP" sz="1200">
                <a:latin typeface="Calibri" panose="020F0502020204030204" pitchFamily="34" charset="0"/>
              </a:rPr>
              <a:pPr/>
              <a:t>45</a:t>
            </a:fld>
            <a:endParaRPr lang="en-US" altLang="ja-JP" sz="1200">
              <a:latin typeface="Calibri" panose="020F0502020204030204" pitchFamily="34" charset="0"/>
            </a:endParaRPr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200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 smtClean="0">
              <a:latin typeface="Calibri" panose="020F0502020204030204" pitchFamily="34" charset="0"/>
            </a:endParaRPr>
          </a:p>
        </p:txBody>
      </p:sp>
      <p:sp>
        <p:nvSpPr>
          <p:cNvPr id="24579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7EA9ADC2-EFCA-4AC6-A66A-8F0C8FA12C6E}" type="slidenum">
              <a:rPr lang="ja-JP" altLang="en-US" sz="1200">
                <a:latin typeface="Calibri" panose="020F0502020204030204" pitchFamily="34" charset="0"/>
              </a:rPr>
              <a:pPr/>
              <a:t>5</a:t>
            </a:fld>
            <a:endParaRPr lang="ja-JP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669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 smtClean="0">
              <a:latin typeface="Calibri" panose="020F0502020204030204" pitchFamily="34" charset="0"/>
            </a:endParaRPr>
          </a:p>
        </p:txBody>
      </p:sp>
      <p:sp>
        <p:nvSpPr>
          <p:cNvPr id="26627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7E07B665-B5F6-4FF2-96F3-B7F66853BC29}" type="slidenum">
              <a:rPr lang="ja-JP" altLang="en-US" sz="1200">
                <a:latin typeface="Calibri" panose="020F0502020204030204" pitchFamily="34" charset="0"/>
              </a:rPr>
              <a:pPr/>
              <a:t>6</a:t>
            </a:fld>
            <a:endParaRPr lang="ja-JP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788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4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 smtClean="0">
              <a:latin typeface="Calibri" panose="020F0502020204030204" pitchFamily="34" charset="0"/>
            </a:endParaRPr>
          </a:p>
        </p:txBody>
      </p:sp>
      <p:sp>
        <p:nvSpPr>
          <p:cNvPr id="28675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4AC11D49-4B4D-4B9A-9EF7-008D3DE9FEE4}" type="slidenum">
              <a:rPr lang="ja-JP" altLang="en-US" sz="1200">
                <a:latin typeface="Calibri" panose="020F0502020204030204" pitchFamily="34" charset="0"/>
              </a:rPr>
              <a:pPr/>
              <a:t>7</a:t>
            </a:fld>
            <a:endParaRPr lang="ja-JP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694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 smtClean="0">
              <a:latin typeface="Calibri" panose="020F0502020204030204" pitchFamily="34" charset="0"/>
            </a:endParaRPr>
          </a:p>
        </p:txBody>
      </p:sp>
      <p:sp>
        <p:nvSpPr>
          <p:cNvPr id="30723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8E38C878-88E5-4B00-B4C1-419F90E3DC16}" type="slidenum">
              <a:rPr lang="ja-JP" altLang="en-US" sz="1200">
                <a:latin typeface="Calibri" panose="020F0502020204030204" pitchFamily="34" charset="0"/>
              </a:rPr>
              <a:pPr/>
              <a:t>8</a:t>
            </a:fld>
            <a:endParaRPr lang="ja-JP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73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 smtClean="0">
              <a:latin typeface="Calibri" panose="020F0502020204030204" pitchFamily="34" charset="0"/>
            </a:endParaRPr>
          </a:p>
        </p:txBody>
      </p:sp>
      <p:sp>
        <p:nvSpPr>
          <p:cNvPr id="32771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6E9485A2-9DBC-47FA-80DB-AD0A5100E3D9}" type="slidenum">
              <a:rPr lang="ja-JP" altLang="en-US" sz="1200">
                <a:latin typeface="Calibri" panose="020F0502020204030204" pitchFamily="34" charset="0"/>
              </a:rPr>
              <a:pPr/>
              <a:t>9</a:t>
            </a:fld>
            <a:endParaRPr lang="ja-JP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773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39319C-1800-4A31-8386-4AC31B8FAC8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4623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21CFF9-857C-4135-A09B-6F22EF91C5A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04357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A1DCFC-5FF9-4A19-B286-CACFC5FA944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19535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015D95-7419-4F03-93DC-8FADA0A2737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26865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E83CF3-1601-4E50-8C5B-3F8F5AC8B44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26886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0AAE47-0555-48F6-9CF2-07CBBD14BF3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26130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7CFA70-C0D8-4926-84CB-8FF4AFB6472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71663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5A8CFD-6F41-4534-8B5D-E471E9BA9C4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64253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A6BE35-2C4E-4B51-BCBC-FDAF2EF39B6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69876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74F510-6549-4203-B959-0ED4B663DD0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39919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99B4A-7C69-41EE-9CED-93687CB62D7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81259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latin typeface="Calibri"/>
                <a:ea typeface="ＭＳ Ｐゴシック" panose="020B0600070205080204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latin typeface="Calibri"/>
                <a:ea typeface="ＭＳ Ｐゴシック" panose="020B0600070205080204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>
                <a:latin typeface="Calibri" panose="020F0502020204030204" pitchFamily="34" charset="0"/>
              </a:defRPr>
            </a:lvl1pPr>
          </a:lstStyle>
          <a:p>
            <a:fld id="{6DE4833A-C51E-4EAB-A61E-3527E529A7E9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anose="020F0502020204030204" pitchFamily="34" charset="0"/>
          <a:ea typeface="ＭＳ Ｐゴシック" pitchFamily="50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anose="020F0502020204030204" pitchFamily="34" charset="0"/>
          <a:ea typeface="ＭＳ Ｐゴシック" pitchFamily="50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anose="020F0502020204030204" pitchFamily="34" charset="0"/>
          <a:ea typeface="ＭＳ Ｐゴシック" pitchFamily="50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anose="020F0502020204030204" pitchFamily="34" charset="0"/>
          <a:ea typeface="ＭＳ Ｐゴシック" pitchFamily="50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Calibri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Calibri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Calibri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Calibri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Calibri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wmf"/><Relationship Id="rId5" Type="http://schemas.openxmlformats.org/officeDocument/2006/relationships/image" Target="../media/image14.jpeg"/><Relationship Id="rId6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4" Type="http://schemas.openxmlformats.org/officeDocument/2006/relationships/image" Target="../media/image17.wmf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png"/><Relationship Id="rId1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gif"/><Relationship Id="rId4" Type="http://schemas.openxmlformats.org/officeDocument/2006/relationships/image" Target="../media/image20.jpe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png"/><Relationship Id="rId12" Type="http://schemas.openxmlformats.org/officeDocument/2006/relationships/image" Target="../media/image33.png"/><Relationship Id="rId13" Type="http://schemas.openxmlformats.org/officeDocument/2006/relationships/image" Target="../media/image34.png"/><Relationship Id="rId14" Type="http://schemas.openxmlformats.org/officeDocument/2006/relationships/image" Target="../media/image35.png"/><Relationship Id="rId15" Type="http://schemas.openxmlformats.org/officeDocument/2006/relationships/image" Target="../media/image36.png"/><Relationship Id="rId16" Type="http://schemas.openxmlformats.org/officeDocument/2006/relationships/image" Target="../media/image78.png"/><Relationship Id="rId1" Type="http://schemas.openxmlformats.org/officeDocument/2006/relationships/tags" Target="../tags/tag2.xml"/><Relationship Id="rId2" Type="http://schemas.openxmlformats.org/officeDocument/2006/relationships/tags" Target="../tags/tag3.xml"/><Relationship Id="rId3" Type="http://schemas.openxmlformats.org/officeDocument/2006/relationships/tags" Target="../tags/tag4.xml"/><Relationship Id="rId4" Type="http://schemas.openxmlformats.org/officeDocument/2006/relationships/tags" Target="../tags/tag5.xml"/><Relationship Id="rId5" Type="http://schemas.openxmlformats.org/officeDocument/2006/relationships/tags" Target="../tags/tag6.xml"/><Relationship Id="rId6" Type="http://schemas.openxmlformats.org/officeDocument/2006/relationships/slideLayout" Target="../slideLayouts/slideLayout7.xml"/><Relationship Id="rId7" Type="http://schemas.openxmlformats.org/officeDocument/2006/relationships/notesSlide" Target="../notesSlides/notesSlide16.xml"/><Relationship Id="rId8" Type="http://schemas.openxmlformats.org/officeDocument/2006/relationships/image" Target="../media/image28.jpeg"/><Relationship Id="rId9" Type="http://schemas.openxmlformats.org/officeDocument/2006/relationships/image" Target="../media/image29.jpeg"/><Relationship Id="rId10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0.png"/><Relationship Id="rId12" Type="http://schemas.openxmlformats.org/officeDocument/2006/relationships/image" Target="../media/image31.png"/><Relationship Id="rId1" Type="http://schemas.openxmlformats.org/officeDocument/2006/relationships/tags" Target="../tags/tag7.xml"/><Relationship Id="rId2" Type="http://schemas.openxmlformats.org/officeDocument/2006/relationships/tags" Target="../tags/tag8.xml"/><Relationship Id="rId3" Type="http://schemas.openxmlformats.org/officeDocument/2006/relationships/tags" Target="../tags/tag9.xml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7.xml"/><Relationship Id="rId6" Type="http://schemas.openxmlformats.org/officeDocument/2006/relationships/image" Target="../media/image30.jpe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9" Type="http://schemas.openxmlformats.org/officeDocument/2006/relationships/image" Target="../media/image19.gif"/><Relationship Id="rId10" Type="http://schemas.openxmlformats.org/officeDocument/2006/relationships/image" Target="../media/image69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39.wmf"/><Relationship Id="rId8" Type="http://schemas.openxmlformats.org/officeDocument/2006/relationships/image" Target="../media/image4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25.xml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6.png"/><Relationship Id="rId1" Type="http://schemas.openxmlformats.org/officeDocument/2006/relationships/tags" Target="../tags/tag10.xml"/><Relationship Id="rId2" Type="http://schemas.openxmlformats.org/officeDocument/2006/relationships/tags" Target="../tags/tag11.xml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4.png"/><Relationship Id="rId12" Type="http://schemas.openxmlformats.org/officeDocument/2006/relationships/image" Target="../media/image55.png"/><Relationship Id="rId13" Type="http://schemas.openxmlformats.org/officeDocument/2006/relationships/image" Target="../media/image56.png"/><Relationship Id="rId1" Type="http://schemas.openxmlformats.org/officeDocument/2006/relationships/tags" Target="../tags/tag13.xml"/><Relationship Id="rId2" Type="http://schemas.openxmlformats.org/officeDocument/2006/relationships/tags" Target="../tags/tag14.xml"/><Relationship Id="rId3" Type="http://schemas.openxmlformats.org/officeDocument/2006/relationships/tags" Target="../tags/tag15.xml"/><Relationship Id="rId4" Type="http://schemas.openxmlformats.org/officeDocument/2006/relationships/tags" Target="../tags/tag16.xml"/><Relationship Id="rId5" Type="http://schemas.openxmlformats.org/officeDocument/2006/relationships/tags" Target="../tags/tag17.xml"/><Relationship Id="rId6" Type="http://schemas.openxmlformats.org/officeDocument/2006/relationships/slideLayout" Target="../slideLayouts/slideLayout7.xml"/><Relationship Id="rId7" Type="http://schemas.openxmlformats.org/officeDocument/2006/relationships/notesSlide" Target="../notesSlides/notesSlide26.xml"/><Relationship Id="rId8" Type="http://schemas.openxmlformats.org/officeDocument/2006/relationships/image" Target="../media/image47.png"/><Relationship Id="rId9" Type="http://schemas.openxmlformats.org/officeDocument/2006/relationships/image" Target="../media/image48.jpeg"/><Relationship Id="rId10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6.png"/><Relationship Id="rId12" Type="http://schemas.openxmlformats.org/officeDocument/2006/relationships/image" Target="../media/image60.png"/><Relationship Id="rId13" Type="http://schemas.openxmlformats.org/officeDocument/2006/relationships/image" Target="../media/image61.png"/><Relationship Id="rId1" Type="http://schemas.openxmlformats.org/officeDocument/2006/relationships/tags" Target="../tags/tag18.xml"/><Relationship Id="rId2" Type="http://schemas.openxmlformats.org/officeDocument/2006/relationships/tags" Target="../tags/tag19.xml"/><Relationship Id="rId3" Type="http://schemas.openxmlformats.org/officeDocument/2006/relationships/tags" Target="../tags/tag20.xml"/><Relationship Id="rId4" Type="http://schemas.openxmlformats.org/officeDocument/2006/relationships/tags" Target="../tags/tag21.xml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27.xml"/><Relationship Id="rId7" Type="http://schemas.openxmlformats.org/officeDocument/2006/relationships/image" Target="../media/image57.jpeg"/><Relationship Id="rId8" Type="http://schemas.openxmlformats.org/officeDocument/2006/relationships/image" Target="../media/image58.png"/><Relationship Id="rId9" Type="http://schemas.openxmlformats.org/officeDocument/2006/relationships/image" Target="../media/image59.png"/><Relationship Id="rId10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28.xml"/><Relationship Id="rId6" Type="http://schemas.openxmlformats.org/officeDocument/2006/relationships/image" Target="../media/image57.jpeg"/><Relationship Id="rId7" Type="http://schemas.openxmlformats.org/officeDocument/2006/relationships/image" Target="../media/image58.png"/><Relationship Id="rId8" Type="http://schemas.openxmlformats.org/officeDocument/2006/relationships/image" Target="../media/image59.png"/><Relationship Id="rId9" Type="http://schemas.openxmlformats.org/officeDocument/2006/relationships/image" Target="../media/image62.png"/><Relationship Id="rId10" Type="http://schemas.openxmlformats.org/officeDocument/2006/relationships/image" Target="../media/image61.png"/><Relationship Id="rId11" Type="http://schemas.openxmlformats.org/officeDocument/2006/relationships/image" Target="../media/image63.png"/><Relationship Id="rId1" Type="http://schemas.openxmlformats.org/officeDocument/2006/relationships/tags" Target="../tags/tag22.xml"/><Relationship Id="rId2" Type="http://schemas.openxmlformats.org/officeDocument/2006/relationships/tags" Target="../tags/tag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29.xml"/><Relationship Id="rId6" Type="http://schemas.openxmlformats.org/officeDocument/2006/relationships/image" Target="../media/image64.png"/><Relationship Id="rId7" Type="http://schemas.openxmlformats.org/officeDocument/2006/relationships/image" Target="../media/image65.png"/><Relationship Id="rId8" Type="http://schemas.openxmlformats.org/officeDocument/2006/relationships/image" Target="../media/image66.png"/><Relationship Id="rId1" Type="http://schemas.openxmlformats.org/officeDocument/2006/relationships/tags" Target="../tags/tag25.xml"/><Relationship Id="rId2" Type="http://schemas.openxmlformats.org/officeDocument/2006/relationships/tags" Target="../tags/tag26.xml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tags" Target="../tags/tag36.xml"/><Relationship Id="rId20" Type="http://schemas.openxmlformats.org/officeDocument/2006/relationships/image" Target="../media/image73.png"/><Relationship Id="rId21" Type="http://schemas.openxmlformats.org/officeDocument/2006/relationships/image" Target="../media/image74.png"/><Relationship Id="rId22" Type="http://schemas.openxmlformats.org/officeDocument/2006/relationships/image" Target="../media/image75.png"/><Relationship Id="rId23" Type="http://schemas.openxmlformats.org/officeDocument/2006/relationships/image" Target="../media/image76.png"/><Relationship Id="rId24" Type="http://schemas.openxmlformats.org/officeDocument/2006/relationships/image" Target="../media/image59.png"/><Relationship Id="rId10" Type="http://schemas.openxmlformats.org/officeDocument/2006/relationships/tags" Target="../tags/tag37.xml"/><Relationship Id="rId11" Type="http://schemas.openxmlformats.org/officeDocument/2006/relationships/tags" Target="../tags/tag38.xml"/><Relationship Id="rId12" Type="http://schemas.openxmlformats.org/officeDocument/2006/relationships/tags" Target="../tags/tag39.xml"/><Relationship Id="rId13" Type="http://schemas.openxmlformats.org/officeDocument/2006/relationships/slideLayout" Target="../slideLayouts/slideLayout7.xml"/><Relationship Id="rId14" Type="http://schemas.openxmlformats.org/officeDocument/2006/relationships/notesSlide" Target="../notesSlides/notesSlide30.xml"/><Relationship Id="rId15" Type="http://schemas.openxmlformats.org/officeDocument/2006/relationships/image" Target="../media/image67.png"/><Relationship Id="rId16" Type="http://schemas.openxmlformats.org/officeDocument/2006/relationships/image" Target="../media/image68.png"/><Relationship Id="rId17" Type="http://schemas.openxmlformats.org/officeDocument/2006/relationships/image" Target="../media/image69.png"/><Relationship Id="rId18" Type="http://schemas.openxmlformats.org/officeDocument/2006/relationships/image" Target="../media/image71.png"/><Relationship Id="rId19" Type="http://schemas.openxmlformats.org/officeDocument/2006/relationships/image" Target="../media/image72.png"/><Relationship Id="rId1" Type="http://schemas.openxmlformats.org/officeDocument/2006/relationships/tags" Target="../tags/tag28.xml"/><Relationship Id="rId2" Type="http://schemas.openxmlformats.org/officeDocument/2006/relationships/tags" Target="../tags/tag29.xml"/><Relationship Id="rId3" Type="http://schemas.openxmlformats.org/officeDocument/2006/relationships/tags" Target="../tags/tag30.xml"/><Relationship Id="rId4" Type="http://schemas.openxmlformats.org/officeDocument/2006/relationships/tags" Target="../tags/tag31.xml"/><Relationship Id="rId5" Type="http://schemas.openxmlformats.org/officeDocument/2006/relationships/tags" Target="../tags/tag32.xml"/><Relationship Id="rId6" Type="http://schemas.openxmlformats.org/officeDocument/2006/relationships/tags" Target="../tags/tag33.xml"/><Relationship Id="rId7" Type="http://schemas.openxmlformats.org/officeDocument/2006/relationships/tags" Target="../tags/tag34.xml"/><Relationship Id="rId8" Type="http://schemas.openxmlformats.org/officeDocument/2006/relationships/tags" Target="../tags/tag3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33.xml"/><Relationship Id="rId5" Type="http://schemas.openxmlformats.org/officeDocument/2006/relationships/image" Target="../media/image77.png"/><Relationship Id="rId6" Type="http://schemas.openxmlformats.org/officeDocument/2006/relationships/image" Target="../media/image79.png"/><Relationship Id="rId1" Type="http://schemas.openxmlformats.org/officeDocument/2006/relationships/tags" Target="../tags/tag40.xml"/><Relationship Id="rId2" Type="http://schemas.openxmlformats.org/officeDocument/2006/relationships/tags" Target="../tags/tag4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34.xml"/><Relationship Id="rId6" Type="http://schemas.openxmlformats.org/officeDocument/2006/relationships/image" Target="../media/image80.png"/><Relationship Id="rId7" Type="http://schemas.openxmlformats.org/officeDocument/2006/relationships/image" Target="../media/image81.png"/><Relationship Id="rId8" Type="http://schemas.openxmlformats.org/officeDocument/2006/relationships/image" Target="../media/image82.png"/><Relationship Id="rId1" Type="http://schemas.openxmlformats.org/officeDocument/2006/relationships/tags" Target="../tags/tag42.xml"/><Relationship Id="rId2" Type="http://schemas.openxmlformats.org/officeDocument/2006/relationships/tags" Target="../tags/tag4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35.xml"/><Relationship Id="rId5" Type="http://schemas.openxmlformats.org/officeDocument/2006/relationships/image" Target="../media/image83.png"/><Relationship Id="rId6" Type="http://schemas.openxmlformats.org/officeDocument/2006/relationships/image" Target="../media/image84.png"/><Relationship Id="rId1" Type="http://schemas.openxmlformats.org/officeDocument/2006/relationships/tags" Target="../tags/tag45.xml"/><Relationship Id="rId2" Type="http://schemas.openxmlformats.org/officeDocument/2006/relationships/tags" Target="../tags/tag4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36.xml"/><Relationship Id="rId5" Type="http://schemas.openxmlformats.org/officeDocument/2006/relationships/image" Target="../media/image85.png"/><Relationship Id="rId6" Type="http://schemas.openxmlformats.org/officeDocument/2006/relationships/image" Target="../media/image86.png"/><Relationship Id="rId1" Type="http://schemas.openxmlformats.org/officeDocument/2006/relationships/tags" Target="../tags/tag47.xml"/><Relationship Id="rId2" Type="http://schemas.openxmlformats.org/officeDocument/2006/relationships/tags" Target="../tags/tag4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38.xml"/><Relationship Id="rId6" Type="http://schemas.openxmlformats.org/officeDocument/2006/relationships/image" Target="../media/image87.png"/><Relationship Id="rId7" Type="http://schemas.openxmlformats.org/officeDocument/2006/relationships/image" Target="../media/image88.png"/><Relationship Id="rId8" Type="http://schemas.openxmlformats.org/officeDocument/2006/relationships/image" Target="../media/image89.png"/><Relationship Id="rId9" Type="http://schemas.openxmlformats.org/officeDocument/2006/relationships/image" Target="../media/image90.wmf"/><Relationship Id="rId1" Type="http://schemas.openxmlformats.org/officeDocument/2006/relationships/tags" Target="../tags/tag49.xml"/><Relationship Id="rId2" Type="http://schemas.openxmlformats.org/officeDocument/2006/relationships/tags" Target="../tags/tag5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90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4" Type="http://schemas.openxmlformats.org/officeDocument/2006/relationships/image" Target="../media/image92.wmf"/><Relationship Id="rId5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4" Type="http://schemas.openxmlformats.org/officeDocument/2006/relationships/image" Target="../media/image94.png"/><Relationship Id="rId5" Type="http://schemas.openxmlformats.org/officeDocument/2006/relationships/image" Target="../media/image95.png"/><Relationship Id="rId1" Type="http://schemas.openxmlformats.org/officeDocument/2006/relationships/tags" Target="../tags/tag52.xml"/><Relationship Id="rId2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4" Type="http://schemas.openxmlformats.org/officeDocument/2006/relationships/image" Target="../media/image91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E54B736C-C9EE-4C65-B179-B7255B6B73F2}" type="slidenum">
              <a:rPr kumimoji="0" lang="en-US" altLang="ja-JP" sz="1400">
                <a:latin typeface="Calibri" panose="020F0502020204030204" pitchFamily="34" charset="0"/>
              </a:rPr>
              <a:pPr/>
              <a:t>1</a:t>
            </a:fld>
            <a:endParaRPr kumimoji="0" lang="en-US" altLang="ja-JP" sz="1400">
              <a:latin typeface="Calibri" panose="020F0502020204030204" pitchFamily="34" charset="0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ja-JP" sz="3600" b="1" smtClean="0">
                <a:latin typeface="Calibri" panose="020F0502020204030204" pitchFamily="34" charset="0"/>
              </a:rPr>
              <a:t>Topological Quantum Phenomena and Gauge Theories</a:t>
            </a:r>
            <a:endParaRPr lang="en-US" altLang="ja-JP" sz="3600" smtClean="0">
              <a:latin typeface="Calibri" panose="020F0502020204030204" pitchFamily="34" charset="0"/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2297113" y="3984625"/>
            <a:ext cx="6015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800">
                <a:latin typeface="Calibri" panose="020F0502020204030204" pitchFamily="34" charset="0"/>
              </a:rPr>
              <a:t>Kyoto University, YITP,  Masatoshi SATO</a:t>
            </a:r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838200" y="1524000"/>
            <a:ext cx="7543800" cy="76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>
              <a:latin typeface="Calibri" panose="020F0502020204030204" pitchFamily="34" charset="0"/>
            </a:endParaRPr>
          </a:p>
        </p:txBody>
      </p:sp>
      <p:sp>
        <p:nvSpPr>
          <p:cNvPr id="15365" name="Rectangle 7"/>
          <p:cNvSpPr>
            <a:spLocks noChangeArrowheads="1"/>
          </p:cNvSpPr>
          <p:nvPr/>
        </p:nvSpPr>
        <p:spPr bwMode="auto">
          <a:xfrm>
            <a:off x="838200" y="3429000"/>
            <a:ext cx="7543800" cy="76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>
              <a:latin typeface="Calibri" panose="020F0502020204030204" pitchFamily="34" charset="0"/>
            </a:endParaRPr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838200" y="4657725"/>
            <a:ext cx="411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Char char="l"/>
            </a:pPr>
            <a:endParaRPr lang="ja-JP" altLang="en-US">
              <a:latin typeface="Calibri" panose="020F0502020204030204" pitchFamily="34" charset="0"/>
            </a:endParaRPr>
          </a:p>
        </p:txBody>
      </p:sp>
      <p:pic>
        <p:nvPicPr>
          <p:cNvPr id="15367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98438"/>
            <a:ext cx="17113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テキスト ボックス 1"/>
          <p:cNvSpPr txBox="1">
            <a:spLocks noChangeArrowheads="1"/>
          </p:cNvSpPr>
          <p:nvPr/>
        </p:nvSpPr>
        <p:spPr bwMode="auto">
          <a:xfrm>
            <a:off x="425450" y="228600"/>
            <a:ext cx="4405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 sz="3200">
                <a:latin typeface="Calibri" panose="020F0502020204030204" pitchFamily="34" charset="0"/>
              </a:rPr>
              <a:t>1. Examine cross sections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57425"/>
            <a:ext cx="4679950" cy="37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77" name="直線コネクタ 3076"/>
          <p:cNvCxnSpPr/>
          <p:nvPr/>
        </p:nvCxnSpPr>
        <p:spPr>
          <a:xfrm>
            <a:off x="4575175" y="2257425"/>
            <a:ext cx="0" cy="38862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6" name="テキスト ボックス 3091"/>
          <p:cNvSpPr txBox="1">
            <a:spLocks noChangeArrowheads="1"/>
          </p:cNvSpPr>
          <p:nvPr/>
        </p:nvSpPr>
        <p:spPr bwMode="auto">
          <a:xfrm>
            <a:off x="304800" y="990600"/>
            <a:ext cx="60801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3200" b="1">
                <a:solidFill>
                  <a:srgbClr val="7030A0"/>
                </a:solidFill>
                <a:latin typeface="Calibri" panose="020F0502020204030204" pitchFamily="34" charset="0"/>
              </a:rPr>
              <a:t>Topological quantum phase</a:t>
            </a:r>
          </a:p>
          <a:p>
            <a:pPr eaLnBrk="1" hangingPunct="1"/>
            <a:r>
              <a:rPr lang="en-US" altLang="ja-JP" sz="3200" b="1">
                <a:solidFill>
                  <a:srgbClr val="7030A0"/>
                </a:solidFill>
                <a:latin typeface="Calibri" panose="020F0502020204030204" pitchFamily="34" charset="0"/>
              </a:rPr>
              <a:t>                       = “connected” phase</a:t>
            </a:r>
            <a:endParaRPr lang="ja-JP" altLang="en-US" sz="3200" b="1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sp>
        <p:nvSpPr>
          <p:cNvPr id="3101" name="正方形/長方形 3100"/>
          <p:cNvSpPr/>
          <p:nvPr/>
        </p:nvSpPr>
        <p:spPr>
          <a:xfrm>
            <a:off x="4546600" y="2225675"/>
            <a:ext cx="1368425" cy="409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dirty="0"/>
          </a:p>
        </p:txBody>
      </p:sp>
      <p:cxnSp>
        <p:nvCxnSpPr>
          <p:cNvPr id="105" name="直線矢印コネクタ 104"/>
          <p:cNvCxnSpPr/>
          <p:nvPr/>
        </p:nvCxnSpPr>
        <p:spPr>
          <a:xfrm flipH="1">
            <a:off x="4589463" y="2759075"/>
            <a:ext cx="25241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テキスト ボックス 109"/>
          <p:cNvSpPr txBox="1">
            <a:spLocks noChangeArrowheads="1"/>
          </p:cNvSpPr>
          <p:nvPr/>
        </p:nvSpPr>
        <p:spPr bwMode="auto">
          <a:xfrm>
            <a:off x="5172075" y="3373438"/>
            <a:ext cx="3103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3200">
                <a:solidFill>
                  <a:srgbClr val="FF0000"/>
                </a:solidFill>
                <a:latin typeface="Calibri" panose="020F0502020204030204" pitchFamily="34" charset="0"/>
              </a:rPr>
              <a:t>“Not connected” </a:t>
            </a:r>
            <a:endParaRPr lang="ja-JP" altLang="en-US" sz="32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64" name="右中かっこ 63"/>
          <p:cNvSpPr/>
          <p:nvPr/>
        </p:nvSpPr>
        <p:spPr>
          <a:xfrm>
            <a:off x="4878388" y="2633663"/>
            <a:ext cx="427037" cy="313213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dirty="0"/>
          </a:p>
        </p:txBody>
      </p:sp>
      <p:cxnSp>
        <p:nvCxnSpPr>
          <p:cNvPr id="115" name="直線矢印コネクタ 114"/>
          <p:cNvCxnSpPr/>
          <p:nvPr/>
        </p:nvCxnSpPr>
        <p:spPr>
          <a:xfrm flipH="1">
            <a:off x="4600575" y="3119438"/>
            <a:ext cx="25082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矢印コネクタ 115"/>
          <p:cNvCxnSpPr/>
          <p:nvPr/>
        </p:nvCxnSpPr>
        <p:spPr>
          <a:xfrm flipH="1">
            <a:off x="4600575" y="3695700"/>
            <a:ext cx="25082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矢印コネクタ 116"/>
          <p:cNvCxnSpPr/>
          <p:nvPr/>
        </p:nvCxnSpPr>
        <p:spPr>
          <a:xfrm flipH="1">
            <a:off x="4600575" y="4114800"/>
            <a:ext cx="25241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矢印コネクタ 117"/>
          <p:cNvCxnSpPr/>
          <p:nvPr/>
        </p:nvCxnSpPr>
        <p:spPr>
          <a:xfrm flipH="1">
            <a:off x="4600575" y="4414838"/>
            <a:ext cx="25241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矢印コネクタ 118"/>
          <p:cNvCxnSpPr/>
          <p:nvPr/>
        </p:nvCxnSpPr>
        <p:spPr>
          <a:xfrm flipH="1">
            <a:off x="4584700" y="5207000"/>
            <a:ext cx="25241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矢印コネクタ 119"/>
          <p:cNvCxnSpPr/>
          <p:nvPr/>
        </p:nvCxnSpPr>
        <p:spPr>
          <a:xfrm flipH="1">
            <a:off x="4575175" y="5422900"/>
            <a:ext cx="25082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テキスト ボックス 120"/>
          <p:cNvSpPr txBox="1">
            <a:spLocks noChangeArrowheads="1"/>
          </p:cNvSpPr>
          <p:nvPr/>
        </p:nvSpPr>
        <p:spPr bwMode="auto">
          <a:xfrm>
            <a:off x="5411788" y="4837113"/>
            <a:ext cx="31892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>
                <a:latin typeface="Calibri" panose="020F0502020204030204" pitchFamily="34" charset="0"/>
              </a:rPr>
              <a:t>movable (=gapless )</a:t>
            </a:r>
          </a:p>
          <a:p>
            <a:pPr eaLnBrk="1" hangingPunct="1"/>
            <a:r>
              <a:rPr lang="en-US" altLang="ja-JP">
                <a:latin typeface="Calibri" panose="020F0502020204030204" pitchFamily="34" charset="0"/>
              </a:rPr>
              <a:t>new degrees of freedom </a:t>
            </a:r>
            <a:endParaRPr lang="ja-JP" altLang="en-US">
              <a:latin typeface="Calibri" panose="020F0502020204030204" pitchFamily="34" charset="0"/>
            </a:endParaRPr>
          </a:p>
        </p:txBody>
      </p:sp>
      <p:sp>
        <p:nvSpPr>
          <p:cNvPr id="66" name="正方形/長方形 65"/>
          <p:cNvSpPr/>
          <p:nvPr/>
        </p:nvSpPr>
        <p:spPr>
          <a:xfrm>
            <a:off x="5305425" y="4821238"/>
            <a:ext cx="3143250" cy="12954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dirty="0"/>
          </a:p>
        </p:txBody>
      </p:sp>
      <p:sp>
        <p:nvSpPr>
          <p:cNvPr id="67" name="下矢印 66"/>
          <p:cNvSpPr/>
          <p:nvPr/>
        </p:nvSpPr>
        <p:spPr>
          <a:xfrm>
            <a:off x="6467475" y="4059238"/>
            <a:ext cx="484188" cy="554037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dirty="0"/>
          </a:p>
        </p:txBody>
      </p:sp>
      <p:sp>
        <p:nvSpPr>
          <p:cNvPr id="33810" name="スライド番号プレースホルダー 67"/>
          <p:cNvSpPr>
            <a:spLocks noGrp="1"/>
          </p:cNvSpPr>
          <p:nvPr>
            <p:ph type="sldNum" sz="quarter" idx="12"/>
          </p:nvPr>
        </p:nvSpPr>
        <p:spPr>
          <a:xfrm>
            <a:off x="6781800" y="617220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D190274B-642D-4B9F-8B07-9235B119EB63}" type="slidenum">
              <a:rPr lang="ja-JP" altLang="en-US" sz="1400">
                <a:latin typeface="Calibri" panose="020F0502020204030204" pitchFamily="34" charset="0"/>
              </a:rPr>
              <a:pPr/>
              <a:t>10</a:t>
            </a:fld>
            <a:endParaRPr lang="ja-JP" altLang="en-US" sz="14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1" grpId="0" animBg="1"/>
      <p:bldP spid="110" grpId="0"/>
      <p:bldP spid="64" grpId="0" animBg="1"/>
      <p:bldP spid="121" grpId="0"/>
      <p:bldP spid="66" grpId="0" animBg="1"/>
      <p:bldP spid="6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テキスト ボックス 4"/>
          <p:cNvSpPr txBox="1">
            <a:spLocks noChangeArrowheads="1"/>
          </p:cNvSpPr>
          <p:nvPr/>
        </p:nvSpPr>
        <p:spPr bwMode="auto">
          <a:xfrm>
            <a:off x="2338388" y="249238"/>
            <a:ext cx="3822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 sz="3200">
                <a:latin typeface="Calibri" panose="020F0502020204030204" pitchFamily="34" charset="0"/>
              </a:rPr>
              <a:t>Topological insulators</a:t>
            </a:r>
          </a:p>
        </p:txBody>
      </p:sp>
      <p:sp>
        <p:nvSpPr>
          <p:cNvPr id="35842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811963" y="6265863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AAE60C46-3589-4F27-80BB-1165191C466D}" type="slidenum">
              <a:rPr lang="ja-JP" altLang="en-US" sz="1400">
                <a:latin typeface="Calibri" panose="020F0502020204030204" pitchFamily="34" charset="0"/>
              </a:rPr>
              <a:pPr/>
              <a:t>11</a:t>
            </a:fld>
            <a:endParaRPr lang="ja-JP" altLang="en-US" sz="1400">
              <a:latin typeface="Calibri" panose="020F0502020204030204" pitchFamily="34" charset="0"/>
            </a:endParaRPr>
          </a:p>
        </p:txBody>
      </p:sp>
      <p:pic>
        <p:nvPicPr>
          <p:cNvPr id="5122" name="Picture 2" descr="C:\Users\masatoshi\Downloads\ARPES_diagr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650" y="1606550"/>
            <a:ext cx="2009775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468313" y="1271588"/>
            <a:ext cx="1384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3200">
                <a:latin typeface="Calibri" panose="020F0502020204030204" pitchFamily="34" charset="0"/>
              </a:rPr>
              <a:t>Bi</a:t>
            </a:r>
            <a:r>
              <a:rPr lang="en-US" altLang="ja-JP" sz="3200" baseline="-25000">
                <a:latin typeface="Calibri" panose="020F0502020204030204" pitchFamily="34" charset="0"/>
              </a:rPr>
              <a:t>1-x</a:t>
            </a:r>
            <a:r>
              <a:rPr lang="en-US" altLang="ja-JP" sz="3200">
                <a:latin typeface="Calibri" panose="020F0502020204030204" pitchFamily="34" charset="0"/>
              </a:rPr>
              <a:t>Sb</a:t>
            </a:r>
            <a:r>
              <a:rPr lang="en-US" altLang="ja-JP" sz="3200" baseline="-25000">
                <a:latin typeface="Calibri" panose="020F0502020204030204" pitchFamily="34" charset="0"/>
              </a:rPr>
              <a:t>x</a:t>
            </a:r>
          </a:p>
        </p:txBody>
      </p:sp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88900" y="2763838"/>
            <a:ext cx="4367213" cy="2697162"/>
            <a:chOff x="2716" y="2322"/>
            <a:chExt cx="2884" cy="1886"/>
          </a:xfrm>
        </p:grpSpPr>
        <p:grpSp>
          <p:nvGrpSpPr>
            <p:cNvPr id="35854" name="Group 13"/>
            <p:cNvGrpSpPr>
              <a:grpSpLocks/>
            </p:cNvGrpSpPr>
            <p:nvPr/>
          </p:nvGrpSpPr>
          <p:grpSpPr bwMode="auto">
            <a:xfrm>
              <a:off x="2716" y="2546"/>
              <a:ext cx="2884" cy="1662"/>
              <a:chOff x="2716" y="2547"/>
              <a:chExt cx="2884" cy="1662"/>
            </a:xfrm>
          </p:grpSpPr>
          <p:pic>
            <p:nvPicPr>
              <p:cNvPr id="35856" name="Picture 1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16" y="2547"/>
                <a:ext cx="2884" cy="1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857" name="Rectangle 15"/>
              <p:cNvSpPr>
                <a:spLocks noChangeArrowheads="1"/>
              </p:cNvSpPr>
              <p:nvPr/>
            </p:nvSpPr>
            <p:spPr bwMode="auto">
              <a:xfrm>
                <a:off x="4225" y="2629"/>
                <a:ext cx="550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/>
                <a:r>
                  <a:rPr lang="en-US" altLang="ja-JP" sz="1600">
                    <a:solidFill>
                      <a:schemeClr val="bg1"/>
                    </a:solidFill>
                    <a:latin typeface="Calibri" panose="020F0502020204030204" pitchFamily="34" charset="0"/>
                  </a:rPr>
                  <a:t>x = 0.10</a:t>
                </a:r>
              </a:p>
            </p:txBody>
          </p:sp>
        </p:grpSp>
        <p:sp>
          <p:nvSpPr>
            <p:cNvPr id="35855" name="Text Box 16"/>
            <p:cNvSpPr txBox="1">
              <a:spLocks noChangeArrowheads="1"/>
            </p:cNvSpPr>
            <p:nvPr/>
          </p:nvSpPr>
          <p:spPr bwMode="auto">
            <a:xfrm>
              <a:off x="4210" y="2322"/>
              <a:ext cx="1388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 sz="1400">
                  <a:latin typeface="Calibri" panose="020F0502020204030204" pitchFamily="34" charset="0"/>
                </a:rPr>
                <a:t>Hsieh et al., Nature (2008)</a:t>
              </a:r>
            </a:p>
          </p:txBody>
        </p:sp>
      </p:grpSp>
      <p:grpSp>
        <p:nvGrpSpPr>
          <p:cNvPr id="35846" name="Group 12"/>
          <p:cNvGrpSpPr>
            <a:grpSpLocks/>
          </p:cNvGrpSpPr>
          <p:nvPr/>
        </p:nvGrpSpPr>
        <p:grpSpPr bwMode="auto">
          <a:xfrm>
            <a:off x="2025650" y="1422400"/>
            <a:ext cx="1390650" cy="1173163"/>
            <a:chOff x="4715" y="1121"/>
            <a:chExt cx="741" cy="601"/>
          </a:xfrm>
        </p:grpSpPr>
        <p:pic>
          <p:nvPicPr>
            <p:cNvPr id="35851" name="Picture 13" descr="BiSb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5" y="1121"/>
              <a:ext cx="741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52" name="Rectangle 14"/>
            <p:cNvSpPr>
              <a:spLocks noChangeArrowheads="1"/>
            </p:cNvSpPr>
            <p:nvPr/>
          </p:nvSpPr>
          <p:spPr bwMode="auto">
            <a:xfrm>
              <a:off x="4763" y="1596"/>
              <a:ext cx="280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 sz="1000">
                  <a:latin typeface="Calibri" panose="020F0502020204030204" pitchFamily="34" charset="0"/>
                </a:rPr>
                <a:t>x = 1.0</a:t>
              </a:r>
            </a:p>
          </p:txBody>
        </p:sp>
        <p:sp>
          <p:nvSpPr>
            <p:cNvPr id="35853" name="Rectangle 15"/>
            <p:cNvSpPr>
              <a:spLocks noChangeArrowheads="1"/>
            </p:cNvSpPr>
            <p:nvPr/>
          </p:nvSpPr>
          <p:spPr bwMode="auto">
            <a:xfrm>
              <a:off x="5070" y="1470"/>
              <a:ext cx="31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 sz="1000">
                  <a:latin typeface="Calibri" panose="020F0502020204030204" pitchFamily="34" charset="0"/>
                </a:rPr>
                <a:t>x = 0.12</a:t>
              </a:r>
            </a:p>
          </p:txBody>
        </p:sp>
      </p:grpSp>
      <p:sp>
        <p:nvSpPr>
          <p:cNvPr id="2" name="テキスト ボックス 1"/>
          <p:cNvSpPr txBox="1">
            <a:spLocks noChangeArrowheads="1"/>
          </p:cNvSpPr>
          <p:nvPr/>
        </p:nvSpPr>
        <p:spPr bwMode="auto">
          <a:xfrm>
            <a:off x="4572000" y="990600"/>
            <a:ext cx="434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600">
                <a:latin typeface="Calibri" panose="020F0502020204030204" pitchFamily="34" charset="0"/>
              </a:rPr>
              <a:t>Angle-resolved photo emission spectroscopy (ARPES)</a:t>
            </a:r>
            <a:endParaRPr lang="ja-JP" altLang="en-US" sz="1600">
              <a:latin typeface="Calibri" panose="020F0502020204030204" pitchFamily="34" charset="0"/>
            </a:endParaRPr>
          </a:p>
        </p:txBody>
      </p:sp>
      <p:grpSp>
        <p:nvGrpSpPr>
          <p:cNvPr id="3" name="グループ化 2"/>
          <p:cNvGrpSpPr>
            <a:grpSpLocks/>
          </p:cNvGrpSpPr>
          <p:nvPr/>
        </p:nvGrpSpPr>
        <p:grpSpPr bwMode="auto">
          <a:xfrm>
            <a:off x="4716463" y="3533775"/>
            <a:ext cx="4291012" cy="3070225"/>
            <a:chOff x="4716016" y="3533660"/>
            <a:chExt cx="4291955" cy="3069959"/>
          </a:xfrm>
        </p:grpSpPr>
        <p:pic>
          <p:nvPicPr>
            <p:cNvPr id="35849" name="Picture 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3998758"/>
              <a:ext cx="3807662" cy="2604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50" name="Rectangle 22"/>
            <p:cNvSpPr>
              <a:spLocks noChangeArrowheads="1"/>
            </p:cNvSpPr>
            <p:nvPr/>
          </p:nvSpPr>
          <p:spPr bwMode="auto">
            <a:xfrm>
              <a:off x="5435311" y="3533660"/>
              <a:ext cx="3572660" cy="336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 sz="1600">
                  <a:latin typeface="Calibri" panose="020F0502020204030204" pitchFamily="34" charset="0"/>
                </a:rPr>
                <a:t>Nishide, Taskin et al., PRB (2010)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664F9164-2BC6-48C0-899C-FEA0CE537E7A}" type="slidenum">
              <a:rPr lang="ja-JP" altLang="en-US" sz="1400">
                <a:latin typeface="Calibri" panose="020F0502020204030204" pitchFamily="34" charset="0"/>
              </a:rPr>
              <a:pPr/>
              <a:t>12</a:t>
            </a:fld>
            <a:endParaRPr lang="ja-JP" altLang="en-US" sz="1400">
              <a:latin typeface="Calibri" panose="020F0502020204030204" pitchFamily="34" charset="0"/>
            </a:endParaRPr>
          </a:p>
        </p:txBody>
      </p:sp>
      <p:pic>
        <p:nvPicPr>
          <p:cNvPr id="378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052513"/>
            <a:ext cx="2085975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349500"/>
            <a:ext cx="2308225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638175" y="404813"/>
            <a:ext cx="935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rgbClr val="0000FF"/>
                </a:solidFill>
                <a:latin typeface="Calibri" panose="020F0502020204030204" pitchFamily="34" charset="0"/>
              </a:rPr>
              <a:t>Bi</a:t>
            </a:r>
            <a:r>
              <a:rPr lang="en-US" altLang="ja-JP" baseline="-2500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n-US" altLang="ja-JP">
                <a:solidFill>
                  <a:srgbClr val="0000FF"/>
                </a:solidFill>
                <a:latin typeface="Calibri" panose="020F0502020204030204" pitchFamily="34" charset="0"/>
              </a:rPr>
              <a:t>Se</a:t>
            </a:r>
            <a:r>
              <a:rPr lang="en-US" altLang="ja-JP" baseline="-2500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2843213" y="1700213"/>
            <a:ext cx="933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rgbClr val="0000FF"/>
                </a:solidFill>
                <a:latin typeface="Calibri" panose="020F0502020204030204" pitchFamily="34" charset="0"/>
              </a:rPr>
              <a:t>Bi</a:t>
            </a:r>
            <a:r>
              <a:rPr lang="en-US" altLang="ja-JP" baseline="-2500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n-US" altLang="ja-JP">
                <a:solidFill>
                  <a:srgbClr val="0000FF"/>
                </a:solidFill>
                <a:latin typeface="Calibri" panose="020F0502020204030204" pitchFamily="34" charset="0"/>
              </a:rPr>
              <a:t>Te</a:t>
            </a:r>
            <a:r>
              <a:rPr lang="en-US" altLang="ja-JP" baseline="-2500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37894" name="Rectangle 10"/>
          <p:cNvSpPr>
            <a:spLocks noChangeArrowheads="1"/>
          </p:cNvSpPr>
          <p:nvPr/>
        </p:nvSpPr>
        <p:spPr bwMode="auto">
          <a:xfrm>
            <a:off x="319088" y="5394325"/>
            <a:ext cx="2101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400">
                <a:latin typeface="Calibri" panose="020F0502020204030204" pitchFamily="34" charset="0"/>
              </a:rPr>
              <a:t>Hsieh et al., Nature (2009)</a:t>
            </a:r>
          </a:p>
        </p:txBody>
      </p:sp>
      <p:sp>
        <p:nvSpPr>
          <p:cNvPr id="37895" name="Rectangle 4"/>
          <p:cNvSpPr>
            <a:spLocks noChangeArrowheads="1"/>
          </p:cNvSpPr>
          <p:nvPr/>
        </p:nvSpPr>
        <p:spPr bwMode="auto">
          <a:xfrm>
            <a:off x="2987675" y="5572125"/>
            <a:ext cx="2108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400">
                <a:latin typeface="Calibri" panose="020F0502020204030204" pitchFamily="34" charset="0"/>
              </a:rPr>
              <a:t>Chen et al., Science (2009)</a:t>
            </a:r>
          </a:p>
        </p:txBody>
      </p:sp>
      <p:sp>
        <p:nvSpPr>
          <p:cNvPr id="37896" name="Rectangle 5"/>
          <p:cNvSpPr>
            <a:spLocks noChangeArrowheads="1"/>
          </p:cNvSpPr>
          <p:nvPr/>
        </p:nvSpPr>
        <p:spPr bwMode="auto">
          <a:xfrm>
            <a:off x="6359525" y="4749800"/>
            <a:ext cx="1228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rgbClr val="0000FF"/>
                </a:solidFill>
                <a:latin typeface="Calibri" panose="020F0502020204030204" pitchFamily="34" charset="0"/>
              </a:rPr>
              <a:t>Bi</a:t>
            </a:r>
            <a:r>
              <a:rPr lang="en-US" altLang="ja-JP" baseline="-2500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n-US" altLang="ja-JP">
                <a:solidFill>
                  <a:srgbClr val="0000FF"/>
                </a:solidFill>
                <a:latin typeface="Calibri" panose="020F0502020204030204" pitchFamily="34" charset="0"/>
              </a:rPr>
              <a:t>Te</a:t>
            </a:r>
            <a:r>
              <a:rPr lang="en-US" altLang="ja-JP" baseline="-2500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n-US" altLang="ja-JP">
                <a:solidFill>
                  <a:srgbClr val="0000FF"/>
                </a:solidFill>
                <a:latin typeface="Calibri" panose="020F0502020204030204" pitchFamily="34" charset="0"/>
              </a:rPr>
              <a:t>Se</a:t>
            </a:r>
            <a:endParaRPr lang="en-US" altLang="ja-JP" baseline="-2500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37897" name="Rectangle 5"/>
          <p:cNvSpPr>
            <a:spLocks noChangeArrowheads="1"/>
          </p:cNvSpPr>
          <p:nvPr/>
        </p:nvSpPr>
        <p:spPr bwMode="auto">
          <a:xfrm>
            <a:off x="6278563" y="5237163"/>
            <a:ext cx="2630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rgbClr val="0000FF"/>
                </a:solidFill>
                <a:latin typeface="Calibri" panose="020F0502020204030204" pitchFamily="34" charset="0"/>
              </a:rPr>
              <a:t>(Bi</a:t>
            </a:r>
            <a:r>
              <a:rPr lang="en-US" altLang="ja-JP" baseline="-25000">
                <a:solidFill>
                  <a:srgbClr val="0000FF"/>
                </a:solidFill>
                <a:latin typeface="Calibri" panose="020F0502020204030204" pitchFamily="34" charset="0"/>
              </a:rPr>
              <a:t>1-x</a:t>
            </a:r>
            <a:r>
              <a:rPr lang="en-US" altLang="ja-JP">
                <a:solidFill>
                  <a:srgbClr val="0000FF"/>
                </a:solidFill>
                <a:latin typeface="Calibri" panose="020F0502020204030204" pitchFamily="34" charset="0"/>
              </a:rPr>
              <a:t>Sb</a:t>
            </a:r>
            <a:r>
              <a:rPr lang="en-US" altLang="ja-JP" baseline="-25000">
                <a:solidFill>
                  <a:srgbClr val="0000FF"/>
                </a:solidFill>
                <a:latin typeface="Calibri" panose="020F0502020204030204" pitchFamily="34" charset="0"/>
              </a:rPr>
              <a:t>x</a:t>
            </a:r>
            <a:r>
              <a:rPr lang="en-US" altLang="ja-JP">
                <a:solidFill>
                  <a:srgbClr val="0000FF"/>
                </a:solidFill>
                <a:latin typeface="Calibri" panose="020F0502020204030204" pitchFamily="34" charset="0"/>
              </a:rPr>
              <a:t>)</a:t>
            </a:r>
            <a:r>
              <a:rPr lang="en-US" altLang="ja-JP" baseline="-2500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n-US" altLang="ja-JP">
                <a:solidFill>
                  <a:srgbClr val="0000FF"/>
                </a:solidFill>
                <a:latin typeface="Calibri" panose="020F0502020204030204" pitchFamily="34" charset="0"/>
              </a:rPr>
              <a:t>(Te</a:t>
            </a:r>
            <a:r>
              <a:rPr lang="en-US" altLang="ja-JP" baseline="-25000">
                <a:solidFill>
                  <a:srgbClr val="0000FF"/>
                </a:solidFill>
                <a:latin typeface="Calibri" panose="020F0502020204030204" pitchFamily="34" charset="0"/>
              </a:rPr>
              <a:t>1-y</a:t>
            </a:r>
            <a:r>
              <a:rPr lang="en-US" altLang="ja-JP">
                <a:solidFill>
                  <a:srgbClr val="0000FF"/>
                </a:solidFill>
                <a:latin typeface="Calibri" panose="020F0502020204030204" pitchFamily="34" charset="0"/>
              </a:rPr>
              <a:t>Se</a:t>
            </a:r>
            <a:r>
              <a:rPr lang="en-US" altLang="ja-JP" baseline="-25000">
                <a:solidFill>
                  <a:srgbClr val="0000FF"/>
                </a:solidFill>
                <a:latin typeface="Calibri" panose="020F0502020204030204" pitchFamily="34" charset="0"/>
              </a:rPr>
              <a:t>y</a:t>
            </a:r>
            <a:r>
              <a:rPr lang="en-US" altLang="ja-JP">
                <a:solidFill>
                  <a:srgbClr val="0000FF"/>
                </a:solidFill>
                <a:latin typeface="Calibri" panose="020F0502020204030204" pitchFamily="34" charset="0"/>
              </a:rPr>
              <a:t>)</a:t>
            </a:r>
            <a:r>
              <a:rPr lang="en-US" altLang="ja-JP" baseline="-25000">
                <a:solidFill>
                  <a:srgbClr val="0000FF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37899" name="Rectangle 5"/>
          <p:cNvSpPr>
            <a:spLocks noChangeArrowheads="1"/>
          </p:cNvSpPr>
          <p:nvPr/>
        </p:nvSpPr>
        <p:spPr bwMode="auto">
          <a:xfrm>
            <a:off x="6359525" y="5729288"/>
            <a:ext cx="2154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rgbClr val="0000FF"/>
                </a:solidFill>
                <a:latin typeface="Calibri" panose="020F0502020204030204" pitchFamily="34" charset="0"/>
              </a:rPr>
              <a:t>Pb(Bi</a:t>
            </a:r>
            <a:r>
              <a:rPr lang="en-US" altLang="ja-JP" baseline="-25000">
                <a:solidFill>
                  <a:srgbClr val="0000FF"/>
                </a:solidFill>
                <a:latin typeface="Calibri" panose="020F0502020204030204" pitchFamily="34" charset="0"/>
              </a:rPr>
              <a:t>1-x</a:t>
            </a:r>
            <a:r>
              <a:rPr lang="en-US" altLang="ja-JP">
                <a:solidFill>
                  <a:srgbClr val="0000FF"/>
                </a:solidFill>
                <a:latin typeface="Calibri" panose="020F0502020204030204" pitchFamily="34" charset="0"/>
              </a:rPr>
              <a:t>Sb</a:t>
            </a:r>
            <a:r>
              <a:rPr lang="en-US" altLang="ja-JP" baseline="-25000">
                <a:solidFill>
                  <a:srgbClr val="0000FF"/>
                </a:solidFill>
                <a:latin typeface="Calibri" panose="020F0502020204030204" pitchFamily="34" charset="0"/>
              </a:rPr>
              <a:t>x</a:t>
            </a:r>
            <a:r>
              <a:rPr lang="en-US" altLang="ja-JP">
                <a:solidFill>
                  <a:srgbClr val="0000FF"/>
                </a:solidFill>
                <a:latin typeface="Calibri" panose="020F0502020204030204" pitchFamily="34" charset="0"/>
              </a:rPr>
              <a:t>)</a:t>
            </a:r>
            <a:r>
              <a:rPr lang="en-US" altLang="ja-JP" baseline="-2500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n-US" altLang="ja-JP">
                <a:solidFill>
                  <a:srgbClr val="0000FF"/>
                </a:solidFill>
                <a:latin typeface="Calibri" panose="020F0502020204030204" pitchFamily="34" charset="0"/>
              </a:rPr>
              <a:t>Te</a:t>
            </a:r>
            <a:r>
              <a:rPr lang="en-US" altLang="ja-JP" baseline="-25000">
                <a:solidFill>
                  <a:srgbClr val="0000FF"/>
                </a:solidFill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37900" name="Rectangle 5"/>
          <p:cNvSpPr>
            <a:spLocks noChangeArrowheads="1"/>
          </p:cNvSpPr>
          <p:nvPr/>
        </p:nvSpPr>
        <p:spPr bwMode="auto">
          <a:xfrm>
            <a:off x="6502400" y="6007100"/>
            <a:ext cx="396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rgbClr val="0000FF"/>
                </a:solidFill>
                <a:latin typeface="Calibri" panose="020F0502020204030204" pitchFamily="34" charset="0"/>
              </a:rPr>
              <a:t>…</a:t>
            </a:r>
            <a:endParaRPr lang="en-US" altLang="ja-JP" baseline="-2500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pic>
        <p:nvPicPr>
          <p:cNvPr id="3790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2047875"/>
            <a:ext cx="3586162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2" name="Rectangle 4"/>
          <p:cNvSpPr>
            <a:spLocks noChangeArrowheads="1"/>
          </p:cNvSpPr>
          <p:nvPr/>
        </p:nvSpPr>
        <p:spPr bwMode="auto">
          <a:xfrm>
            <a:off x="5734050" y="4219575"/>
            <a:ext cx="1908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400">
                <a:latin typeface="Calibri" panose="020F0502020204030204" pitchFamily="34" charset="0"/>
              </a:rPr>
              <a:t>T.Sato et al., PRL (2010)</a:t>
            </a:r>
          </a:p>
        </p:txBody>
      </p:sp>
      <p:sp>
        <p:nvSpPr>
          <p:cNvPr id="37903" name="テキスト ボックス 19"/>
          <p:cNvSpPr txBox="1">
            <a:spLocks noChangeArrowheads="1"/>
          </p:cNvSpPr>
          <p:nvPr/>
        </p:nvSpPr>
        <p:spPr bwMode="auto">
          <a:xfrm>
            <a:off x="2124075" y="241300"/>
            <a:ext cx="4279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 sz="3200">
                <a:latin typeface="Calibri" panose="020F0502020204030204" pitchFamily="34" charset="0"/>
              </a:rPr>
              <a:t>Topological insulators(2)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E2A342E1-569D-40E8-B416-34FFD18B2385}" type="slidenum">
              <a:rPr lang="ja-JP" altLang="en-US" sz="1400">
                <a:latin typeface="Calibri" panose="020F0502020204030204" pitchFamily="34" charset="0"/>
              </a:rPr>
              <a:pPr/>
              <a:t>13</a:t>
            </a:fld>
            <a:endParaRPr lang="ja-JP" altLang="en-US" sz="1400">
              <a:latin typeface="Calibri" panose="020F0502020204030204" pitchFamily="34" charset="0"/>
            </a:endParaRPr>
          </a:p>
        </p:txBody>
      </p:sp>
      <p:sp>
        <p:nvSpPr>
          <p:cNvPr id="39938" name="テキスト ボックス 2"/>
          <p:cNvSpPr txBox="1">
            <a:spLocks noChangeArrowheads="1"/>
          </p:cNvSpPr>
          <p:nvPr/>
        </p:nvSpPr>
        <p:spPr bwMode="auto">
          <a:xfrm>
            <a:off x="1176338" y="296863"/>
            <a:ext cx="6015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 sz="3200">
                <a:latin typeface="Calibri" panose="020F0502020204030204" pitchFamily="34" charset="0"/>
              </a:rPr>
              <a:t>Entanglement</a:t>
            </a:r>
            <a:r>
              <a:rPr lang="ja-JP" altLang="en-US" sz="3200">
                <a:latin typeface="Calibri" panose="020F0502020204030204" pitchFamily="34" charset="0"/>
              </a:rPr>
              <a:t> </a:t>
            </a:r>
            <a:r>
              <a:rPr lang="en-US" altLang="ja-JP" sz="3200">
                <a:latin typeface="Calibri" panose="020F0502020204030204" pitchFamily="34" charset="0"/>
              </a:rPr>
              <a:t>in</a:t>
            </a:r>
            <a:r>
              <a:rPr lang="ja-JP" altLang="en-US" sz="3200">
                <a:latin typeface="Calibri" panose="020F0502020204030204" pitchFamily="34" charset="0"/>
              </a:rPr>
              <a:t> </a:t>
            </a:r>
            <a:r>
              <a:rPr lang="en-US" altLang="ja-JP" sz="3200">
                <a:latin typeface="Calibri" panose="020F0502020204030204" pitchFamily="34" charset="0"/>
              </a:rPr>
              <a:t>quantum</a:t>
            </a:r>
            <a:r>
              <a:rPr lang="ja-JP" altLang="en-US" sz="3200">
                <a:latin typeface="Calibri" panose="020F0502020204030204" pitchFamily="34" charset="0"/>
              </a:rPr>
              <a:t> </a:t>
            </a:r>
            <a:r>
              <a:rPr lang="en-US" altLang="ja-JP" sz="3200">
                <a:latin typeface="Calibri" panose="020F0502020204030204" pitchFamily="34" charset="0"/>
              </a:rPr>
              <a:t>theories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55713"/>
            <a:ext cx="3311525" cy="26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テキスト ボックス 4"/>
          <p:cNvSpPr txBox="1">
            <a:spLocks noChangeArrowheads="1"/>
          </p:cNvSpPr>
          <p:nvPr/>
        </p:nvSpPr>
        <p:spPr bwMode="auto">
          <a:xfrm>
            <a:off x="303213" y="4724400"/>
            <a:ext cx="902965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ja-JP" sz="3200" dirty="0">
                <a:latin typeface="Calibri" panose="020F0502020204030204" pitchFamily="34" charset="0"/>
              </a:rPr>
              <a:t>we need a mathematically</a:t>
            </a:r>
            <a:r>
              <a:rPr lang="ja-JP" altLang="en-US" sz="3200" dirty="0">
                <a:latin typeface="Calibri" panose="020F0502020204030204" pitchFamily="34" charset="0"/>
              </a:rPr>
              <a:t> </a:t>
            </a:r>
            <a:r>
              <a:rPr lang="en-US" altLang="ja-JP" sz="3200" dirty="0">
                <a:latin typeface="Calibri" panose="020F0502020204030204" pitchFamily="34" charset="0"/>
              </a:rPr>
              <a:t>rigid</a:t>
            </a:r>
            <a:r>
              <a:rPr lang="ja-JP" altLang="en-US" sz="3200" dirty="0">
                <a:latin typeface="Calibri" panose="020F0502020204030204" pitchFamily="34" charset="0"/>
              </a:rPr>
              <a:t> </a:t>
            </a:r>
            <a:r>
              <a:rPr lang="en-US" altLang="ja-JP" sz="3200" dirty="0">
                <a:latin typeface="Calibri" panose="020F0502020204030204" pitchFamily="34" charset="0"/>
              </a:rPr>
              <a:t>definition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ja-JP" sz="3200" dirty="0">
                <a:latin typeface="Calibri" panose="020F0502020204030204" pitchFamily="34" charset="0"/>
              </a:rPr>
              <a:t>we need a </a:t>
            </a:r>
            <a:r>
              <a:rPr lang="en-US" altLang="ja-JP" sz="3200" dirty="0" smtClean="0">
                <a:latin typeface="Calibri" panose="020F0502020204030204" pitchFamily="34" charset="0"/>
              </a:rPr>
              <a:t>definition calculable from </a:t>
            </a:r>
            <a:r>
              <a:rPr lang="en-US" altLang="ja-JP" sz="3200" dirty="0">
                <a:latin typeface="Calibri" panose="020F0502020204030204" pitchFamily="34" charset="0"/>
              </a:rPr>
              <a:t>Hamiltonian</a:t>
            </a:r>
          </a:p>
        </p:txBody>
      </p:sp>
      <p:sp>
        <p:nvSpPr>
          <p:cNvPr id="39941" name="テキスト ボックス 5"/>
          <p:cNvSpPr txBox="1">
            <a:spLocks noChangeArrowheads="1"/>
          </p:cNvSpPr>
          <p:nvPr/>
        </p:nvSpPr>
        <p:spPr bwMode="auto">
          <a:xfrm>
            <a:off x="4244975" y="1981200"/>
            <a:ext cx="4899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3200" b="1">
                <a:solidFill>
                  <a:srgbClr val="7030A0"/>
                </a:solidFill>
                <a:latin typeface="Calibri" panose="020F0502020204030204" pitchFamily="34" charset="0"/>
              </a:rPr>
              <a:t>Topological quantum phase</a:t>
            </a:r>
            <a:endParaRPr lang="ja-JP" altLang="en-US" sz="3200" b="1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sp>
        <p:nvSpPr>
          <p:cNvPr id="39942" name="テキスト ボックス 1"/>
          <p:cNvSpPr txBox="1">
            <a:spLocks noChangeArrowheads="1"/>
          </p:cNvSpPr>
          <p:nvPr/>
        </p:nvSpPr>
        <p:spPr bwMode="auto">
          <a:xfrm>
            <a:off x="609600" y="42672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/>
              <a:t> 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57200" y="4191000"/>
            <a:ext cx="25527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800" dirty="0">
                <a:latin typeface="+mn-lt"/>
                <a:ea typeface="ＭＳ Ｐゴシック" charset="0"/>
                <a:cs typeface="ＭＳ Ｐゴシック" charset="0"/>
              </a:rPr>
              <a:t>In actual studies</a:t>
            </a:r>
            <a:r>
              <a:rPr lang="ja-JP" altLang="en-US" sz="2800" dirty="0">
                <a:latin typeface="+mn-lt"/>
                <a:ea typeface="ＭＳ Ｐゴシック" charset="0"/>
                <a:cs typeface="ＭＳ Ｐゴシック" charset="0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840538" y="6342062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05F266DD-E3B1-4B4F-8B70-1D824958C5FC}" type="slidenum">
              <a:rPr lang="ja-JP" altLang="en-US" sz="1400">
                <a:latin typeface="Calibri" panose="020F0502020204030204" pitchFamily="34" charset="0"/>
              </a:rPr>
              <a:pPr/>
              <a:t>14</a:t>
            </a:fld>
            <a:endParaRPr lang="ja-JP" altLang="en-US" sz="1400" dirty="0">
              <a:latin typeface="Calibri" panose="020F0502020204030204" pitchFamily="34" charset="0"/>
            </a:endParaRPr>
          </a:p>
        </p:txBody>
      </p:sp>
      <p:sp>
        <p:nvSpPr>
          <p:cNvPr id="41986" name="テキスト ボックス 2"/>
          <p:cNvSpPr txBox="1">
            <a:spLocks noChangeArrowheads="1"/>
          </p:cNvSpPr>
          <p:nvPr/>
        </p:nvSpPr>
        <p:spPr bwMode="auto">
          <a:xfrm>
            <a:off x="404487" y="297637"/>
            <a:ext cx="82823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800" dirty="0" smtClean="0">
                <a:latin typeface="Calibri" panose="020F0502020204030204" pitchFamily="34" charset="0"/>
              </a:rPr>
              <a:t>A mathematical definition of the entanglement is given by </a:t>
            </a:r>
            <a:r>
              <a:rPr lang="en-US" altLang="ja-JP" sz="2800" dirty="0">
                <a:latin typeface="Calibri" panose="020F0502020204030204" pitchFamily="34" charset="0"/>
              </a:rPr>
              <a:t>t</a:t>
            </a:r>
            <a:r>
              <a:rPr lang="en-US" altLang="ja-JP" sz="2800" dirty="0" smtClean="0">
                <a:latin typeface="Calibri" panose="020F0502020204030204" pitchFamily="34" charset="0"/>
              </a:rPr>
              <a:t>opological </a:t>
            </a:r>
            <a:r>
              <a:rPr lang="en-US" altLang="ja-JP" sz="2800" dirty="0">
                <a:latin typeface="Calibri" panose="020F0502020204030204" pitchFamily="34" charset="0"/>
              </a:rPr>
              <a:t>invariants</a:t>
            </a:r>
          </a:p>
        </p:txBody>
      </p:sp>
      <p:sp>
        <p:nvSpPr>
          <p:cNvPr id="41987" name="テキスト ボックス 107"/>
          <p:cNvSpPr txBox="1">
            <a:spLocks noChangeArrowheads="1"/>
          </p:cNvSpPr>
          <p:nvPr/>
        </p:nvSpPr>
        <p:spPr bwMode="auto">
          <a:xfrm>
            <a:off x="4968875" y="2200275"/>
            <a:ext cx="3078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3200">
                <a:latin typeface="Calibri" panose="020F0502020204030204" pitchFamily="34" charset="0"/>
              </a:rPr>
              <a:t>(b)</a:t>
            </a:r>
            <a:r>
              <a:rPr lang="ja-JP" altLang="en-US" sz="3200">
                <a:latin typeface="Calibri" panose="020F0502020204030204" pitchFamily="34" charset="0"/>
              </a:rPr>
              <a:t> </a:t>
            </a:r>
            <a:r>
              <a:rPr lang="en-US" altLang="ja-JP" sz="3200">
                <a:latin typeface="Calibri" panose="020F0502020204030204" pitchFamily="34" charset="0"/>
              </a:rPr>
              <a:t>not entangled</a:t>
            </a:r>
          </a:p>
        </p:txBody>
      </p:sp>
      <p:sp>
        <p:nvSpPr>
          <p:cNvPr id="41988" name="テキスト ボックス 108"/>
          <p:cNvSpPr txBox="1">
            <a:spLocks noChangeArrowheads="1"/>
          </p:cNvSpPr>
          <p:nvPr/>
        </p:nvSpPr>
        <p:spPr bwMode="auto">
          <a:xfrm>
            <a:off x="601663" y="2200275"/>
            <a:ext cx="2395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3200">
                <a:latin typeface="Calibri" panose="020F0502020204030204" pitchFamily="34" charset="0"/>
              </a:rPr>
              <a:t>(a) entangled</a:t>
            </a:r>
          </a:p>
        </p:txBody>
      </p:sp>
      <p:sp>
        <p:nvSpPr>
          <p:cNvPr id="110" name="テキスト ボックス 109"/>
          <p:cNvSpPr txBox="1">
            <a:spLocks noChangeArrowheads="1"/>
          </p:cNvSpPr>
          <p:nvPr/>
        </p:nvSpPr>
        <p:spPr bwMode="auto">
          <a:xfrm>
            <a:off x="852488" y="6045200"/>
            <a:ext cx="2360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3200">
                <a:latin typeface="Calibri" panose="020F0502020204030204" pitchFamily="34" charset="0"/>
              </a:rPr>
              <a:t>(winding # 1)</a:t>
            </a:r>
          </a:p>
        </p:txBody>
      </p:sp>
      <p:sp>
        <p:nvSpPr>
          <p:cNvPr id="111" name="テキスト ボックス 110"/>
          <p:cNvSpPr txBox="1">
            <a:spLocks noChangeArrowheads="1"/>
          </p:cNvSpPr>
          <p:nvPr/>
        </p:nvSpPr>
        <p:spPr bwMode="auto">
          <a:xfrm>
            <a:off x="5465763" y="6045200"/>
            <a:ext cx="2360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3200">
                <a:latin typeface="Calibri" panose="020F0502020204030204" pitchFamily="34" charset="0"/>
              </a:rPr>
              <a:t>(winding # 0)</a:t>
            </a:r>
          </a:p>
        </p:txBody>
      </p:sp>
      <p:cxnSp>
        <p:nvCxnSpPr>
          <p:cNvPr id="73" name="直線コネクタ 72"/>
          <p:cNvCxnSpPr/>
          <p:nvPr/>
        </p:nvCxnSpPr>
        <p:spPr>
          <a:xfrm>
            <a:off x="4610100" y="2200275"/>
            <a:ext cx="0" cy="4324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2" name="テキスト ボックス 49"/>
          <p:cNvSpPr txBox="1">
            <a:spLocks noChangeArrowheads="1"/>
          </p:cNvSpPr>
          <p:nvPr/>
        </p:nvSpPr>
        <p:spPr bwMode="auto">
          <a:xfrm>
            <a:off x="3773488" y="1582738"/>
            <a:ext cx="5200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800"/>
              <a:t>wave function of occupied state</a:t>
            </a:r>
            <a:endParaRPr lang="ja-JP" altLang="en-US" sz="2800"/>
          </a:p>
        </p:txBody>
      </p:sp>
      <p:pic>
        <p:nvPicPr>
          <p:cNvPr id="41995" name="Picture 4" descr="C:\Users\masatoshi\Desktop\nagoya\neko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88" y="1400175"/>
            <a:ext cx="9239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7" name="Picture 2" descr="C:\Users\masatoshi\Desktop\ba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3551238"/>
            <a:ext cx="3021012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テキスト ボックス 5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58265" y="3013206"/>
            <a:ext cx="482567" cy="508692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ja-JP" altLang="en-US">
                <a:noFill/>
                <a:latin typeface="Arial" charset="0"/>
                <a:ea typeface="ＭＳ Ｐゴシック" charset="0"/>
                <a:cs typeface="ＭＳ Ｐゴシック" charset="0"/>
              </a:rPr>
              <a:t> </a:t>
            </a:r>
          </a:p>
        </p:txBody>
      </p:sp>
      <p:pic>
        <p:nvPicPr>
          <p:cNvPr id="41999" name="Picture 2" descr="C:\Users\masatoshi\Desktop\ba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3" y="3649663"/>
            <a:ext cx="3036887" cy="174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テキスト ボックス 5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75821" y="3131757"/>
            <a:ext cx="512338" cy="501365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ja-JP" altLang="en-US">
                <a:noFill/>
                <a:latin typeface="Arial" charset="0"/>
                <a:ea typeface="ＭＳ Ｐゴシック" charset="0"/>
                <a:cs typeface="ＭＳ Ｐゴシック" charset="0"/>
              </a:rPr>
              <a:t> </a:t>
            </a:r>
          </a:p>
        </p:txBody>
      </p:sp>
      <p:sp>
        <p:nvSpPr>
          <p:cNvPr id="62" name="正方形/長方形 61"/>
          <p:cNvSpPr/>
          <p:nvPr/>
        </p:nvSpPr>
        <p:spPr>
          <a:xfrm>
            <a:off x="4814888" y="4562475"/>
            <a:ext cx="3021012" cy="1076325"/>
          </a:xfrm>
          <a:prstGeom prst="rect">
            <a:avLst/>
          </a:prstGeom>
          <a:solidFill>
            <a:srgbClr val="92D05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pic>
        <p:nvPicPr>
          <p:cNvPr id="42003" name="Picture 4" descr="C:\Users\masatoshi\Desktop\nagoya\neko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4868863"/>
            <a:ext cx="760413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4" name="Picture 4" descr="C:\Users\masatoshi\Desktop\nagoya\neko3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4551363"/>
            <a:ext cx="661988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5" name="Picture 4" descr="C:\Users\masatoshi\Desktop\nagoya\neko3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8" y="4505325"/>
            <a:ext cx="684212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6" name="Picture 4" descr="C:\Users\masatoshi\Desktop\nagoya\neko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525" y="4868863"/>
            <a:ext cx="760413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7" name="Picture 4" descr="C:\Users\masatoshi\Desktop\nagoya\neko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50" y="4972050"/>
            <a:ext cx="7604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8" name="Picture 4" descr="C:\Users\masatoshi\Desktop\nagoya\neko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0" y="4594225"/>
            <a:ext cx="76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9" name="Picture 4" descr="C:\Users\masatoshi\Desktop\nagoya\neko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3" y="4638675"/>
            <a:ext cx="760412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10" name="Picture 4" descr="C:\Users\masatoshi\Desktop\nagoya\neko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888" y="4910138"/>
            <a:ext cx="760412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正方形/長方形 78"/>
          <p:cNvSpPr/>
          <p:nvPr/>
        </p:nvSpPr>
        <p:spPr>
          <a:xfrm>
            <a:off x="366712" y="4456113"/>
            <a:ext cx="3021013" cy="1076325"/>
          </a:xfrm>
          <a:prstGeom prst="rect">
            <a:avLst/>
          </a:prstGeom>
          <a:solidFill>
            <a:srgbClr val="92D05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80" name="円弧 79"/>
          <p:cNvSpPr/>
          <p:nvPr/>
        </p:nvSpPr>
        <p:spPr>
          <a:xfrm>
            <a:off x="3500438" y="5048250"/>
            <a:ext cx="212725" cy="439738"/>
          </a:xfrm>
          <a:prstGeom prst="arc">
            <a:avLst>
              <a:gd name="adj1" fmla="val 12772104"/>
              <a:gd name="adj2" fmla="val 7882551"/>
            </a:avLst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/>
              <p:cNvSpPr txBox="1"/>
              <p:nvPr/>
            </p:nvSpPr>
            <p:spPr>
              <a:xfrm>
                <a:off x="800341" y="1570433"/>
                <a:ext cx="12324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kumimoji="1" lang="el-GR" altLang="ja-JP" sz="2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l-GR" altLang="ja-JP" sz="28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b="0" i="1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  <m:r>
                                <a:rPr lang="en-US" altLang="ja-JP" sz="2800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altLang="ja-JP" sz="28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en-US" altLang="ja-JP" sz="2800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0" name="テキスト ボックス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341" y="1570433"/>
                <a:ext cx="1232453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/>
              <p:cNvSpPr txBox="1"/>
              <p:nvPr/>
            </p:nvSpPr>
            <p:spPr>
              <a:xfrm>
                <a:off x="1959873" y="1598215"/>
                <a:ext cx="53091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800" i="1" smtClean="0">
                          <a:latin typeface="Cambria Math"/>
                        </a:rPr>
                        <m:t>≈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1" name="テキスト ボックス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873" y="1598215"/>
                <a:ext cx="530915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/>
              <p:cNvSpPr txBox="1"/>
              <p:nvPr/>
            </p:nvSpPr>
            <p:spPr>
              <a:xfrm>
                <a:off x="3461970" y="4150308"/>
                <a:ext cx="1134605" cy="4242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,</m:t>
                          </m:r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32" name="テキスト ボックス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1970" y="4150308"/>
                <a:ext cx="1134605" cy="424283"/>
              </a:xfrm>
              <a:prstGeom prst="rect">
                <a:avLst/>
              </a:prstGeom>
              <a:blipFill rotWithShape="0">
                <a:blip r:embed="rId11"/>
                <a:stretch>
                  <a:fillRect b="-1014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/>
              <p:cNvSpPr txBox="1"/>
              <p:nvPr/>
            </p:nvSpPr>
            <p:spPr>
              <a:xfrm>
                <a:off x="8009395" y="4288421"/>
                <a:ext cx="1134605" cy="4242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,</m:t>
                          </m:r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33" name="テキスト ボックス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9395" y="4288421"/>
                <a:ext cx="1134605" cy="424283"/>
              </a:xfrm>
              <a:prstGeom prst="rect">
                <a:avLst/>
              </a:prstGeom>
              <a:blipFill rotWithShape="0">
                <a:blip r:embed="rId1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1" grpId="0"/>
      <p:bldP spid="41992" grpId="0"/>
      <p:bldP spid="80" grpId="0" animBg="1"/>
      <p:bldP spid="30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EF196543-6F63-4C87-9279-9AA8AAB7964E}" type="slidenum">
              <a:rPr lang="ja-JP" altLang="en-US" sz="1400">
                <a:latin typeface="Calibri" panose="020F0502020204030204" pitchFamily="34" charset="0"/>
              </a:rPr>
              <a:pPr/>
              <a:t>15</a:t>
            </a:fld>
            <a:endParaRPr lang="ja-JP" altLang="en-US" sz="1400">
              <a:latin typeface="Calibri" panose="020F0502020204030204" pitchFamily="34" charset="0"/>
            </a:endParaRPr>
          </a:p>
        </p:txBody>
      </p:sp>
      <p:sp>
        <p:nvSpPr>
          <p:cNvPr id="44035" name="テキスト ボックス 3"/>
          <p:cNvSpPr txBox="1">
            <a:spLocks noChangeArrowheads="1"/>
          </p:cNvSpPr>
          <p:nvPr/>
        </p:nvSpPr>
        <p:spPr bwMode="auto">
          <a:xfrm>
            <a:off x="560388" y="1557338"/>
            <a:ext cx="1482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dirty="0" err="1">
                <a:latin typeface="Calibri" panose="020F0502020204030204" pitchFamily="34" charset="0"/>
              </a:rPr>
              <a:t>homotopy</a:t>
            </a:r>
            <a:endParaRPr lang="en-US" altLang="ja-JP" dirty="0">
              <a:latin typeface="Calibri" panose="020F0502020204030204" pitchFamily="34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5436096" y="2162365"/>
            <a:ext cx="1298545" cy="1378947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dirty="0"/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3278188" y="2932113"/>
            <a:ext cx="1785937" cy="15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41" name="Picture 2" descr="C:\Users\masatoshi\Downloads\600px-Brillouin_Zone_(1st,_FCC)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5" y="2162175"/>
            <a:ext cx="149860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3" name="テキスト ボックス 11"/>
          <p:cNvSpPr txBox="1">
            <a:spLocks noChangeArrowheads="1"/>
          </p:cNvSpPr>
          <p:nvPr/>
        </p:nvSpPr>
        <p:spPr bwMode="auto">
          <a:xfrm>
            <a:off x="1468438" y="3757613"/>
            <a:ext cx="26279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dirty="0" smtClean="0">
                <a:latin typeface="Calibri" panose="020F0502020204030204" pitchFamily="34" charset="0"/>
              </a:rPr>
              <a:t>Brillouin zone</a:t>
            </a:r>
          </a:p>
          <a:p>
            <a:pPr eaLnBrk="1" hangingPunct="1"/>
            <a:r>
              <a:rPr lang="en-US" altLang="ja-JP" dirty="0" smtClean="0">
                <a:latin typeface="Calibri" panose="020F0502020204030204" pitchFamily="34" charset="0"/>
              </a:rPr>
              <a:t>(momentum space)</a:t>
            </a:r>
            <a:endParaRPr lang="ja-JP" altLang="en-US" dirty="0">
              <a:latin typeface="Calibri" panose="020F0502020204030204" pitchFamily="34" charset="0"/>
            </a:endParaRPr>
          </a:p>
        </p:txBody>
      </p:sp>
      <p:sp>
        <p:nvSpPr>
          <p:cNvPr id="44044" name="テキスト ボックス 16"/>
          <p:cNvSpPr txBox="1">
            <a:spLocks noChangeArrowheads="1"/>
          </p:cNvSpPr>
          <p:nvPr/>
        </p:nvSpPr>
        <p:spPr bwMode="auto">
          <a:xfrm>
            <a:off x="5427663" y="3683000"/>
            <a:ext cx="1825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>
                <a:latin typeface="Calibri" panose="020F0502020204030204" pitchFamily="34" charset="0"/>
              </a:rPr>
              <a:t>Hilbert space</a:t>
            </a:r>
            <a:endParaRPr lang="ja-JP" altLang="en-US">
              <a:latin typeface="Calibri" panose="020F0502020204030204" pitchFamily="34" charset="0"/>
            </a:endParaRPr>
          </a:p>
        </p:txBody>
      </p:sp>
      <p:sp>
        <p:nvSpPr>
          <p:cNvPr id="44045" name="テキスト ボックス 17"/>
          <p:cNvSpPr txBox="1">
            <a:spLocks noChangeArrowheads="1"/>
          </p:cNvSpPr>
          <p:nvPr/>
        </p:nvSpPr>
        <p:spPr bwMode="auto">
          <a:xfrm>
            <a:off x="463550" y="4830700"/>
            <a:ext cx="83518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dirty="0" smtClean="0">
                <a:latin typeface="Calibri" panose="020F0502020204030204" pitchFamily="34" charset="0"/>
              </a:rPr>
              <a:t>We can also prove that </a:t>
            </a:r>
            <a:r>
              <a:rPr lang="en-US" altLang="ja-JP" dirty="0">
                <a:latin typeface="Calibri" panose="020F0502020204030204" pitchFamily="34" charset="0"/>
              </a:rPr>
              <a:t>g</a:t>
            </a:r>
            <a:r>
              <a:rPr lang="en-US" altLang="ja-JP" dirty="0" smtClean="0">
                <a:latin typeface="Calibri" panose="020F0502020204030204" pitchFamily="34" charset="0"/>
              </a:rPr>
              <a:t>apless states exist on the boundary if the bulk topological # is nonzero</a:t>
            </a:r>
            <a:r>
              <a:rPr lang="en-US" altLang="ja-JP" dirty="0">
                <a:latin typeface="Calibri" panose="020F0502020204030204" pitchFamily="34" charset="0"/>
              </a:rPr>
              <a:t> </a:t>
            </a:r>
            <a:r>
              <a:rPr lang="en-US" altLang="ja-JP" dirty="0" smtClean="0">
                <a:latin typeface="Calibri" panose="020F0502020204030204" pitchFamily="34" charset="0"/>
              </a:rPr>
              <a:t>(Bulk-boundary correspondence</a:t>
            </a:r>
            <a:r>
              <a:rPr lang="en-US" altLang="ja-JP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44046" name="テキスト ボックス 18"/>
          <p:cNvSpPr txBox="1">
            <a:spLocks noChangeArrowheads="1"/>
          </p:cNvSpPr>
          <p:nvPr/>
        </p:nvSpPr>
        <p:spPr bwMode="auto">
          <a:xfrm>
            <a:off x="4495800" y="5943600"/>
            <a:ext cx="4319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>
                <a:latin typeface="Calibri" panose="020F0502020204030204" pitchFamily="34" charset="0"/>
              </a:rPr>
              <a:t>MS et al, Phys. Rev. B83 (2011) 224511 </a:t>
            </a:r>
            <a:endParaRPr lang="ja-JP" altLang="en-US" sz="200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3555546" y="2177229"/>
                <a:ext cx="12324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kumimoji="1" lang="el-GR" altLang="ja-JP" sz="2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l-GR" altLang="ja-JP" sz="28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b="0" i="1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  <m:r>
                                <a:rPr lang="en-US" altLang="ja-JP" sz="2800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altLang="ja-JP" sz="28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en-US" altLang="ja-JP" sz="2800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5546" y="2177229"/>
                <a:ext cx="1232453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テキスト ボックス 2"/>
          <p:cNvSpPr txBox="1">
            <a:spLocks noChangeArrowheads="1"/>
          </p:cNvSpPr>
          <p:nvPr/>
        </p:nvSpPr>
        <p:spPr bwMode="auto">
          <a:xfrm>
            <a:off x="404487" y="297637"/>
            <a:ext cx="79013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800" dirty="0" smtClean="0">
                <a:latin typeface="Calibri" panose="020F0502020204030204" pitchFamily="34" charset="0"/>
              </a:rPr>
              <a:t>Mathematically,  such a topological invariant can be defined by </a:t>
            </a:r>
            <a:r>
              <a:rPr lang="en-US" altLang="ja-JP" sz="2800" dirty="0" err="1" smtClean="0">
                <a:latin typeface="Calibri" panose="020F0502020204030204" pitchFamily="34" charset="0"/>
              </a:rPr>
              <a:t>homotopy</a:t>
            </a:r>
            <a:r>
              <a:rPr lang="en-US" altLang="ja-JP" sz="2800" dirty="0" smtClean="0">
                <a:latin typeface="Calibri" panose="020F0502020204030204" pitchFamily="34" charset="0"/>
              </a:rPr>
              <a:t> theory</a:t>
            </a:r>
            <a:endParaRPr lang="en-US" altLang="ja-JP" sz="2800" dirty="0">
              <a:latin typeface="Calibri" panose="020F0502020204030204" pitchFamily="34" charset="0"/>
            </a:endParaRPr>
          </a:p>
        </p:txBody>
      </p:sp>
      <p:sp>
        <p:nvSpPr>
          <p:cNvPr id="2" name="正方形/長方形 1"/>
          <p:cNvSpPr/>
          <p:nvPr/>
        </p:nvSpPr>
        <p:spPr bwMode="auto">
          <a:xfrm>
            <a:off x="240343" y="188099"/>
            <a:ext cx="8229600" cy="1150163"/>
          </a:xfrm>
          <a:prstGeom prst="rect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6" name="テキスト ボックス 3"/>
          <p:cNvSpPr txBox="1">
            <a:spLocks noChangeArrowheads="1"/>
          </p:cNvSpPr>
          <p:nvPr/>
        </p:nvSpPr>
        <p:spPr bwMode="auto">
          <a:xfrm>
            <a:off x="3037026" y="1768420"/>
            <a:ext cx="26362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800" dirty="0" smtClean="0">
                <a:latin typeface="Calibri" panose="020F0502020204030204" pitchFamily="34" charset="0"/>
              </a:rPr>
              <a:t>wave fn. of occupied state</a:t>
            </a:r>
            <a:endParaRPr lang="en-US" altLang="ja-JP" sz="18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44979" y="1984735"/>
            <a:ext cx="3977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+mn-lt"/>
              </a:rPr>
              <a:t>SC</a:t>
            </a:r>
            <a:r>
              <a:rPr lang="en-US" altLang="ja-JP" sz="2400" dirty="0" smtClean="0">
                <a:latin typeface="+mn-lt"/>
              </a:rPr>
              <a:t>: </a:t>
            </a:r>
            <a:r>
              <a:rPr lang="en-US" altLang="ja-JP" dirty="0" smtClean="0">
                <a:latin typeface="+mn-lt"/>
              </a:rPr>
              <a:t>Formation of Cooper pairs</a:t>
            </a:r>
            <a:r>
              <a:rPr lang="en-US" altLang="ja-JP" sz="2400" dirty="0" smtClean="0">
                <a:latin typeface="+mn-lt"/>
              </a:rPr>
              <a:t> </a:t>
            </a:r>
            <a:endParaRPr kumimoji="1" lang="ja-JP" altLang="en-US" sz="2400" dirty="0">
              <a:latin typeface="+mn-lt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51518" y="5678004"/>
            <a:ext cx="8562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In the ground state, states below the Fermi energy are fully occupied.</a:t>
            </a:r>
            <a:endParaRPr kumimoji="1" lang="ja-JP" altLang="en-US" sz="2400" dirty="0"/>
          </a:p>
        </p:txBody>
      </p:sp>
      <p:pic>
        <p:nvPicPr>
          <p:cNvPr id="7171" name="Picture 3" descr="G:\USB\seminar\20111118_keio\superbandfig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674" y="3103398"/>
            <a:ext cx="3276415" cy="186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G:\USB\seminar\20111118_keio\superbandfig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383" y="3094621"/>
            <a:ext cx="3276415" cy="186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G:\USB\seminar\20111118_keio\superbandfig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614" y="3094621"/>
            <a:ext cx="3276415" cy="186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460" y="4849342"/>
            <a:ext cx="187934" cy="22810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8789" y="2574893"/>
            <a:ext cx="654184" cy="34464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" name="直線矢印コネクタ 9"/>
          <p:cNvCxnSpPr/>
          <p:nvPr/>
        </p:nvCxnSpPr>
        <p:spPr>
          <a:xfrm>
            <a:off x="2749681" y="3914530"/>
            <a:ext cx="0" cy="319547"/>
          </a:xfrm>
          <a:prstGeom prst="straightConnector1">
            <a:avLst/>
          </a:prstGeom>
          <a:ln>
            <a:headEnd type="arrow" w="sm" len="sm"/>
            <a:tailEnd type="arrow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4" name="図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329" y="3796799"/>
            <a:ext cx="258014" cy="23546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4426" y="3675585"/>
            <a:ext cx="468068" cy="35667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5" name="直線矢印コネクタ 24"/>
          <p:cNvCxnSpPr/>
          <p:nvPr/>
        </p:nvCxnSpPr>
        <p:spPr>
          <a:xfrm>
            <a:off x="5106404" y="4966743"/>
            <a:ext cx="64503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正方形/長方形 15"/>
          <p:cNvSpPr/>
          <p:nvPr/>
        </p:nvSpPr>
        <p:spPr>
          <a:xfrm>
            <a:off x="2197402" y="4074303"/>
            <a:ext cx="3452840" cy="1026609"/>
          </a:xfrm>
          <a:prstGeom prst="rect">
            <a:avLst/>
          </a:prstGeom>
          <a:solidFill>
            <a:srgbClr val="92D05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218" name="Picture 2" descr="C:\Users\masatoshi\Pictures\図2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593" y="1984735"/>
            <a:ext cx="60960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図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983" y="2350306"/>
            <a:ext cx="288032" cy="2880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7158683" y="2232713"/>
                <a:ext cx="53091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800" i="1" smtClean="0">
                          <a:latin typeface="Cambria Math"/>
                        </a:rPr>
                        <m:t>≈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8683" y="2232713"/>
                <a:ext cx="530915" cy="52322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/>
          <p:cNvSpPr txBox="1"/>
          <p:nvPr/>
        </p:nvSpPr>
        <p:spPr>
          <a:xfrm>
            <a:off x="6932983" y="2982984"/>
            <a:ext cx="1795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Cooper pair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44979" y="347887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latin typeface="+mn-lt"/>
              </a:rPr>
              <a:t>Topological surface states can appear also in superconductors</a:t>
            </a:r>
            <a:endParaRPr kumimoji="1" lang="ja-JP" altLang="en-US" sz="3200" dirty="0">
              <a:latin typeface="+mn-lt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340586" y="2755933"/>
            <a:ext cx="1221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+mn-lt"/>
              </a:rPr>
              <a:t>electron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171178" y="4787506"/>
            <a:ext cx="768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hole</a:t>
            </a:r>
            <a:endParaRPr kumimoji="1" lang="ja-JP" altLang="en-US" dirty="0"/>
          </a:p>
        </p:txBody>
      </p:sp>
      <p:sp>
        <p:nvSpPr>
          <p:cNvPr id="19" name="正方形/長方形 18"/>
          <p:cNvSpPr/>
          <p:nvPr/>
        </p:nvSpPr>
        <p:spPr bwMode="auto">
          <a:xfrm>
            <a:off x="251518" y="291864"/>
            <a:ext cx="8435282" cy="1187824"/>
          </a:xfrm>
          <a:prstGeom prst="rect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7395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6" grpId="0" animBg="1"/>
      <p:bldP spid="5" grpId="0"/>
      <p:bldP spid="9" grpId="0"/>
      <p:bldP spid="11" grpId="0"/>
      <p:bldP spid="11" grpId="1"/>
      <p:bldP spid="18" grpId="0"/>
      <p:bldP spid="1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71463" y="260648"/>
            <a:ext cx="8562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+mn-lt"/>
              </a:rPr>
              <a:t>Like topological insulators, we can have a non-trivial entanglemen</a:t>
            </a:r>
            <a:r>
              <a:rPr lang="en-US" altLang="ja-JP" dirty="0" smtClean="0">
                <a:latin typeface="+mn-lt"/>
              </a:rPr>
              <a:t>t (non-trivial topology) of occupied states</a:t>
            </a:r>
            <a:endParaRPr kumimoji="1" lang="ja-JP" altLang="en-US" sz="2400" dirty="0">
              <a:latin typeface="+mn-lt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381726" y="5119046"/>
            <a:ext cx="56954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dirty="0" smtClean="0">
                <a:latin typeface="+mn-lt"/>
              </a:rPr>
              <a:t>Topological Superconductors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9552" y="3929861"/>
            <a:ext cx="8081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+mn-lt"/>
              </a:rPr>
              <a:t>Superconducting state with nontrivial topology</a:t>
            </a:r>
            <a:endParaRPr kumimoji="1" lang="ja-JP" altLang="en-US" sz="2400" dirty="0">
              <a:latin typeface="+mn-lt"/>
            </a:endParaRPr>
          </a:p>
        </p:txBody>
      </p:sp>
      <p:sp>
        <p:nvSpPr>
          <p:cNvPr id="7" name="等号 6"/>
          <p:cNvSpPr/>
          <p:nvPr/>
        </p:nvSpPr>
        <p:spPr>
          <a:xfrm rot="5400000">
            <a:off x="4134186" y="4572907"/>
            <a:ext cx="465909" cy="626368"/>
          </a:xfrm>
          <a:prstGeom prst="mathEqual">
            <a:avLst>
              <a:gd name="adj1" fmla="val 2515"/>
              <a:gd name="adj2" fmla="val 167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980419" y="5829726"/>
            <a:ext cx="7668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+mn-lt"/>
              </a:rPr>
              <a:t>Qi et al, PRB (09), </a:t>
            </a:r>
            <a:r>
              <a:rPr lang="en-US" altLang="ja-JP" dirty="0" err="1" smtClean="0">
                <a:latin typeface="+mn-lt"/>
              </a:rPr>
              <a:t>Schnyder</a:t>
            </a:r>
            <a:r>
              <a:rPr lang="en-US" altLang="ja-JP" dirty="0" smtClean="0">
                <a:latin typeface="+mn-lt"/>
              </a:rPr>
              <a:t> et al PRB (08), </a:t>
            </a:r>
          </a:p>
          <a:p>
            <a:r>
              <a:rPr lang="en-US" altLang="ja-JP" dirty="0" smtClean="0">
                <a:latin typeface="+mn-lt"/>
              </a:rPr>
              <a:t>MS, PRB 79, 094504 (09), MS-Fujimoto, PRB79, 214526 (09) </a:t>
            </a:r>
          </a:p>
        </p:txBody>
      </p:sp>
      <p:pic>
        <p:nvPicPr>
          <p:cNvPr id="9" name="Picture 5" descr="G:\USB\seminar\20111118_keio\superbandfig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847" y="1826260"/>
            <a:ext cx="2302585" cy="143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正方形/長方形 9"/>
          <p:cNvSpPr/>
          <p:nvPr/>
        </p:nvSpPr>
        <p:spPr>
          <a:xfrm>
            <a:off x="3184566" y="2569626"/>
            <a:ext cx="2365146" cy="637805"/>
          </a:xfrm>
          <a:prstGeom prst="rect">
            <a:avLst/>
          </a:prstGeom>
          <a:solidFill>
            <a:srgbClr val="92D05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4034" y="1368269"/>
            <a:ext cx="576291" cy="33268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図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6921" y="2415315"/>
            <a:ext cx="329711" cy="27530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4" descr="C:\Users\masatoshi\Desktop\nagoya\neko3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733" y="2594025"/>
            <a:ext cx="727848" cy="63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6373497" y="2708610"/>
                <a:ext cx="12324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kumimoji="1" lang="el-GR" altLang="ja-JP" sz="2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l-GR" altLang="ja-JP" sz="28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b="0" i="1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  <m:r>
                                <a:rPr lang="en-US" altLang="ja-JP" sz="2800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altLang="ja-JP" sz="28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en-US" altLang="ja-JP" sz="2800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497" y="2708610"/>
                <a:ext cx="1232453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7362553" y="2708610"/>
                <a:ext cx="53091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800" i="1" smtClean="0">
                          <a:latin typeface="Cambria Math"/>
                        </a:rPr>
                        <m:t>≈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553" y="2708610"/>
                <a:ext cx="530915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4" descr="C:\Users\masatoshi\Desktop\nagoya\neko3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468" y="2729290"/>
            <a:ext cx="727848" cy="63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図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842" y="3253041"/>
            <a:ext cx="187934" cy="228107"/>
          </a:xfrm>
          <a:prstGeom prst="rect">
            <a:avLst/>
          </a:prstGeom>
        </p:spPr>
      </p:pic>
      <p:cxnSp>
        <p:nvCxnSpPr>
          <p:cNvPr id="19" name="直線矢印コネクタ 18"/>
          <p:cNvCxnSpPr/>
          <p:nvPr/>
        </p:nvCxnSpPr>
        <p:spPr>
          <a:xfrm flipV="1">
            <a:off x="4814674" y="3367094"/>
            <a:ext cx="70375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860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8935" y="404664"/>
            <a:ext cx="85175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latin typeface="+mn-lt"/>
              </a:rPr>
              <a:t>Surface gapless states in SCs can be detected by the tunneling conductance measurement.</a:t>
            </a:r>
            <a:endParaRPr kumimoji="1" lang="ja-JP" altLang="en-US" sz="2800" dirty="0">
              <a:latin typeface="+mn-lt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751122" y="1436835"/>
            <a:ext cx="50253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+mn-lt"/>
              </a:rPr>
              <a:t>[Sasaki, </a:t>
            </a:r>
            <a:r>
              <a:rPr kumimoji="1" lang="en-US" altLang="ja-JP" sz="1600" dirty="0" err="1" smtClean="0">
                <a:latin typeface="+mn-lt"/>
              </a:rPr>
              <a:t>Kriener</a:t>
            </a:r>
            <a:r>
              <a:rPr kumimoji="1" lang="en-US" altLang="ja-JP" sz="1600" dirty="0" smtClean="0">
                <a:latin typeface="+mn-lt"/>
              </a:rPr>
              <a:t>, </a:t>
            </a:r>
            <a:r>
              <a:rPr kumimoji="1" lang="en-US" altLang="ja-JP" sz="1600" dirty="0" err="1" smtClean="0">
                <a:latin typeface="+mn-lt"/>
              </a:rPr>
              <a:t>Segawa</a:t>
            </a:r>
            <a:r>
              <a:rPr kumimoji="1" lang="en-US" altLang="ja-JP" sz="1600" dirty="0" smtClean="0">
                <a:latin typeface="+mn-lt"/>
              </a:rPr>
              <a:t>, </a:t>
            </a:r>
            <a:r>
              <a:rPr lang="en-US" altLang="ja-JP" sz="1600" dirty="0" err="1" smtClean="0">
                <a:latin typeface="+mn-lt"/>
              </a:rPr>
              <a:t>Yada</a:t>
            </a:r>
            <a:r>
              <a:rPr lang="en-US" altLang="ja-JP" sz="1600" dirty="0" smtClean="0">
                <a:latin typeface="+mn-lt"/>
              </a:rPr>
              <a:t>, Tanaka, MS, Ando</a:t>
            </a:r>
            <a:r>
              <a:rPr lang="en-US" altLang="ja-JP" sz="1600" dirty="0">
                <a:latin typeface="+mn-lt"/>
              </a:rPr>
              <a:t> </a:t>
            </a:r>
            <a:r>
              <a:rPr kumimoji="1" lang="en-US" altLang="ja-JP" sz="1600" dirty="0" smtClean="0">
                <a:latin typeface="+mn-lt"/>
              </a:rPr>
              <a:t>PRL (11)]</a:t>
            </a:r>
            <a:endParaRPr kumimoji="1" lang="ja-JP" altLang="en-US" sz="1600" dirty="0">
              <a:latin typeface="+mn-lt"/>
            </a:endParaRPr>
          </a:p>
        </p:txBody>
      </p:sp>
      <p:sp>
        <p:nvSpPr>
          <p:cNvPr id="11" name="右矢印 10"/>
          <p:cNvSpPr/>
          <p:nvPr/>
        </p:nvSpPr>
        <p:spPr>
          <a:xfrm>
            <a:off x="717741" y="5958801"/>
            <a:ext cx="681670" cy="357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835696" y="5906588"/>
            <a:ext cx="5309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00B050"/>
                </a:solidFill>
                <a:latin typeface="+mn-lt"/>
              </a:rPr>
              <a:t>Evidence of surface gapless modes</a:t>
            </a:r>
            <a:endParaRPr kumimoji="1" lang="ja-JP" altLang="en-US" sz="28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17741" y="4948911"/>
            <a:ext cx="72179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latin typeface="+mn-lt"/>
              </a:rPr>
              <a:t>Robust zero-bias peak appears in the tunneling conductance</a:t>
            </a:r>
            <a:endParaRPr kumimoji="1" lang="ja-JP" altLang="en-US" sz="2800" dirty="0">
              <a:latin typeface="+mn-lt"/>
            </a:endParaRPr>
          </a:p>
        </p:txBody>
      </p:sp>
      <p:pic>
        <p:nvPicPr>
          <p:cNvPr id="14" name="Picture 6" descr="C:\Users\SSasaki\Desktop\point contact image_v3_3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26530"/>
            <a:ext cx="2376264" cy="243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テキスト ボックス 14"/>
          <p:cNvSpPr txBox="1"/>
          <p:nvPr/>
        </p:nvSpPr>
        <p:spPr>
          <a:xfrm>
            <a:off x="853428" y="2554697"/>
            <a:ext cx="954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+mn-lt"/>
              </a:rPr>
              <a:t>Cu</a:t>
            </a:r>
            <a:r>
              <a:rPr kumimoji="1" lang="en-US" altLang="ja-JP" sz="1600" baseline="-25000" dirty="0" smtClean="0">
                <a:latin typeface="+mn-lt"/>
              </a:rPr>
              <a:t>x</a:t>
            </a:r>
            <a:r>
              <a:rPr kumimoji="1" lang="en-US" altLang="ja-JP" sz="1600" dirty="0" smtClean="0">
                <a:latin typeface="+mn-lt"/>
              </a:rPr>
              <a:t>Bi</a:t>
            </a:r>
            <a:r>
              <a:rPr kumimoji="1" lang="en-US" altLang="ja-JP" sz="1600" baseline="-25000" dirty="0" smtClean="0">
                <a:latin typeface="+mn-lt"/>
              </a:rPr>
              <a:t>2</a:t>
            </a:r>
            <a:r>
              <a:rPr kumimoji="1" lang="en-US" altLang="ja-JP" sz="1600" dirty="0" smtClean="0">
                <a:latin typeface="+mn-lt"/>
              </a:rPr>
              <a:t>Se</a:t>
            </a:r>
            <a:r>
              <a:rPr kumimoji="1" lang="en-US" altLang="ja-JP" sz="1600" baseline="-25000" dirty="0" smtClean="0">
                <a:latin typeface="+mn-lt"/>
              </a:rPr>
              <a:t>3</a:t>
            </a:r>
            <a:endParaRPr kumimoji="1" lang="ja-JP" altLang="en-US" sz="1600" baseline="-25000" dirty="0">
              <a:latin typeface="+mn-lt"/>
            </a:endParaRPr>
          </a:p>
        </p:txBody>
      </p:sp>
      <p:grpSp>
        <p:nvGrpSpPr>
          <p:cNvPr id="16" name="Group 27"/>
          <p:cNvGrpSpPr>
            <a:grpSpLocks/>
          </p:cNvGrpSpPr>
          <p:nvPr/>
        </p:nvGrpSpPr>
        <p:grpSpPr bwMode="auto">
          <a:xfrm>
            <a:off x="6951049" y="2704980"/>
            <a:ext cx="1968741" cy="1898864"/>
            <a:chOff x="355" y="2225"/>
            <a:chExt cx="2010" cy="2085"/>
          </a:xfrm>
        </p:grpSpPr>
        <p:pic>
          <p:nvPicPr>
            <p:cNvPr id="17" name="Picture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" y="2664"/>
              <a:ext cx="1830" cy="1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テキスト ボックス 9"/>
            <p:cNvSpPr txBox="1">
              <a:spLocks noChangeArrowheads="1"/>
            </p:cNvSpPr>
            <p:nvPr/>
          </p:nvSpPr>
          <p:spPr bwMode="auto">
            <a:xfrm>
              <a:off x="1450" y="2225"/>
              <a:ext cx="444" cy="37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r>
                <a:rPr lang="en-US" altLang="ja-JP" sz="1600" dirty="0" err="1">
                  <a:latin typeface="Arial" charset="0"/>
                  <a:cs typeface="Arial" charset="0"/>
                </a:rPr>
                <a:t>Sn</a:t>
              </a:r>
              <a:endParaRPr lang="en-US" altLang="ja-JP" sz="1600" dirty="0">
                <a:latin typeface="Arial" charset="0"/>
                <a:cs typeface="Arial" charset="0"/>
              </a:endParaRPr>
            </a:p>
          </p:txBody>
        </p:sp>
        <p:graphicFrame>
          <p:nvGraphicFramePr>
            <p:cNvPr id="19" name="Object 11"/>
            <p:cNvGraphicFramePr>
              <a:graphicFrameLocks noChangeAspect="1"/>
            </p:cNvGraphicFramePr>
            <p:nvPr/>
          </p:nvGraphicFramePr>
          <p:xfrm>
            <a:off x="355" y="4038"/>
            <a:ext cx="560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6410" name="数式" r:id="rId6" imgW="888840" imgH="431640" progId="Equation.3">
                    <p:embed/>
                  </p:oleObj>
                </mc:Choice>
                <mc:Fallback>
                  <p:oleObj name="数式" r:id="rId6" imgW="88884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" y="4038"/>
                          <a:ext cx="560" cy="2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062575"/>
            <a:ext cx="3226748" cy="288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243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61296" y="337590"/>
            <a:ext cx="299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latin typeface="+mn-lt"/>
              </a:rPr>
              <a:t>Summary (part 1) </a:t>
            </a:r>
            <a:endParaRPr kumimoji="1" lang="ja-JP" altLang="en-US" sz="2800" dirty="0">
              <a:latin typeface="+mn-lt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61296" y="1295400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latin typeface="+mj-lt"/>
              </a:rPr>
              <a:t>There </a:t>
            </a:r>
            <a:r>
              <a:rPr lang="en-US" altLang="ja-JP" dirty="0" smtClean="0">
                <a:latin typeface="+mj-lt"/>
              </a:rPr>
              <a:t>exist a class of phases that cannot be well-described  by the </a:t>
            </a:r>
            <a:r>
              <a:rPr lang="en-US" altLang="ja-JP" dirty="0" err="1" smtClean="0">
                <a:latin typeface="+mj-lt"/>
              </a:rPr>
              <a:t>Nambu</a:t>
            </a:r>
            <a:r>
              <a:rPr lang="en-US" altLang="ja-JP" dirty="0" smtClean="0">
                <a:latin typeface="+mj-lt"/>
              </a:rPr>
              <a:t>-Landau theory. </a:t>
            </a:r>
            <a:r>
              <a:rPr lang="en-US" altLang="ja-JP" dirty="0">
                <a:latin typeface="+mj-lt"/>
              </a:rPr>
              <a:t> </a:t>
            </a:r>
            <a:r>
              <a:rPr lang="en-US" altLang="ja-JP" dirty="0" smtClean="0">
                <a:latin typeface="+mj-lt"/>
              </a:rPr>
              <a:t>Such a class of phases are called as topological quantum phase.</a:t>
            </a:r>
            <a:br>
              <a:rPr lang="en-US" altLang="ja-JP" dirty="0" smtClean="0">
                <a:latin typeface="+mj-lt"/>
              </a:rPr>
            </a:br>
            <a:endParaRPr lang="en-US" altLang="ja-JP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dirty="0" smtClean="0">
                <a:latin typeface="+mj-lt"/>
              </a:rPr>
              <a:t>One of characterizations of the topological phase is a non-trivial topological number of the occupied states. In this case, we have characteristic gapless states on the boundary.</a:t>
            </a:r>
            <a:endParaRPr lang="en-US" altLang="ja-JP" sz="24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400" dirty="0">
              <a:latin typeface="+mj-lt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5166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テキスト ボックス 3"/>
          <p:cNvSpPr txBox="1">
            <a:spLocks noChangeArrowheads="1"/>
          </p:cNvSpPr>
          <p:nvPr/>
        </p:nvSpPr>
        <p:spPr bwMode="auto">
          <a:xfrm>
            <a:off x="260350" y="885825"/>
            <a:ext cx="59880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Char char="•"/>
            </a:pPr>
            <a:r>
              <a:rPr lang="en-US" altLang="ja-JP">
                <a:latin typeface="Calibri" panose="020F0502020204030204" pitchFamily="34" charset="0"/>
              </a:rPr>
              <a:t> Mahito Kohmoto (University of Tokyo, ISSP)</a:t>
            </a:r>
          </a:p>
          <a:p>
            <a:pPr eaLnBrk="1" hangingPunct="1">
              <a:spcBef>
                <a:spcPts val="600"/>
              </a:spcBef>
              <a:buFontTx/>
              <a:buChar char="•"/>
            </a:pPr>
            <a:r>
              <a:rPr lang="ja-JP" altLang="en-US">
                <a:latin typeface="Calibri" panose="020F0502020204030204" pitchFamily="34" charset="0"/>
              </a:rPr>
              <a:t> </a:t>
            </a:r>
            <a:r>
              <a:rPr lang="en-US" altLang="ja-JP">
                <a:latin typeface="Calibri" panose="020F0502020204030204" pitchFamily="34" charset="0"/>
              </a:rPr>
              <a:t>Yong-Shi Wu (Utah University)</a:t>
            </a:r>
          </a:p>
        </p:txBody>
      </p:sp>
      <p:sp>
        <p:nvSpPr>
          <p:cNvPr id="17410" name="テキスト ボックス 4"/>
          <p:cNvSpPr txBox="1">
            <a:spLocks noChangeArrowheads="1"/>
          </p:cNvSpPr>
          <p:nvPr/>
        </p:nvSpPr>
        <p:spPr bwMode="auto">
          <a:xfrm>
            <a:off x="228600" y="228600"/>
            <a:ext cx="2847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b="1">
                <a:latin typeface="Calibri" panose="020F0502020204030204" pitchFamily="34" charset="0"/>
              </a:rPr>
              <a:t>In collaboration with</a:t>
            </a:r>
            <a:endParaRPr lang="ja-JP" altLang="en-US" b="1">
              <a:latin typeface="Calibri" panose="020F0502020204030204" pitchFamily="34" charset="0"/>
            </a:endParaRPr>
          </a:p>
        </p:txBody>
      </p:sp>
      <p:sp>
        <p:nvSpPr>
          <p:cNvPr id="17411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740525" y="6183313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B8D893F3-B19D-4277-A0D7-7F8792F8EEA8}" type="slidenum">
              <a:rPr lang="ja-JP" altLang="en-US" sz="1400">
                <a:latin typeface="Calibri" panose="020F0502020204030204" pitchFamily="34" charset="0"/>
              </a:rPr>
              <a:pPr/>
              <a:t>2</a:t>
            </a:fld>
            <a:endParaRPr lang="ja-JP" altLang="en-US" sz="1400">
              <a:latin typeface="Calibri" panose="020F0502020204030204" pitchFamily="34" charset="0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84746" y="4488803"/>
            <a:ext cx="8883650" cy="1694510"/>
          </a:xfrm>
          <a:prstGeom prst="roundRect">
            <a:avLst/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ja-JP" sz="1800" b="1" dirty="0">
                <a:solidFill>
                  <a:srgbClr val="FFFFFF"/>
                </a:solidFill>
                <a:latin typeface="Calibri" panose="020F0502020204030204" pitchFamily="34" charset="0"/>
              </a:rPr>
              <a:t>Review paper on Topological Quantum Phenomena</a:t>
            </a:r>
            <a:endParaRPr lang="en-US" altLang="ja-JP" b="1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altLang="ja-JP" sz="1800" b="1" dirty="0">
                <a:solidFill>
                  <a:srgbClr val="FFFFFF"/>
                </a:solidFill>
                <a:latin typeface="Calibri" panose="020F0502020204030204" pitchFamily="34" charset="0"/>
              </a:rPr>
              <a:t>Y. Tanaka, MS, N. </a:t>
            </a:r>
            <a:r>
              <a:rPr lang="en-US" altLang="ja-JP" sz="18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Nagaosa</a:t>
            </a:r>
            <a:r>
              <a:rPr lang="en-US" altLang="ja-JP" sz="1800" b="1" dirty="0">
                <a:solidFill>
                  <a:srgbClr val="FFFFFF"/>
                </a:solidFill>
                <a:latin typeface="Calibri" panose="020F0502020204030204" pitchFamily="34" charset="0"/>
              </a:rPr>
              <a:t>, “Symmetry and Topology in SCs” </a:t>
            </a:r>
            <a:r>
              <a:rPr lang="en-US" altLang="ja-JP" sz="18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 JPSJ </a:t>
            </a:r>
            <a:r>
              <a:rPr lang="en-US" altLang="ja-JP" sz="1800" b="1" dirty="0">
                <a:solidFill>
                  <a:srgbClr val="FFFFFF"/>
                </a:solidFill>
                <a:latin typeface="Calibri" panose="020F0502020204030204" pitchFamily="34" charset="0"/>
              </a:rPr>
              <a:t>81  (12) 011013  </a:t>
            </a:r>
          </a:p>
          <a:p>
            <a:pPr eaLnBrk="1" hangingPunct="1"/>
            <a:r>
              <a:rPr lang="en-US" altLang="ja-JP" sz="1800" b="1" dirty="0">
                <a:solidFill>
                  <a:srgbClr val="FFFFFF"/>
                </a:solidFill>
                <a:latin typeface="Calibri" panose="020F0502020204030204" pitchFamily="34" charset="0"/>
              </a:rPr>
              <a:t>T. </a:t>
            </a:r>
            <a:r>
              <a:rPr lang="en-US" altLang="ja-JP" sz="18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Mizushima</a:t>
            </a:r>
            <a:r>
              <a:rPr lang="en-US" altLang="ja-JP" sz="1800" b="1" dirty="0">
                <a:solidFill>
                  <a:srgbClr val="FFFFFF"/>
                </a:solidFill>
                <a:latin typeface="Calibri" panose="020F0502020204030204" pitchFamily="34" charset="0"/>
              </a:rPr>
              <a:t>, </a:t>
            </a:r>
            <a:r>
              <a:rPr lang="en-US" altLang="ja-JP" sz="18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Tsutsumi</a:t>
            </a:r>
            <a:r>
              <a:rPr lang="en-US" altLang="ja-JP" sz="1800" b="1" dirty="0">
                <a:solidFill>
                  <a:srgbClr val="FFFFFF"/>
                </a:solidFill>
                <a:latin typeface="Calibri" panose="020F0502020204030204" pitchFamily="34" charset="0"/>
              </a:rPr>
              <a:t>, MS, Machida, “Symmetry Protected TSF 3He-B” </a:t>
            </a:r>
            <a:r>
              <a:rPr lang="en-US" altLang="ja-JP" sz="18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arXiv:1409.6094</a:t>
            </a:r>
            <a:endParaRPr lang="ja-JP" altLang="en-US" sz="18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7415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885825"/>
            <a:ext cx="914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2" descr="C:\Users\masatoshi\Pictures\図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525" y="885825"/>
            <a:ext cx="8858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正方形/長方形 5"/>
          <p:cNvSpPr>
            <a:spLocks noChangeArrowheads="1"/>
          </p:cNvSpPr>
          <p:nvPr/>
        </p:nvSpPr>
        <p:spPr bwMode="auto">
          <a:xfrm>
            <a:off x="76200" y="2438400"/>
            <a:ext cx="8883650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Aft>
                <a:spcPts val="600"/>
              </a:spcAft>
              <a:buFontTx/>
              <a:buAutoNum type="arabicPeriod"/>
            </a:pPr>
            <a:r>
              <a:rPr lang="en-US" altLang="ja-JP" sz="1800">
                <a:latin typeface="Calibri" panose="020F0502020204030204" pitchFamily="34" charset="0"/>
              </a:rPr>
              <a:t>“Braid Group, Gauge Invariance, and Topological Order”, </a:t>
            </a:r>
            <a:br>
              <a:rPr lang="en-US" altLang="ja-JP" sz="1800">
                <a:latin typeface="Calibri" panose="020F0502020204030204" pitchFamily="34" charset="0"/>
              </a:rPr>
            </a:br>
            <a:r>
              <a:rPr lang="en-US" altLang="ja-JP" sz="1800">
                <a:latin typeface="Calibri" panose="020F0502020204030204" pitchFamily="34" charset="0"/>
              </a:rPr>
              <a:t>    MS. M.Kohmoto, and Y.-S. Wu,  Phys. Rev. Lett. 97, 010601 (06)</a:t>
            </a:r>
          </a:p>
          <a:p>
            <a:pPr eaLnBrk="1" hangingPunct="1">
              <a:buFontTx/>
              <a:buAutoNum type="arabicPeriod"/>
            </a:pPr>
            <a:r>
              <a:rPr lang="en-US" altLang="ja-JP" sz="1800">
                <a:latin typeface="Calibri" panose="020F0502020204030204" pitchFamily="34" charset="0"/>
              </a:rPr>
              <a:t>“Topological Discrete Algebra, Ground-State Degeneracy, and Quark Confinement in QCD”,</a:t>
            </a:r>
            <a:br>
              <a:rPr lang="en-US" altLang="ja-JP" sz="1800">
                <a:latin typeface="Calibri" panose="020F0502020204030204" pitchFamily="34" charset="0"/>
              </a:rPr>
            </a:br>
            <a:r>
              <a:rPr lang="en-US" altLang="ja-JP" sz="1800">
                <a:latin typeface="Calibri" panose="020F0502020204030204" pitchFamily="34" charset="0"/>
              </a:rPr>
              <a:t>    MS. Phys. Rev. D77, 0457013 (08)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6BE35-2C4E-4B51-BCBC-FDAF2EF39B6C}" type="slidenum">
              <a:rPr lang="en-US" altLang="ja-JP" smtClean="0"/>
              <a:pPr/>
              <a:t>20</a:t>
            </a:fld>
            <a:endParaRPr lang="en-US" altLang="ja-JP"/>
          </a:p>
        </p:txBody>
      </p:sp>
      <p:sp>
        <p:nvSpPr>
          <p:cNvPr id="4" name="テキスト ボックス 4"/>
          <p:cNvSpPr txBox="1">
            <a:spLocks noChangeArrowheads="1"/>
          </p:cNvSpPr>
          <p:nvPr/>
        </p:nvSpPr>
        <p:spPr bwMode="auto">
          <a:xfrm>
            <a:off x="914400" y="2286000"/>
            <a:ext cx="7010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800" b="1" dirty="0">
                <a:latin typeface="Calibri" panose="020F0502020204030204" pitchFamily="34" charset="0"/>
              </a:rPr>
              <a:t>Part 2. </a:t>
            </a:r>
            <a:r>
              <a:rPr lang="en-US" altLang="ja-JP" sz="2800" b="1" dirty="0" err="1" smtClean="0">
                <a:latin typeface="Calibri" panose="020F0502020204030204" pitchFamily="34" charset="0"/>
              </a:rPr>
              <a:t>deconfinement</a:t>
            </a:r>
            <a:r>
              <a:rPr lang="en-US" altLang="ja-JP" sz="2800" b="1" dirty="0" smtClean="0">
                <a:latin typeface="Calibri" panose="020F0502020204030204" pitchFamily="34" charset="0"/>
              </a:rPr>
              <a:t> as a topological phase</a:t>
            </a:r>
            <a:endParaRPr lang="en-US" altLang="ja-JP" sz="2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061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75252" y="1347291"/>
            <a:ext cx="80227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sz="2800" dirty="0" smtClean="0">
                <a:latin typeface="+mn-lt"/>
              </a:rPr>
              <a:t>Does any topologically entangled phase have gapless surface states? 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1000" y="441927"/>
            <a:ext cx="1541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latin typeface="+mn-lt"/>
              </a:rPr>
              <a:t>Question</a:t>
            </a:r>
            <a:endParaRPr kumimoji="1" lang="ja-JP" altLang="en-US" sz="2800" b="1" dirty="0">
              <a:latin typeface="+mn-lt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93981" y="3657600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sz="2800" b="1" dirty="0" smtClean="0">
                <a:solidFill>
                  <a:srgbClr val="7030A0"/>
                </a:solidFill>
                <a:latin typeface="+mn-lt"/>
              </a:rPr>
              <a:t>We need  a different method to study topological phase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28383" y="2748825"/>
            <a:ext cx="676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srgbClr val="C00000"/>
                </a:solidFill>
                <a:latin typeface="+mn-lt"/>
              </a:rPr>
              <a:t>No</a:t>
            </a:r>
            <a:endParaRPr kumimoji="1" lang="ja-JP" altLang="en-US" sz="32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9455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1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893101AD-0681-45C4-8B10-7A59054B235B}" type="slidenum">
              <a:rPr kumimoji="0" lang="en-US" altLang="ja-JP" sz="1400">
                <a:latin typeface="Calibri" panose="020F0502020204030204" pitchFamily="34" charset="0"/>
              </a:rPr>
              <a:pPr/>
              <a:t>22</a:t>
            </a:fld>
            <a:endParaRPr kumimoji="0" lang="en-US" altLang="ja-JP" sz="1400">
              <a:latin typeface="Calibri" panose="020F0502020204030204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31470" y="402437"/>
            <a:ext cx="79248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800" dirty="0" smtClean="0">
                <a:latin typeface="+mj-lt"/>
                <a:ea typeface="ＭＳ Ｐゴシック" charset="0"/>
                <a:cs typeface="ＭＳ Ｐゴシック" charset="0"/>
              </a:rPr>
              <a:t>Generally, a more direct way to examine the entanglement of the system is to use excitations</a:t>
            </a:r>
            <a:endParaRPr lang="en-US" altLang="ja-JP" sz="2800" dirty="0">
              <a:latin typeface="+mj-lt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3" descr="C:\Users\masatoshi\Downloads\img_957716_27517068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13" y="3805238"/>
            <a:ext cx="1871662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直方体 4"/>
          <p:cNvSpPr/>
          <p:nvPr/>
        </p:nvSpPr>
        <p:spPr>
          <a:xfrm>
            <a:off x="1752600" y="3811588"/>
            <a:ext cx="1800225" cy="1431925"/>
          </a:xfrm>
          <a:prstGeom prst="cub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dirty="0"/>
          </a:p>
        </p:txBody>
      </p:sp>
      <p:cxnSp>
        <p:nvCxnSpPr>
          <p:cNvPr id="6" name="直線コネクタ 5"/>
          <p:cNvCxnSpPr/>
          <p:nvPr/>
        </p:nvCxnSpPr>
        <p:spPr>
          <a:xfrm>
            <a:off x="2339975" y="3606800"/>
            <a:ext cx="0" cy="18018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2914650" y="3606800"/>
            <a:ext cx="0" cy="18018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フローチャート : 結合子 7"/>
          <p:cNvSpPr/>
          <p:nvPr/>
        </p:nvSpPr>
        <p:spPr>
          <a:xfrm>
            <a:off x="2225675" y="3968750"/>
            <a:ext cx="228600" cy="1143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dirty="0"/>
          </a:p>
        </p:txBody>
      </p:sp>
      <p:sp>
        <p:nvSpPr>
          <p:cNvPr id="9" name="フローチャート : 結合子 8"/>
          <p:cNvSpPr/>
          <p:nvPr/>
        </p:nvSpPr>
        <p:spPr>
          <a:xfrm>
            <a:off x="2800350" y="3968750"/>
            <a:ext cx="228600" cy="1143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dirty="0"/>
          </a:p>
        </p:txBody>
      </p:sp>
      <p:sp>
        <p:nvSpPr>
          <p:cNvPr id="10" name="フリーフォーム 9"/>
          <p:cNvSpPr/>
          <p:nvPr/>
        </p:nvSpPr>
        <p:spPr>
          <a:xfrm>
            <a:off x="2454275" y="3429000"/>
            <a:ext cx="387350" cy="168275"/>
          </a:xfrm>
          <a:custGeom>
            <a:avLst/>
            <a:gdLst>
              <a:gd name="connsiteX0" fmla="*/ 0 w 618978"/>
              <a:gd name="connsiteY0" fmla="*/ 88343 h 200885"/>
              <a:gd name="connsiteX1" fmla="*/ 379828 w 618978"/>
              <a:gd name="connsiteY1" fmla="*/ 3937 h 200885"/>
              <a:gd name="connsiteX2" fmla="*/ 618978 w 618978"/>
              <a:gd name="connsiteY2" fmla="*/ 200885 h 200885"/>
              <a:gd name="connsiteX3" fmla="*/ 618978 w 618978"/>
              <a:gd name="connsiteY3" fmla="*/ 200885 h 200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8978" h="200885">
                <a:moveTo>
                  <a:pt x="0" y="88343"/>
                </a:moveTo>
                <a:cubicBezTo>
                  <a:pt x="138332" y="36761"/>
                  <a:pt x="276665" y="-14820"/>
                  <a:pt x="379828" y="3937"/>
                </a:cubicBezTo>
                <a:cubicBezTo>
                  <a:pt x="482991" y="22694"/>
                  <a:pt x="618978" y="200885"/>
                  <a:pt x="618978" y="200885"/>
                </a:cubicBezTo>
                <a:lnTo>
                  <a:pt x="618978" y="200885"/>
                </a:ln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dirty="0"/>
          </a:p>
        </p:txBody>
      </p:sp>
      <p:sp>
        <p:nvSpPr>
          <p:cNvPr id="11" name="フリーフォーム 10"/>
          <p:cNvSpPr/>
          <p:nvPr/>
        </p:nvSpPr>
        <p:spPr>
          <a:xfrm rot="10611432">
            <a:off x="2417763" y="3584575"/>
            <a:ext cx="381000" cy="120650"/>
          </a:xfrm>
          <a:custGeom>
            <a:avLst/>
            <a:gdLst>
              <a:gd name="connsiteX0" fmla="*/ 0 w 618978"/>
              <a:gd name="connsiteY0" fmla="*/ 88343 h 200885"/>
              <a:gd name="connsiteX1" fmla="*/ 379828 w 618978"/>
              <a:gd name="connsiteY1" fmla="*/ 3937 h 200885"/>
              <a:gd name="connsiteX2" fmla="*/ 618978 w 618978"/>
              <a:gd name="connsiteY2" fmla="*/ 200885 h 200885"/>
              <a:gd name="connsiteX3" fmla="*/ 618978 w 618978"/>
              <a:gd name="connsiteY3" fmla="*/ 200885 h 200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8978" h="200885">
                <a:moveTo>
                  <a:pt x="0" y="88343"/>
                </a:moveTo>
                <a:cubicBezTo>
                  <a:pt x="138332" y="36761"/>
                  <a:pt x="276665" y="-14820"/>
                  <a:pt x="379828" y="3937"/>
                </a:cubicBezTo>
                <a:cubicBezTo>
                  <a:pt x="482991" y="22694"/>
                  <a:pt x="618978" y="200885"/>
                  <a:pt x="618978" y="200885"/>
                </a:cubicBezTo>
                <a:lnTo>
                  <a:pt x="618978" y="200885"/>
                </a:ln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dirty="0"/>
          </a:p>
        </p:txBody>
      </p:sp>
      <p:sp>
        <p:nvSpPr>
          <p:cNvPr id="12" name="テキスト ボックス 1"/>
          <p:cNvSpPr txBox="1">
            <a:spLocks noChangeArrowheads="1"/>
          </p:cNvSpPr>
          <p:nvPr/>
        </p:nvSpPr>
        <p:spPr bwMode="auto">
          <a:xfrm>
            <a:off x="4092575" y="4113213"/>
            <a:ext cx="3746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3600" dirty="0"/>
              <a:t>≈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04825" y="1760358"/>
            <a:ext cx="79248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dirty="0" smtClean="0">
                <a:latin typeface="+mj-lt"/>
                <a:ea typeface="ＭＳ Ｐゴシック" charset="0"/>
                <a:cs typeface="ＭＳ Ｐゴシック" charset="0"/>
              </a:rPr>
              <a:t>For example, by exchanging string-like excitations, we can examine the entanglement of the ground state,  in a similar manner to examine the entanglement of muffler.</a:t>
            </a:r>
            <a:endParaRPr lang="en-US" altLang="ja-JP" dirty="0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正方形/長方形 1"/>
          <p:cNvSpPr/>
          <p:nvPr/>
        </p:nvSpPr>
        <p:spPr bwMode="auto">
          <a:xfrm>
            <a:off x="276225" y="314954"/>
            <a:ext cx="8382000" cy="1129075"/>
          </a:xfrm>
          <a:prstGeom prst="rect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732588" y="6251575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67FD6633-C3CB-45EE-9492-7AE2CAE77A7A}" type="slidenum">
              <a:rPr lang="ja-JP" altLang="en-US" sz="1400">
                <a:latin typeface="Calibri" panose="020F0502020204030204" pitchFamily="34" charset="0"/>
              </a:rPr>
              <a:pPr/>
              <a:t>23</a:t>
            </a:fld>
            <a:endParaRPr lang="ja-JP" altLang="en-US" sz="1400">
              <a:latin typeface="Calibri" panose="020F0502020204030204" pitchFamily="34" charset="0"/>
            </a:endParaRPr>
          </a:p>
        </p:txBody>
      </p:sp>
      <p:sp>
        <p:nvSpPr>
          <p:cNvPr id="54276" name="テキスト ボックス 6"/>
          <p:cNvSpPr txBox="1">
            <a:spLocks noChangeArrowheads="1"/>
          </p:cNvSpPr>
          <p:nvPr/>
        </p:nvSpPr>
        <p:spPr bwMode="auto">
          <a:xfrm>
            <a:off x="248392" y="1428914"/>
            <a:ext cx="820397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dirty="0" smtClean="0">
                <a:latin typeface="Calibri" panose="020F0502020204030204" pitchFamily="34" charset="0"/>
              </a:rPr>
              <a:t>If the system supports only bosonic </a:t>
            </a:r>
            <a:r>
              <a:rPr lang="en-US" altLang="ja-JP" dirty="0">
                <a:latin typeface="Calibri" panose="020F0502020204030204" pitchFamily="34" charset="0"/>
              </a:rPr>
              <a:t>or </a:t>
            </a:r>
            <a:r>
              <a:rPr lang="en-US" altLang="ja-JP" dirty="0" smtClean="0">
                <a:latin typeface="Calibri" panose="020F0502020204030204" pitchFamily="34" charset="0"/>
              </a:rPr>
              <a:t>fermionic excitations, the ground state does not have the entanglement which is detectable by the braiding of excitations</a:t>
            </a:r>
            <a:endParaRPr lang="ja-JP" altLang="en-US" dirty="0">
              <a:latin typeface="Calibri" panose="020F0502020204030204" pitchFamily="34" charset="0"/>
            </a:endParaRPr>
          </a:p>
        </p:txBody>
      </p:sp>
      <p:sp>
        <p:nvSpPr>
          <p:cNvPr id="8" name="円弧 7"/>
          <p:cNvSpPr/>
          <p:nvPr/>
        </p:nvSpPr>
        <p:spPr>
          <a:xfrm>
            <a:off x="2097088" y="3438335"/>
            <a:ext cx="581025" cy="647700"/>
          </a:xfrm>
          <a:prstGeom prst="arc">
            <a:avLst>
              <a:gd name="adj1" fmla="val 11156819"/>
              <a:gd name="adj2" fmla="val 0"/>
            </a:avLst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dirty="0"/>
          </a:p>
        </p:txBody>
      </p:sp>
      <p:sp>
        <p:nvSpPr>
          <p:cNvPr id="9" name="円弧 8"/>
          <p:cNvSpPr/>
          <p:nvPr/>
        </p:nvSpPr>
        <p:spPr>
          <a:xfrm rot="10510765">
            <a:off x="2097088" y="3832035"/>
            <a:ext cx="581025" cy="647700"/>
          </a:xfrm>
          <a:prstGeom prst="arc">
            <a:avLst>
              <a:gd name="adj1" fmla="val 11156819"/>
              <a:gd name="adj2" fmla="val 0"/>
            </a:avLst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dirty="0"/>
          </a:p>
        </p:txBody>
      </p:sp>
      <p:sp>
        <p:nvSpPr>
          <p:cNvPr id="10" name="右矢印 9"/>
          <p:cNvSpPr/>
          <p:nvPr/>
        </p:nvSpPr>
        <p:spPr>
          <a:xfrm>
            <a:off x="4724400" y="5112603"/>
            <a:ext cx="6477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dirty="0"/>
          </a:p>
        </p:txBody>
      </p:sp>
      <p:sp>
        <p:nvSpPr>
          <p:cNvPr id="54280" name="テキスト ボックス 10"/>
          <p:cNvSpPr txBox="1">
            <a:spLocks noChangeArrowheads="1"/>
          </p:cNvSpPr>
          <p:nvPr/>
        </p:nvSpPr>
        <p:spPr bwMode="auto">
          <a:xfrm>
            <a:off x="5638800" y="4884003"/>
            <a:ext cx="32400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dirty="0" smtClean="0">
                <a:latin typeface="Calibri" panose="020F0502020204030204" pitchFamily="34" charset="0"/>
              </a:rPr>
              <a:t>No entanglement can happens</a:t>
            </a:r>
            <a:endParaRPr lang="en-US" altLang="ja-JP" dirty="0">
              <a:latin typeface="Calibri" panose="020F0502020204030204" pitchFamily="34" charset="0"/>
            </a:endParaRPr>
          </a:p>
        </p:txBody>
      </p:sp>
      <p:sp>
        <p:nvSpPr>
          <p:cNvPr id="54283" name="テキスト ボックス 13"/>
          <p:cNvSpPr txBox="1">
            <a:spLocks noChangeArrowheads="1"/>
          </p:cNvSpPr>
          <p:nvPr/>
        </p:nvSpPr>
        <p:spPr bwMode="auto">
          <a:xfrm>
            <a:off x="152400" y="4884003"/>
            <a:ext cx="480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dirty="0">
                <a:latin typeface="Calibri" panose="020F0502020204030204" pitchFamily="34" charset="0"/>
              </a:rPr>
              <a:t>State goes back to the original by two successive exchange </a:t>
            </a:r>
            <a:r>
              <a:rPr lang="en-US" altLang="ja-JP" dirty="0" smtClean="0">
                <a:latin typeface="Calibri" panose="020F0502020204030204" pitchFamily="34" charset="0"/>
              </a:rPr>
              <a:t>processes   </a:t>
            </a:r>
            <a:endParaRPr lang="ja-JP" alt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822164" y="3587328"/>
                <a:ext cx="717138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 xmlns="">
                    <m:d>
                      <m:dPr>
                        <m:begChr m:val="|"/>
                        <m:endChr m:val=""/>
                        <m:ctrlPr>
                          <a:rPr kumimoji="1" lang="en-US" altLang="ja-JP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800" b="0" i="1" smtClean="0">
                            <a:latin typeface="Cambria Math"/>
                          </a:rPr>
                          <m:t>,</m:t>
                        </m:r>
                      </m:e>
                    </m:d>
                    <m:d>
                      <m:dPr>
                        <m:begChr m:val=""/>
                        <m:endChr m:val="⟩"/>
                        <m:ctrlPr>
                          <a:rPr kumimoji="1" lang="en-US" altLang="ja-JP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…,</m:t>
                            </m:r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sz="28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+1</m:t>
                            </m:r>
                          </m:sub>
                        </m:sSub>
                        <m:r>
                          <a:rPr kumimoji="1" lang="en-US" altLang="ja-JP" sz="2800" b="0" i="1" smtClean="0">
                            <a:latin typeface="Cambria Math"/>
                          </a:rPr>
                          <m:t>,…, </m:t>
                        </m:r>
                        <m:sSub>
                          <m:sSub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ja-JP" sz="2800" dirty="0" smtClean="0"/>
                  <a:t>=</a:t>
                </a:r>
                <a14:m>
                  <m:oMath xmlns:m="http://schemas.openxmlformats.org/officeDocument/2006/math" xmlns="">
                    <m:r>
                      <a:rPr lang="en-US" altLang="ja-JP" sz="2800" i="1" smtClean="0">
                        <a:latin typeface="Cambria Math"/>
                        <a:ea typeface="Cambria Math"/>
                      </a:rPr>
                      <m:t>±</m:t>
                    </m:r>
                    <m:d>
                      <m:dPr>
                        <m:begChr m:val="|"/>
                        <m:endChr m:val=""/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800" i="1">
                            <a:latin typeface="Cambria Math"/>
                          </a:rPr>
                          <m:t>,</m:t>
                        </m:r>
                      </m:e>
                    </m:d>
                    <m:d>
                      <m:dPr>
                        <m:begChr m:val=""/>
                        <m:endChr m:val="⟩"/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…,</m:t>
                            </m:r>
                            <m:r>
                              <a:rPr lang="en-US" altLang="ja-JP" sz="2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8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altLang="ja-JP" sz="2800" b="0" i="1" smtClean="0">
                                <a:latin typeface="Cambria Math"/>
                              </a:rPr>
                              <m:t>+1</m:t>
                            </m:r>
                          </m:sub>
                        </m:sSub>
                        <m:r>
                          <a:rPr lang="en-US" altLang="ja-JP" sz="28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8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ja-JP" sz="2800" i="1">
                            <a:latin typeface="Cambria Math"/>
                          </a:rPr>
                          <m:t>,…, </m:t>
                        </m:r>
                        <m:sSub>
                          <m:sSub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800" i="1"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164" y="3587328"/>
                <a:ext cx="7171387" cy="523220"/>
              </a:xfrm>
              <a:prstGeom prst="rect">
                <a:avLst/>
              </a:prstGeom>
              <a:blipFill rotWithShape="0">
                <a:blip r:embed="rId3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正方形/長方形 1"/>
          <p:cNvSpPr/>
          <p:nvPr/>
        </p:nvSpPr>
        <p:spPr bwMode="auto">
          <a:xfrm>
            <a:off x="127163" y="398438"/>
            <a:ext cx="8325201" cy="720000"/>
          </a:xfrm>
          <a:prstGeom prst="rect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1" name="テキスト ボックス 10"/>
          <p:cNvSpPr txBox="1">
            <a:spLocks noChangeArrowheads="1"/>
          </p:cNvSpPr>
          <p:nvPr/>
        </p:nvSpPr>
        <p:spPr bwMode="auto">
          <a:xfrm>
            <a:off x="262247" y="494580"/>
            <a:ext cx="77624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dirty="0" smtClean="0">
                <a:latin typeface="Calibri" panose="020F0502020204030204" pitchFamily="34" charset="0"/>
              </a:rPr>
              <a:t>The entanglement depends on the statistics of excitations</a:t>
            </a:r>
            <a:endParaRPr lang="en-US" altLang="ja-JP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823B8920-C430-445F-84C1-D3C8B8934734}" type="slidenum">
              <a:rPr lang="ja-JP" altLang="en-US" sz="1400">
                <a:latin typeface="Calibri" panose="020F0502020204030204" pitchFamily="34" charset="0"/>
              </a:rPr>
              <a:pPr/>
              <a:t>24</a:t>
            </a:fld>
            <a:endParaRPr lang="ja-JP" altLang="en-US" sz="1400">
              <a:latin typeface="Calibri" panose="020F0502020204030204" pitchFamily="34" charset="0"/>
            </a:endParaRPr>
          </a:p>
        </p:txBody>
      </p:sp>
      <p:grpSp>
        <p:nvGrpSpPr>
          <p:cNvPr id="56322" name="グループ化 10"/>
          <p:cNvGrpSpPr>
            <a:grpSpLocks/>
          </p:cNvGrpSpPr>
          <p:nvPr/>
        </p:nvGrpSpPr>
        <p:grpSpPr bwMode="auto">
          <a:xfrm>
            <a:off x="7694612" y="1295400"/>
            <a:ext cx="1068388" cy="1325563"/>
            <a:chOff x="5972304" y="543153"/>
            <a:chExt cx="1800201" cy="1980046"/>
          </a:xfrm>
        </p:grpSpPr>
        <p:sp>
          <p:nvSpPr>
            <p:cNvPr id="3" name="直方体 2"/>
            <p:cNvSpPr/>
            <p:nvPr/>
          </p:nvSpPr>
          <p:spPr>
            <a:xfrm>
              <a:off x="5972304" y="924935"/>
              <a:ext cx="1800201" cy="1432272"/>
            </a:xfrm>
            <a:prstGeom prst="cub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 dirty="0"/>
            </a:p>
          </p:txBody>
        </p:sp>
        <p:cxnSp>
          <p:nvCxnSpPr>
            <p:cNvPr id="4" name="直線コネクタ 3"/>
            <p:cNvCxnSpPr/>
            <p:nvPr/>
          </p:nvCxnSpPr>
          <p:spPr>
            <a:xfrm>
              <a:off x="6560780" y="721002"/>
              <a:ext cx="0" cy="180219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線コネクタ 4"/>
            <p:cNvCxnSpPr/>
            <p:nvPr/>
          </p:nvCxnSpPr>
          <p:spPr>
            <a:xfrm>
              <a:off x="7135881" y="721002"/>
              <a:ext cx="0" cy="180219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フローチャート : 結合子 5"/>
            <p:cNvSpPr/>
            <p:nvPr/>
          </p:nvSpPr>
          <p:spPr>
            <a:xfrm>
              <a:off x="6445760" y="1083812"/>
              <a:ext cx="227365" cy="113823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 dirty="0"/>
            </a:p>
          </p:txBody>
        </p:sp>
        <p:sp>
          <p:nvSpPr>
            <p:cNvPr id="7" name="フローチャート : 結合子 6"/>
            <p:cNvSpPr/>
            <p:nvPr/>
          </p:nvSpPr>
          <p:spPr>
            <a:xfrm>
              <a:off x="7020860" y="1083812"/>
              <a:ext cx="227366" cy="113823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 dirty="0"/>
            </a:p>
          </p:txBody>
        </p:sp>
        <p:sp>
          <p:nvSpPr>
            <p:cNvPr id="8" name="フリーフォーム 7"/>
            <p:cNvSpPr/>
            <p:nvPr/>
          </p:nvSpPr>
          <p:spPr>
            <a:xfrm>
              <a:off x="6673125" y="543153"/>
              <a:ext cx="387860" cy="168364"/>
            </a:xfrm>
            <a:custGeom>
              <a:avLst/>
              <a:gdLst>
                <a:gd name="connsiteX0" fmla="*/ 0 w 618978"/>
                <a:gd name="connsiteY0" fmla="*/ 88343 h 200885"/>
                <a:gd name="connsiteX1" fmla="*/ 379828 w 618978"/>
                <a:gd name="connsiteY1" fmla="*/ 3937 h 200885"/>
                <a:gd name="connsiteX2" fmla="*/ 618978 w 618978"/>
                <a:gd name="connsiteY2" fmla="*/ 200885 h 200885"/>
                <a:gd name="connsiteX3" fmla="*/ 618978 w 618978"/>
                <a:gd name="connsiteY3" fmla="*/ 200885 h 20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8978" h="200885">
                  <a:moveTo>
                    <a:pt x="0" y="88343"/>
                  </a:moveTo>
                  <a:cubicBezTo>
                    <a:pt x="138332" y="36761"/>
                    <a:pt x="276665" y="-14820"/>
                    <a:pt x="379828" y="3937"/>
                  </a:cubicBezTo>
                  <a:cubicBezTo>
                    <a:pt x="482991" y="22694"/>
                    <a:pt x="618978" y="200885"/>
                    <a:pt x="618978" y="200885"/>
                  </a:cubicBezTo>
                  <a:lnTo>
                    <a:pt x="618978" y="200885"/>
                  </a:lnTo>
                </a:path>
              </a:pathLst>
            </a:custGeom>
            <a:noFill/>
            <a:ln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 dirty="0"/>
            </a:p>
          </p:txBody>
        </p:sp>
        <p:sp>
          <p:nvSpPr>
            <p:cNvPr id="9" name="フリーフォーム 8"/>
            <p:cNvSpPr/>
            <p:nvPr/>
          </p:nvSpPr>
          <p:spPr>
            <a:xfrm rot="10611432">
              <a:off x="6635676" y="697289"/>
              <a:ext cx="382510" cy="120936"/>
            </a:xfrm>
            <a:custGeom>
              <a:avLst/>
              <a:gdLst>
                <a:gd name="connsiteX0" fmla="*/ 0 w 618978"/>
                <a:gd name="connsiteY0" fmla="*/ 88343 h 200885"/>
                <a:gd name="connsiteX1" fmla="*/ 379828 w 618978"/>
                <a:gd name="connsiteY1" fmla="*/ 3937 h 200885"/>
                <a:gd name="connsiteX2" fmla="*/ 618978 w 618978"/>
                <a:gd name="connsiteY2" fmla="*/ 200885 h 200885"/>
                <a:gd name="connsiteX3" fmla="*/ 618978 w 618978"/>
                <a:gd name="connsiteY3" fmla="*/ 200885 h 20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8978" h="200885">
                  <a:moveTo>
                    <a:pt x="0" y="88343"/>
                  </a:moveTo>
                  <a:cubicBezTo>
                    <a:pt x="138332" y="36761"/>
                    <a:pt x="276665" y="-14820"/>
                    <a:pt x="379828" y="3937"/>
                  </a:cubicBezTo>
                  <a:cubicBezTo>
                    <a:pt x="482991" y="22694"/>
                    <a:pt x="618978" y="200885"/>
                    <a:pt x="618978" y="200885"/>
                  </a:cubicBezTo>
                  <a:lnTo>
                    <a:pt x="618978" y="200885"/>
                  </a:lnTo>
                </a:path>
              </a:pathLst>
            </a:custGeom>
            <a:noFill/>
            <a:ln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 dirty="0"/>
            </a:p>
          </p:txBody>
        </p:sp>
      </p:grpSp>
      <p:sp>
        <p:nvSpPr>
          <p:cNvPr id="56324" name="テキスト ボックス 13"/>
          <p:cNvSpPr txBox="1">
            <a:spLocks noChangeArrowheads="1"/>
          </p:cNvSpPr>
          <p:nvPr/>
        </p:nvSpPr>
        <p:spPr bwMode="auto">
          <a:xfrm>
            <a:off x="55183" y="1871676"/>
            <a:ext cx="1428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 typeface="ＭＳ Ｐゴシック" panose="020B0600070205080204" pitchFamily="50" charset="-128"/>
              <a:buAutoNum type="circleNumDbPlain"/>
            </a:pPr>
            <a:r>
              <a:rPr lang="en-US" altLang="en-US">
                <a:latin typeface="Calibri" panose="020F0502020204030204" pitchFamily="34" charset="0"/>
              </a:rPr>
              <a:t>Anyon</a:t>
            </a:r>
            <a:endParaRPr lang="ja-JP" altLang="en-US">
              <a:latin typeface="Calibri" panose="020F0502020204030204" pitchFamily="34" charset="0"/>
            </a:endParaRPr>
          </a:p>
        </p:txBody>
      </p:sp>
      <p:sp>
        <p:nvSpPr>
          <p:cNvPr id="56326" name="テキスト ボックス 15"/>
          <p:cNvSpPr txBox="1">
            <a:spLocks noChangeArrowheads="1"/>
          </p:cNvSpPr>
          <p:nvPr/>
        </p:nvSpPr>
        <p:spPr bwMode="auto">
          <a:xfrm>
            <a:off x="55183" y="3356903"/>
            <a:ext cx="303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 typeface="ＭＳ Ｐゴシック" panose="020B0600070205080204" pitchFamily="50" charset="-128"/>
              <a:buAutoNum type="circleNumDbPlain" startAt="2"/>
            </a:pPr>
            <a:r>
              <a:rPr lang="en-US" altLang="en-US" dirty="0">
                <a:latin typeface="Calibri" panose="020F0502020204030204" pitchFamily="34" charset="0"/>
              </a:rPr>
              <a:t>Non-Abelian </a:t>
            </a:r>
            <a:r>
              <a:rPr lang="en-US" altLang="en-US" dirty="0" err="1">
                <a:latin typeface="Calibri" panose="020F0502020204030204" pitchFamily="34" charset="0"/>
              </a:rPr>
              <a:t>anyon</a:t>
            </a:r>
            <a:endParaRPr lang="ja-JP" altLang="en-US" dirty="0">
              <a:latin typeface="Calibri" panose="020F0502020204030204" pitchFamily="34" charset="0"/>
            </a:endParaRPr>
          </a:p>
        </p:txBody>
      </p:sp>
      <p:sp>
        <p:nvSpPr>
          <p:cNvPr id="56328" name="テキスト ボックス 17"/>
          <p:cNvSpPr txBox="1">
            <a:spLocks noChangeArrowheads="1"/>
          </p:cNvSpPr>
          <p:nvPr/>
        </p:nvSpPr>
        <p:spPr bwMode="auto">
          <a:xfrm>
            <a:off x="157163" y="348655"/>
            <a:ext cx="87598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anose="020F0502020204030204" pitchFamily="34" charset="0"/>
              </a:rPr>
              <a:t>On the other hands, if there exist </a:t>
            </a:r>
            <a:r>
              <a:rPr lang="en-US" altLang="en-US" dirty="0" err="1" smtClean="0">
                <a:latin typeface="Calibri" panose="020F0502020204030204" pitchFamily="34" charset="0"/>
              </a:rPr>
              <a:t>anyon</a:t>
            </a:r>
            <a:r>
              <a:rPr lang="en-US" altLang="en-US" dirty="0" smtClean="0">
                <a:latin typeface="Calibri" panose="020F0502020204030204" pitchFamily="34" charset="0"/>
              </a:rPr>
              <a:t> excitation, the ground state should be entangled </a:t>
            </a:r>
            <a:endParaRPr lang="ja-JP" altLang="en-US" dirty="0">
              <a:latin typeface="Calibri" panose="020F0502020204030204" pitchFamily="34" charset="0"/>
            </a:endParaRPr>
          </a:p>
        </p:txBody>
      </p:sp>
      <p:sp>
        <p:nvSpPr>
          <p:cNvPr id="56331" name="テキスト ボックス 21"/>
          <p:cNvSpPr txBox="1">
            <a:spLocks noChangeArrowheads="1"/>
          </p:cNvSpPr>
          <p:nvPr/>
        </p:nvSpPr>
        <p:spPr bwMode="auto">
          <a:xfrm>
            <a:off x="2779712" y="4011515"/>
            <a:ext cx="19542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unitary matrix</a:t>
            </a:r>
            <a:endParaRPr lang="ja-JP" altLang="en-US">
              <a:latin typeface="Calibri" panose="020F0502020204030204" pitchFamily="34" charset="0"/>
            </a:endParaRPr>
          </a:p>
        </p:txBody>
      </p:sp>
      <p:sp>
        <p:nvSpPr>
          <p:cNvPr id="56332" name="テキスト ボックス 22"/>
          <p:cNvSpPr txBox="1">
            <a:spLocks noChangeArrowheads="1"/>
          </p:cNvSpPr>
          <p:nvPr/>
        </p:nvSpPr>
        <p:spPr bwMode="auto">
          <a:xfrm>
            <a:off x="1031875" y="4500465"/>
            <a:ext cx="6969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Exchange of excitations may change states completely</a:t>
            </a:r>
            <a:endParaRPr lang="ja-JP" altLang="en-US">
              <a:latin typeface="Calibri" panose="020F0502020204030204" pitchFamily="34" charset="0"/>
            </a:endParaRPr>
          </a:p>
        </p:txBody>
      </p:sp>
      <p:sp>
        <p:nvSpPr>
          <p:cNvPr id="56333" name="テキスト ボックス 23"/>
          <p:cNvSpPr txBox="1">
            <a:spLocks noChangeArrowheads="1"/>
          </p:cNvSpPr>
          <p:nvPr/>
        </p:nvSpPr>
        <p:spPr bwMode="auto">
          <a:xfrm>
            <a:off x="1261125" y="5851686"/>
            <a:ext cx="65891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32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The ground state should be entangled </a:t>
            </a:r>
            <a:endParaRPr lang="ja-JP" altLang="en-US" sz="32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円弧 24"/>
          <p:cNvSpPr/>
          <p:nvPr/>
        </p:nvSpPr>
        <p:spPr>
          <a:xfrm>
            <a:off x="1730280" y="2438400"/>
            <a:ext cx="450850" cy="446087"/>
          </a:xfrm>
          <a:prstGeom prst="arc">
            <a:avLst>
              <a:gd name="adj1" fmla="val 11156819"/>
              <a:gd name="adj2" fmla="val 0"/>
            </a:avLst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dirty="0"/>
          </a:p>
        </p:txBody>
      </p:sp>
      <p:sp>
        <p:nvSpPr>
          <p:cNvPr id="26" name="円弧 25"/>
          <p:cNvSpPr/>
          <p:nvPr/>
        </p:nvSpPr>
        <p:spPr>
          <a:xfrm rot="10510765">
            <a:off x="1747743" y="2778125"/>
            <a:ext cx="438150" cy="465137"/>
          </a:xfrm>
          <a:prstGeom prst="arc">
            <a:avLst>
              <a:gd name="adj1" fmla="val 11156819"/>
              <a:gd name="adj2" fmla="val 0"/>
            </a:avLst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dirty="0"/>
          </a:p>
        </p:txBody>
      </p:sp>
      <p:sp>
        <p:nvSpPr>
          <p:cNvPr id="27" name="円弧 26"/>
          <p:cNvSpPr/>
          <p:nvPr/>
        </p:nvSpPr>
        <p:spPr>
          <a:xfrm>
            <a:off x="2228850" y="5049740"/>
            <a:ext cx="449262" cy="446087"/>
          </a:xfrm>
          <a:prstGeom prst="arc">
            <a:avLst>
              <a:gd name="adj1" fmla="val 11156819"/>
              <a:gd name="adj2" fmla="val 20757291"/>
            </a:avLst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dirty="0"/>
          </a:p>
        </p:txBody>
      </p:sp>
      <p:sp>
        <p:nvSpPr>
          <p:cNvPr id="28" name="円弧 27"/>
          <p:cNvSpPr/>
          <p:nvPr/>
        </p:nvSpPr>
        <p:spPr>
          <a:xfrm rot="10510765">
            <a:off x="2279650" y="5292627"/>
            <a:ext cx="438150" cy="481013"/>
          </a:xfrm>
          <a:prstGeom prst="arc">
            <a:avLst>
              <a:gd name="adj1" fmla="val 11156819"/>
              <a:gd name="adj2" fmla="val 0"/>
            </a:avLst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dirty="0"/>
          </a:p>
        </p:txBody>
      </p:sp>
      <p:pic>
        <p:nvPicPr>
          <p:cNvPr id="56338" name="Picture 2" descr="G:\USB\koubo\20111221_nagoya\interview\357b16013e5b69237a598ccd97eb79d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401" y="1612895"/>
            <a:ext cx="1392238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/>
              <p:cNvSpPr txBox="1"/>
              <p:nvPr/>
            </p:nvSpPr>
            <p:spPr>
              <a:xfrm>
                <a:off x="457200" y="2490047"/>
                <a:ext cx="7649274" cy="5421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 xmlns="">
                    <m:d>
                      <m:dPr>
                        <m:begChr m:val="|"/>
                        <m:endChr m:val=""/>
                        <m:ctrlPr>
                          <a:rPr kumimoji="1" lang="en-US" altLang="ja-JP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800" b="0" i="1" smtClean="0">
                            <a:latin typeface="Cambria Math"/>
                          </a:rPr>
                          <m:t>,</m:t>
                        </m:r>
                      </m:e>
                    </m:d>
                    <m:d>
                      <m:dPr>
                        <m:begChr m:val=""/>
                        <m:endChr m:val="⟩"/>
                        <m:ctrlPr>
                          <a:rPr kumimoji="1" lang="en-US" altLang="ja-JP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…,</m:t>
                            </m:r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sz="28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+1</m:t>
                            </m:r>
                          </m:sub>
                        </m:sSub>
                        <m:r>
                          <a:rPr kumimoji="1" lang="en-US" altLang="ja-JP" sz="2800" b="0" i="1" smtClean="0">
                            <a:latin typeface="Cambria Math"/>
                          </a:rPr>
                          <m:t>,…, </m:t>
                        </m:r>
                        <m:sSub>
                          <m:sSub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ja-JP" sz="2800" dirty="0" smtClean="0"/>
                  <a:t>=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lang="en-US" altLang="ja-JP" sz="28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ja-JP" altLang="en-US" sz="2800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sup>
                    </m:sSup>
                    <m:d>
                      <m:dPr>
                        <m:begChr m:val="|"/>
                        <m:endChr m:val=""/>
                        <m:ctrlPr>
                          <a:rPr lang="en-US" altLang="ja-JP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800" i="1">
                            <a:latin typeface="Cambria Math"/>
                          </a:rPr>
                          <m:t>,</m:t>
                        </m:r>
                      </m:e>
                    </m:d>
                    <m:d>
                      <m:dPr>
                        <m:begChr m:val=""/>
                        <m:endChr m:val="⟩"/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…,</m:t>
                            </m:r>
                            <m:r>
                              <a:rPr lang="en-US" altLang="ja-JP" sz="2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8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altLang="ja-JP" sz="2800" b="0" i="1" smtClean="0">
                                <a:latin typeface="Cambria Math"/>
                              </a:rPr>
                              <m:t>+1</m:t>
                            </m:r>
                          </m:sub>
                        </m:sSub>
                        <m:r>
                          <a:rPr lang="en-US" altLang="ja-JP" sz="28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8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ja-JP" sz="2800" i="1">
                            <a:latin typeface="Cambria Math"/>
                          </a:rPr>
                          <m:t>,…, </m:t>
                        </m:r>
                        <m:sSub>
                          <m:sSub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800" i="1"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29" name="テキスト ボックス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490047"/>
                <a:ext cx="7649274" cy="542136"/>
              </a:xfrm>
              <a:prstGeom prst="rect">
                <a:avLst/>
              </a:prstGeom>
              <a:blipFill rotWithShape="0">
                <a:blip r:embed="rId4"/>
                <a:stretch>
                  <a:fillRect t="-7865" b="-303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/>
              <p:cNvSpPr txBox="1"/>
              <p:nvPr/>
            </p:nvSpPr>
            <p:spPr>
              <a:xfrm>
                <a:off x="7827916" y="2636947"/>
                <a:ext cx="10315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i="1" smtClean="0">
                          <a:latin typeface="Cambria Math"/>
                        </a:rPr>
                        <m:t>𝜃</m:t>
                      </m:r>
                      <m:r>
                        <a:rPr kumimoji="1" lang="ja-JP" altLang="en-US" i="1" smtClean="0">
                          <a:latin typeface="Cambria Math"/>
                        </a:rPr>
                        <m:t>≠0, </m:t>
                      </m:r>
                      <m:r>
                        <a:rPr kumimoji="1" lang="ja-JP" altLang="en-US" b="0" i="1" smtClean="0"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0" name="テキスト ボックス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916" y="2636947"/>
                <a:ext cx="1031501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183" r="-17751" b="-2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/>
              <p:cNvSpPr txBox="1"/>
              <p:nvPr/>
            </p:nvSpPr>
            <p:spPr>
              <a:xfrm>
                <a:off x="1001190" y="3924689"/>
                <a:ext cx="1620893" cy="5421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 xmlns="">
                    <m:sSup>
                      <m:sSupPr>
                        <m:ctrlPr>
                          <a:rPr kumimoji="1" lang="en-US" altLang="ja-JP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kumimoji="1" lang="en-US" altLang="ja-JP" sz="2800" b="0" i="1" smtClean="0">
                            <a:latin typeface="Cambria Math"/>
                          </a:rPr>
                          <m:t>𝑖</m:t>
                        </m:r>
                        <m:r>
                          <a:rPr kumimoji="1" lang="ja-JP" altLang="en-US" sz="2800" b="0" i="1" smtClean="0">
                            <a:latin typeface="Cambria Math"/>
                          </a:rPr>
                          <m:t>𝜃</m:t>
                        </m:r>
                      </m:sup>
                    </m:sSup>
                    <m:r>
                      <a:rPr kumimoji="1" lang="en-US" altLang="ja-JP" sz="2800" i="1" smtClean="0">
                        <a:latin typeface="Cambria Math"/>
                        <a:ea typeface="Cambria Math"/>
                      </a:rPr>
                      <m:t>⟹</m:t>
                    </m:r>
                    <m:r>
                      <a:rPr kumimoji="1" lang="en-US" altLang="ja-JP" sz="2800" b="0" i="1" smtClean="0">
                        <a:latin typeface="Cambria Math"/>
                        <a:ea typeface="Cambria Math"/>
                      </a:rPr>
                      <m:t>𝑈</m:t>
                    </m:r>
                  </m:oMath>
                </a14:m>
                <a:r>
                  <a:rPr kumimoji="1" lang="ja-JP" altLang="en-US" sz="2800" dirty="0" smtClean="0"/>
                  <a:t> 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31" name="テキスト ボックス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190" y="3924689"/>
                <a:ext cx="1620893" cy="54213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/>
              <p:cNvSpPr txBox="1"/>
              <p:nvPr/>
            </p:nvSpPr>
            <p:spPr>
              <a:xfrm>
                <a:off x="968552" y="5084942"/>
                <a:ext cx="63224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sz="2400" b="0" i="1" smtClean="0">
                              <a:latin typeface="Cambria Math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ja-JP" sz="2400" b="0" i="1" smtClean="0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ja-JP" sz="24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ja-JP" sz="2400" b="0" i="1" smtClean="0">
                              <a:latin typeface="Cambria Math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altLang="ja-JP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sz="2400" b="0" i="1" smtClean="0">
                              <a:latin typeface="Cambria Math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ja-JP" sz="24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ja-JP" sz="2400" b="0" i="1" smtClean="0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ja-JP" sz="2400" b="0" i="1" smtClean="0">
                              <a:latin typeface="Cambria Math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altLang="ja-JP" sz="2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32" name="テキスト ボックス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552" y="5084942"/>
                <a:ext cx="6322436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正方形/長方形 1"/>
          <p:cNvSpPr/>
          <p:nvPr/>
        </p:nvSpPr>
        <p:spPr bwMode="auto">
          <a:xfrm>
            <a:off x="55183" y="252492"/>
            <a:ext cx="9012617" cy="993151"/>
          </a:xfrm>
          <a:prstGeom prst="rect">
            <a:avLst/>
          </a:prstGeom>
          <a:noFill/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5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6B91405E-1A23-47E6-8DCD-C258B8247596}" type="slidenum">
              <a:rPr kumimoji="0" lang="en-US" altLang="ja-JP" sz="1400">
                <a:latin typeface="Calibri" panose="020F0502020204030204" pitchFamily="34" charset="0"/>
              </a:rPr>
              <a:pPr/>
              <a:t>25</a:t>
            </a:fld>
            <a:endParaRPr kumimoji="0" lang="en-US" altLang="ja-JP" sz="1400">
              <a:latin typeface="Calibri" panose="020F0502020204030204" pitchFamily="34" charset="0"/>
            </a:endParaRPr>
          </a:p>
        </p:txBody>
      </p:sp>
      <p:sp>
        <p:nvSpPr>
          <p:cNvPr id="3" name="テキスト ボックス 6"/>
          <p:cNvSpPr txBox="1">
            <a:spLocks noChangeArrowheads="1"/>
          </p:cNvSpPr>
          <p:nvPr/>
        </p:nvSpPr>
        <p:spPr bwMode="auto">
          <a:xfrm>
            <a:off x="676792" y="1304835"/>
            <a:ext cx="797537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dirty="0" smtClean="0">
                <a:latin typeface="Calibri" panose="020F0502020204030204" pitchFamily="34" charset="0"/>
              </a:rPr>
              <a:t>In general, we can say that if we have a non-trivial </a:t>
            </a:r>
            <a:r>
              <a:rPr lang="en-US" altLang="ja-JP" dirty="0" err="1" smtClean="0">
                <a:latin typeface="Calibri" panose="020F0502020204030204" pitchFamily="34" charset="0"/>
              </a:rPr>
              <a:t>Aharanov</a:t>
            </a:r>
            <a:r>
              <a:rPr lang="en-US" altLang="ja-JP" dirty="0" smtClean="0">
                <a:latin typeface="Calibri" panose="020F0502020204030204" pitchFamily="34" charset="0"/>
              </a:rPr>
              <a:t>-Bohm phase by exchanging excitations, so we can expect the entanglement of the ground states. </a:t>
            </a:r>
            <a:endParaRPr lang="ja-JP" altLang="en-US" dirty="0">
              <a:latin typeface="Calibri" panose="020F0502020204030204" pitchFamily="34" charset="0"/>
            </a:endParaRPr>
          </a:p>
        </p:txBody>
      </p:sp>
      <p:sp>
        <p:nvSpPr>
          <p:cNvPr id="2" name="正方形/長方形 1"/>
          <p:cNvSpPr/>
          <p:nvPr/>
        </p:nvSpPr>
        <p:spPr bwMode="auto">
          <a:xfrm>
            <a:off x="609600" y="1219200"/>
            <a:ext cx="7924800" cy="1371600"/>
          </a:xfrm>
          <a:prstGeom prst="rect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" name="右矢印 3"/>
          <p:cNvSpPr/>
          <p:nvPr/>
        </p:nvSpPr>
        <p:spPr bwMode="auto">
          <a:xfrm>
            <a:off x="457200" y="3612284"/>
            <a:ext cx="609600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8" name="テキスト ボックス 6"/>
          <p:cNvSpPr txBox="1">
            <a:spLocks noChangeArrowheads="1"/>
          </p:cNvSpPr>
          <p:nvPr/>
        </p:nvSpPr>
        <p:spPr bwMode="auto">
          <a:xfrm>
            <a:off x="1371600" y="3439101"/>
            <a:ext cx="7086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800" b="1" dirty="0">
                <a:solidFill>
                  <a:srgbClr val="7030A0"/>
                </a:solidFill>
                <a:latin typeface="Calibri" panose="020F0502020204030204" pitchFamily="34" charset="0"/>
              </a:rPr>
              <a:t>C</a:t>
            </a:r>
            <a:r>
              <a:rPr lang="en-US" altLang="ja-JP" sz="28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harge fractionalization is a manifestation of topological phases </a:t>
            </a:r>
            <a:endParaRPr lang="ja-JP" altLang="en-US" sz="2800" b="1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7200" y="332428"/>
            <a:ext cx="3337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rgbClr val="C00000"/>
                </a:solidFill>
                <a:latin typeface="+mn-lt"/>
                <a:ea typeface="小塚明朝 Pro EL" panose="02020200000000000000" pitchFamily="18" charset="-128"/>
              </a:rPr>
              <a:t>A </a:t>
            </a:r>
            <a:r>
              <a:rPr kumimoji="1" lang="en-US" altLang="ja-JP" sz="2800" b="1" dirty="0" smtClean="0">
                <a:solidFill>
                  <a:srgbClr val="C00000"/>
                </a:solidFill>
                <a:latin typeface="+mn-lt"/>
                <a:ea typeface="小塚明朝 Pro EL" panose="02020200000000000000" pitchFamily="18" charset="-128"/>
              </a:rPr>
              <a:t>stronger statement</a:t>
            </a:r>
            <a:endParaRPr kumimoji="1" lang="ja-JP" altLang="en-US" sz="2800" b="1" dirty="0">
              <a:solidFill>
                <a:srgbClr val="C00000"/>
              </a:solidFill>
              <a:latin typeface="+mn-lt"/>
              <a:ea typeface="小塚明朝 Pro EL" panose="02020200000000000000" pitchFamily="18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BDC43EA0-DCC0-459E-B23B-64D257D06BE1}" type="slidenum">
              <a:rPr kumimoji="0" lang="en-US" altLang="ja-JP" sz="1400">
                <a:latin typeface="Calibri" panose="020F0502020204030204" pitchFamily="34" charset="0"/>
              </a:rPr>
              <a:pPr/>
              <a:t>26</a:t>
            </a:fld>
            <a:endParaRPr kumimoji="0" lang="en-US" altLang="ja-JP" sz="1400">
              <a:latin typeface="Calibri" panose="020F0502020204030204" pitchFamily="34" charset="0"/>
            </a:endParaRPr>
          </a:p>
        </p:txBody>
      </p:sp>
      <p:sp>
        <p:nvSpPr>
          <p:cNvPr id="59394" name="Rectangle 5"/>
          <p:cNvSpPr>
            <a:spLocks noChangeArrowheads="1"/>
          </p:cNvSpPr>
          <p:nvPr/>
        </p:nvSpPr>
        <p:spPr bwMode="auto">
          <a:xfrm>
            <a:off x="381000" y="304800"/>
            <a:ext cx="7559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3200">
                <a:solidFill>
                  <a:srgbClr val="A50021"/>
                </a:solidFill>
                <a:latin typeface="Calibri" panose="020F0502020204030204" pitchFamily="34" charset="0"/>
              </a:rPr>
              <a:t>Topological order in QCD</a:t>
            </a:r>
          </a:p>
        </p:txBody>
      </p:sp>
      <p:sp>
        <p:nvSpPr>
          <p:cNvPr id="59395" name="Text Box 6"/>
          <p:cNvSpPr txBox="1">
            <a:spLocks noChangeArrowheads="1"/>
          </p:cNvSpPr>
          <p:nvPr/>
        </p:nvSpPr>
        <p:spPr bwMode="auto">
          <a:xfrm>
            <a:off x="609600" y="1219200"/>
            <a:ext cx="7366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b="1" u="sng">
                <a:solidFill>
                  <a:schemeClr val="accent2"/>
                </a:solidFill>
                <a:latin typeface="Calibri" panose="020F0502020204030204" pitchFamily="34" charset="0"/>
              </a:rPr>
              <a:t>Idea</a:t>
            </a:r>
          </a:p>
        </p:txBody>
      </p:sp>
      <p:sp>
        <p:nvSpPr>
          <p:cNvPr id="59396" name="Text Box 7"/>
          <p:cNvSpPr txBox="1">
            <a:spLocks noChangeArrowheads="1"/>
          </p:cNvSpPr>
          <p:nvPr/>
        </p:nvSpPr>
        <p:spPr bwMode="auto">
          <a:xfrm>
            <a:off x="2057400" y="1219200"/>
            <a:ext cx="6553200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dirty="0">
                <a:latin typeface="Calibri" panose="020F0502020204030204" pitchFamily="34" charset="0"/>
              </a:rPr>
              <a:t>C</a:t>
            </a:r>
            <a:r>
              <a:rPr lang="en-US" altLang="ja-JP" dirty="0" smtClean="0">
                <a:latin typeface="Calibri" panose="020F0502020204030204" pitchFamily="34" charset="0"/>
              </a:rPr>
              <a:t>harge </a:t>
            </a:r>
            <a:r>
              <a:rPr lang="en-US" altLang="ja-JP" dirty="0">
                <a:latin typeface="Calibri" panose="020F0502020204030204" pitchFamily="34" charset="0"/>
              </a:rPr>
              <a:t>fractionalization implies a topological order. And </a:t>
            </a:r>
            <a:r>
              <a:rPr lang="en-US" altLang="ja-JP" b="1" dirty="0">
                <a:solidFill>
                  <a:srgbClr val="0000FF"/>
                </a:solidFill>
                <a:latin typeface="Calibri" panose="020F0502020204030204" pitchFamily="34" charset="0"/>
              </a:rPr>
              <a:t>quarks have fractional charges</a:t>
            </a:r>
            <a:r>
              <a:rPr lang="en-US" altLang="ja-JP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59397" name="AutoShape 8"/>
          <p:cNvSpPr>
            <a:spLocks noChangeArrowheads="1"/>
          </p:cNvSpPr>
          <p:nvPr/>
        </p:nvSpPr>
        <p:spPr bwMode="auto">
          <a:xfrm>
            <a:off x="4267200" y="2438400"/>
            <a:ext cx="485775" cy="533400"/>
          </a:xfrm>
          <a:prstGeom prst="downArrow">
            <a:avLst>
              <a:gd name="adj1" fmla="val 50000"/>
              <a:gd name="adj2" fmla="val 2500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>
              <a:latin typeface="Calibri" panose="020F0502020204030204" pitchFamily="34" charset="0"/>
            </a:endParaRPr>
          </a:p>
        </p:txBody>
      </p:sp>
      <p:sp>
        <p:nvSpPr>
          <p:cNvPr id="59398" name="Text Box 9"/>
          <p:cNvSpPr txBox="1">
            <a:spLocks noChangeArrowheads="1"/>
          </p:cNvSpPr>
          <p:nvPr/>
        </p:nvSpPr>
        <p:spPr bwMode="auto">
          <a:xfrm>
            <a:off x="1143000" y="3352800"/>
            <a:ext cx="7344552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dirty="0">
                <a:latin typeface="Calibri" panose="020F0502020204030204" pitchFamily="34" charset="0"/>
              </a:rPr>
              <a:t>The </a:t>
            </a:r>
            <a:r>
              <a:rPr lang="en-US" altLang="ja-JP" dirty="0" smtClean="0">
                <a:latin typeface="Calibri" panose="020F0502020204030204" pitchFamily="34" charset="0"/>
              </a:rPr>
              <a:t>quark </a:t>
            </a:r>
            <a:r>
              <a:rPr lang="en-US" altLang="ja-JP" dirty="0" err="1" smtClean="0">
                <a:latin typeface="Calibri" panose="020F0502020204030204" pitchFamily="34" charset="0"/>
              </a:rPr>
              <a:t>deconfinement</a:t>
            </a:r>
            <a:r>
              <a:rPr lang="en-US" altLang="ja-JP" dirty="0" smtClean="0">
                <a:latin typeface="Calibri" panose="020F0502020204030204" pitchFamily="34" charset="0"/>
              </a:rPr>
              <a:t> </a:t>
            </a:r>
            <a:r>
              <a:rPr lang="en-US" altLang="ja-JP" dirty="0">
                <a:latin typeface="Calibri" panose="020F0502020204030204" pitchFamily="34" charset="0"/>
              </a:rPr>
              <a:t>implies the topological order ? </a:t>
            </a:r>
          </a:p>
        </p:txBody>
      </p:sp>
      <p:sp>
        <p:nvSpPr>
          <p:cNvPr id="286731" name="Text Box 11"/>
          <p:cNvSpPr txBox="1">
            <a:spLocks noChangeArrowheads="1"/>
          </p:cNvSpPr>
          <p:nvPr/>
        </p:nvSpPr>
        <p:spPr bwMode="auto">
          <a:xfrm>
            <a:off x="609601" y="5105400"/>
            <a:ext cx="8077200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dirty="0" smtClean="0">
                <a:latin typeface="Calibri" panose="020F0502020204030204" pitchFamily="34" charset="0"/>
              </a:rPr>
              <a:t>To examine the entanglement of the system, it is convenient to consider a topologically nontrivial base manifold.</a:t>
            </a:r>
            <a:endParaRPr lang="en-US" altLang="ja-JP" dirty="0">
              <a:latin typeface="Calibri" panose="020F0502020204030204" pitchFamily="34" charset="0"/>
            </a:endParaRPr>
          </a:p>
        </p:txBody>
      </p:sp>
      <p:sp>
        <p:nvSpPr>
          <p:cNvPr id="59400" name="AutoShape 12"/>
          <p:cNvSpPr>
            <a:spLocks noChangeArrowheads="1"/>
          </p:cNvSpPr>
          <p:nvPr/>
        </p:nvSpPr>
        <p:spPr bwMode="auto">
          <a:xfrm>
            <a:off x="826978" y="3343423"/>
            <a:ext cx="7696200" cy="4826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>
              <a:latin typeface="Calibri" panose="020F0502020204030204" pitchFamily="34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934200" y="4267200"/>
            <a:ext cx="914400" cy="609600"/>
            <a:chOff x="4368" y="2784"/>
            <a:chExt cx="576" cy="384"/>
          </a:xfrm>
        </p:grpSpPr>
        <p:sp>
          <p:nvSpPr>
            <p:cNvPr id="59402" name="AutoShape 14"/>
            <p:cNvSpPr>
              <a:spLocks noChangeArrowheads="1"/>
            </p:cNvSpPr>
            <p:nvPr/>
          </p:nvSpPr>
          <p:spPr bwMode="auto">
            <a:xfrm>
              <a:off x="4368" y="2784"/>
              <a:ext cx="576" cy="384"/>
            </a:xfrm>
            <a:prstGeom prst="wedgeEllipseCallout">
              <a:avLst>
                <a:gd name="adj1" fmla="val -74306"/>
                <a:gd name="adj2" fmla="val -67449"/>
              </a:avLst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/>
              <a:endParaRPr lang="ja-JP" altLang="en-US">
                <a:latin typeface="Calibri" panose="020F0502020204030204" pitchFamily="34" charset="0"/>
              </a:endParaRPr>
            </a:p>
          </p:txBody>
        </p:sp>
        <p:sp>
          <p:nvSpPr>
            <p:cNvPr id="59403" name="Text Box 15"/>
            <p:cNvSpPr txBox="1">
              <a:spLocks noChangeArrowheads="1"/>
            </p:cNvSpPr>
            <p:nvPr/>
          </p:nvSpPr>
          <p:spPr bwMode="auto">
            <a:xfrm>
              <a:off x="4464" y="2832"/>
              <a:ext cx="375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>
                  <a:latin typeface="Calibri" panose="020F0502020204030204" pitchFamily="34" charset="0"/>
                </a:rPr>
                <a:t>yes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3086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1143000" y="4617095"/>
            <a:ext cx="1357313" cy="121443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dirty="0"/>
          </a:p>
        </p:txBody>
      </p:sp>
      <p:sp>
        <p:nvSpPr>
          <p:cNvPr id="7" name="等号 6"/>
          <p:cNvSpPr/>
          <p:nvPr/>
        </p:nvSpPr>
        <p:spPr>
          <a:xfrm>
            <a:off x="3000375" y="5045720"/>
            <a:ext cx="642938" cy="285750"/>
          </a:xfrm>
          <a:prstGeom prst="mathEqual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dirty="0">
              <a:solidFill>
                <a:schemeClr val="tx1"/>
              </a:solidFill>
            </a:endParaRPr>
          </a:p>
        </p:txBody>
      </p:sp>
      <p:grpSp>
        <p:nvGrpSpPr>
          <p:cNvPr id="270341" name="Group 8"/>
          <p:cNvGrpSpPr>
            <a:grpSpLocks/>
          </p:cNvGrpSpPr>
          <p:nvPr/>
        </p:nvGrpSpPr>
        <p:grpSpPr bwMode="auto">
          <a:xfrm>
            <a:off x="4000500" y="4759970"/>
            <a:ext cx="1357313" cy="928687"/>
            <a:chOff x="2304" y="2208"/>
            <a:chExt cx="816" cy="528"/>
          </a:xfrm>
        </p:grpSpPr>
        <p:sp>
          <p:nvSpPr>
            <p:cNvPr id="270374" name="Oval 9"/>
            <p:cNvSpPr>
              <a:spLocks noChangeArrowheads="1"/>
            </p:cNvSpPr>
            <p:nvPr/>
          </p:nvSpPr>
          <p:spPr bwMode="auto">
            <a:xfrm>
              <a:off x="2304" y="2208"/>
              <a:ext cx="816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>
                <a:latin typeface="Calibri" panose="020F0502020204030204" pitchFamily="34" charset="0"/>
              </a:endParaRPr>
            </a:p>
          </p:txBody>
        </p:sp>
        <p:sp>
          <p:nvSpPr>
            <p:cNvPr id="270375" name="Oval 10"/>
            <p:cNvSpPr>
              <a:spLocks noChangeArrowheads="1"/>
            </p:cNvSpPr>
            <p:nvPr/>
          </p:nvSpPr>
          <p:spPr bwMode="auto">
            <a:xfrm>
              <a:off x="2592" y="2400"/>
              <a:ext cx="240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>
                <a:latin typeface="Calibri" panose="020F0502020204030204" pitchFamily="34" charset="0"/>
              </a:endParaRPr>
            </a:p>
          </p:txBody>
        </p:sp>
      </p:grpSp>
      <p:sp>
        <p:nvSpPr>
          <p:cNvPr id="13" name="等号 12"/>
          <p:cNvSpPr/>
          <p:nvPr/>
        </p:nvSpPr>
        <p:spPr>
          <a:xfrm>
            <a:off x="5715000" y="5045720"/>
            <a:ext cx="642938" cy="285750"/>
          </a:xfrm>
          <a:prstGeom prst="mathEqual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270343" name="テキスト ボックス 13"/>
          <p:cNvSpPr txBox="1">
            <a:spLocks noChangeArrowheads="1"/>
          </p:cNvSpPr>
          <p:nvPr/>
        </p:nvSpPr>
        <p:spPr bwMode="auto">
          <a:xfrm>
            <a:off x="1142999" y="3886200"/>
            <a:ext cx="14356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dirty="0" smtClean="0">
                <a:latin typeface="Calibri" panose="020F0502020204030204" pitchFamily="34" charset="0"/>
              </a:rPr>
              <a:t>2dim case</a:t>
            </a:r>
            <a:endParaRPr lang="ja-JP" altLang="en-US" dirty="0">
              <a:latin typeface="Calibri" panose="020F0502020204030204" pitchFamily="34" charset="0"/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6572250" y="4831407"/>
            <a:ext cx="914400" cy="6429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dirty="0"/>
          </a:p>
        </p:txBody>
      </p:sp>
      <p:sp>
        <p:nvSpPr>
          <p:cNvPr id="17" name="円/楕円 16"/>
          <p:cNvSpPr/>
          <p:nvPr/>
        </p:nvSpPr>
        <p:spPr>
          <a:xfrm>
            <a:off x="7858125" y="4831407"/>
            <a:ext cx="914400" cy="6429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dirty="0"/>
          </a:p>
        </p:txBody>
      </p:sp>
      <p:sp>
        <p:nvSpPr>
          <p:cNvPr id="30" name="フローチャート : 和接合 29"/>
          <p:cNvSpPr/>
          <p:nvPr/>
        </p:nvSpPr>
        <p:spPr>
          <a:xfrm>
            <a:off x="7572375" y="5045720"/>
            <a:ext cx="214313" cy="214312"/>
          </a:xfrm>
          <a:prstGeom prst="flowChartSummingJunct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dirty="0"/>
          </a:p>
        </p:txBody>
      </p:sp>
      <p:cxnSp>
        <p:nvCxnSpPr>
          <p:cNvPr id="34" name="直線矢印コネクタ 33"/>
          <p:cNvCxnSpPr/>
          <p:nvPr/>
        </p:nvCxnSpPr>
        <p:spPr>
          <a:xfrm rot="5400000">
            <a:off x="786606" y="4973489"/>
            <a:ext cx="714375" cy="1588"/>
          </a:xfrm>
          <a:prstGeom prst="straightConnector1">
            <a:avLst/>
          </a:prstGeom>
          <a:ln w="19050">
            <a:solidFill>
              <a:srgbClr val="002060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 rot="5400000">
            <a:off x="2143919" y="4973489"/>
            <a:ext cx="714375" cy="1587"/>
          </a:xfrm>
          <a:prstGeom prst="straightConnector1">
            <a:avLst/>
          </a:prstGeom>
          <a:ln w="19050">
            <a:solidFill>
              <a:srgbClr val="002060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 rot="5400000">
            <a:off x="786606" y="5473551"/>
            <a:ext cx="714375" cy="1588"/>
          </a:xfrm>
          <a:prstGeom prst="straightConnector1">
            <a:avLst/>
          </a:prstGeom>
          <a:ln w="19050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 rot="5400000">
            <a:off x="2143919" y="5473551"/>
            <a:ext cx="714375" cy="1587"/>
          </a:xfrm>
          <a:prstGeom prst="straightConnector1">
            <a:avLst/>
          </a:prstGeom>
          <a:ln w="19050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>
            <a:off x="1143000" y="4617095"/>
            <a:ext cx="571500" cy="1587"/>
          </a:xfrm>
          <a:prstGeom prst="straightConnector1">
            <a:avLst/>
          </a:prstGeom>
          <a:ln w="19050">
            <a:solidFill>
              <a:srgbClr val="00206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>
            <a:off x="1143000" y="5831532"/>
            <a:ext cx="571500" cy="1588"/>
          </a:xfrm>
          <a:prstGeom prst="straightConnector1">
            <a:avLst/>
          </a:prstGeom>
          <a:ln w="19050">
            <a:solidFill>
              <a:srgbClr val="00206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/>
          <p:cNvCxnSpPr/>
          <p:nvPr/>
        </p:nvCxnSpPr>
        <p:spPr>
          <a:xfrm>
            <a:off x="1643063" y="4617095"/>
            <a:ext cx="357187" cy="1587"/>
          </a:xfrm>
          <a:prstGeom prst="straightConnector1">
            <a:avLst/>
          </a:prstGeom>
          <a:ln w="19050">
            <a:solidFill>
              <a:srgbClr val="00206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/>
          <p:nvPr/>
        </p:nvCxnSpPr>
        <p:spPr>
          <a:xfrm>
            <a:off x="1643063" y="5831532"/>
            <a:ext cx="357187" cy="1588"/>
          </a:xfrm>
          <a:prstGeom prst="straightConnector1">
            <a:avLst/>
          </a:prstGeom>
          <a:ln w="19050">
            <a:solidFill>
              <a:srgbClr val="00206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/>
          <p:nvPr/>
        </p:nvCxnSpPr>
        <p:spPr>
          <a:xfrm>
            <a:off x="2000250" y="4617095"/>
            <a:ext cx="500063" cy="1587"/>
          </a:xfrm>
          <a:prstGeom prst="straightConnector1">
            <a:avLst/>
          </a:prstGeom>
          <a:ln w="19050">
            <a:solidFill>
              <a:srgbClr val="00206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/>
          <p:nvPr/>
        </p:nvCxnSpPr>
        <p:spPr>
          <a:xfrm>
            <a:off x="2000250" y="5831532"/>
            <a:ext cx="500063" cy="1588"/>
          </a:xfrm>
          <a:prstGeom prst="straightConnector1">
            <a:avLst/>
          </a:prstGeom>
          <a:ln w="19050">
            <a:solidFill>
              <a:srgbClr val="00206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円/楕円 54"/>
          <p:cNvSpPr/>
          <p:nvPr/>
        </p:nvSpPr>
        <p:spPr>
          <a:xfrm>
            <a:off x="4214813" y="4902845"/>
            <a:ext cx="914400" cy="5000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dirty="0"/>
          </a:p>
        </p:txBody>
      </p:sp>
      <p:sp>
        <p:nvSpPr>
          <p:cNvPr id="56" name="円/楕円 55"/>
          <p:cNvSpPr/>
          <p:nvPr/>
        </p:nvSpPr>
        <p:spPr>
          <a:xfrm>
            <a:off x="4643438" y="5260032"/>
            <a:ext cx="214312" cy="4286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dirty="0"/>
          </a:p>
        </p:txBody>
      </p:sp>
      <p:sp>
        <p:nvSpPr>
          <p:cNvPr id="270359" name="テキスト ボックス 57"/>
          <p:cNvSpPr txBox="1">
            <a:spLocks noChangeArrowheads="1"/>
          </p:cNvSpPr>
          <p:nvPr/>
        </p:nvSpPr>
        <p:spPr bwMode="auto">
          <a:xfrm>
            <a:off x="3851681" y="5815012"/>
            <a:ext cx="1537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dirty="0" smtClean="0">
                <a:latin typeface="+mj-lt"/>
                <a:ea typeface="HGS創英角ﾎﾟｯﾌﾟ体" panose="040B0A00000000000000" pitchFamily="50" charset="-128"/>
              </a:rPr>
              <a:t>2dim torus</a:t>
            </a:r>
            <a:endParaRPr lang="ja-JP" altLang="en-US" dirty="0">
              <a:latin typeface="+mj-lt"/>
              <a:ea typeface="HGS創英角ﾎﾟｯﾌﾟ体" panose="040B0A00000000000000" pitchFamily="50" charset="-128"/>
            </a:endParaRPr>
          </a:p>
        </p:txBody>
      </p:sp>
      <p:sp>
        <p:nvSpPr>
          <p:cNvPr id="60" name="等号 59"/>
          <p:cNvSpPr/>
          <p:nvPr/>
        </p:nvSpPr>
        <p:spPr>
          <a:xfrm>
            <a:off x="2962275" y="2214563"/>
            <a:ext cx="642937" cy="285750"/>
          </a:xfrm>
          <a:prstGeom prst="mathEqual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270361" name="テキスト ボックス 60"/>
          <p:cNvSpPr txBox="1">
            <a:spLocks noChangeArrowheads="1"/>
          </p:cNvSpPr>
          <p:nvPr/>
        </p:nvSpPr>
        <p:spPr bwMode="auto">
          <a:xfrm>
            <a:off x="390525" y="1143000"/>
            <a:ext cx="45847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dirty="0" smtClean="0">
                <a:latin typeface="Calibri" panose="020F0502020204030204" pitchFamily="34" charset="0"/>
              </a:rPr>
              <a:t>3dim space</a:t>
            </a:r>
            <a:r>
              <a:rPr lang="ja-JP" altLang="en-US" dirty="0" smtClean="0">
                <a:latin typeface="Calibri" panose="020F0502020204030204" pitchFamily="34" charset="0"/>
              </a:rPr>
              <a:t> </a:t>
            </a:r>
            <a:r>
              <a:rPr lang="en-US" altLang="ja-JP" dirty="0">
                <a:latin typeface="Calibri" panose="020F0502020204030204" pitchFamily="34" charset="0"/>
              </a:rPr>
              <a:t>with </a:t>
            </a:r>
            <a:r>
              <a:rPr lang="en-US" altLang="ja-JP" dirty="0" smtClean="0">
                <a:latin typeface="Calibri" panose="020F0502020204030204" pitchFamily="34" charset="0"/>
              </a:rPr>
              <a:t>periodic boundary</a:t>
            </a:r>
            <a:endParaRPr lang="ja-JP" altLang="en-US" dirty="0">
              <a:latin typeface="Calibri" panose="020F0502020204030204" pitchFamily="34" charset="0"/>
            </a:endParaRPr>
          </a:p>
        </p:txBody>
      </p:sp>
      <p:sp>
        <p:nvSpPr>
          <p:cNvPr id="62" name="円/楕円 61"/>
          <p:cNvSpPr/>
          <p:nvPr/>
        </p:nvSpPr>
        <p:spPr>
          <a:xfrm>
            <a:off x="4533900" y="2071688"/>
            <a:ext cx="914400" cy="64293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dirty="0"/>
          </a:p>
        </p:txBody>
      </p:sp>
      <p:sp>
        <p:nvSpPr>
          <p:cNvPr id="63" name="円/楕円 62"/>
          <p:cNvSpPr/>
          <p:nvPr/>
        </p:nvSpPr>
        <p:spPr>
          <a:xfrm>
            <a:off x="7391400" y="2071688"/>
            <a:ext cx="914400" cy="64293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dirty="0"/>
          </a:p>
        </p:txBody>
      </p:sp>
      <p:sp>
        <p:nvSpPr>
          <p:cNvPr id="64" name="円/楕円 63"/>
          <p:cNvSpPr/>
          <p:nvPr/>
        </p:nvSpPr>
        <p:spPr>
          <a:xfrm>
            <a:off x="5962650" y="2071688"/>
            <a:ext cx="914400" cy="64293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dirty="0"/>
          </a:p>
        </p:txBody>
      </p:sp>
      <p:sp>
        <p:nvSpPr>
          <p:cNvPr id="65" name="直方体 64"/>
          <p:cNvSpPr/>
          <p:nvPr/>
        </p:nvSpPr>
        <p:spPr>
          <a:xfrm>
            <a:off x="962025" y="1857375"/>
            <a:ext cx="1357312" cy="128587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dirty="0"/>
          </a:p>
        </p:txBody>
      </p:sp>
      <p:sp>
        <p:nvSpPr>
          <p:cNvPr id="66" name="フローチャート : 和接合 65"/>
          <p:cNvSpPr/>
          <p:nvPr/>
        </p:nvSpPr>
        <p:spPr>
          <a:xfrm>
            <a:off x="5605462" y="2286000"/>
            <a:ext cx="214313" cy="214313"/>
          </a:xfrm>
          <a:prstGeom prst="flowChartSummingJunct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dirty="0"/>
          </a:p>
        </p:txBody>
      </p:sp>
      <p:sp>
        <p:nvSpPr>
          <p:cNvPr id="67" name="フローチャート : 和接合 66"/>
          <p:cNvSpPr/>
          <p:nvPr/>
        </p:nvSpPr>
        <p:spPr>
          <a:xfrm>
            <a:off x="7034212" y="2286000"/>
            <a:ext cx="214313" cy="214313"/>
          </a:xfrm>
          <a:prstGeom prst="flowChartSummingJunct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dirty="0"/>
          </a:p>
        </p:txBody>
      </p:sp>
      <p:sp>
        <p:nvSpPr>
          <p:cNvPr id="270368" name="テキスト ボックス 67"/>
          <p:cNvSpPr txBox="1">
            <a:spLocks noChangeArrowheads="1"/>
          </p:cNvSpPr>
          <p:nvPr/>
        </p:nvSpPr>
        <p:spPr bwMode="auto">
          <a:xfrm>
            <a:off x="4316786" y="2982860"/>
            <a:ext cx="12220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dirty="0" smtClean="0">
                <a:latin typeface="+mn-lt"/>
                <a:ea typeface="HGS創英角ﾎﾟｯﾌﾟ体" panose="040B0A00000000000000" pitchFamily="50" charset="-128"/>
              </a:rPr>
              <a:t>3d torus</a:t>
            </a:r>
            <a:endParaRPr lang="ja-JP" altLang="en-US" dirty="0">
              <a:latin typeface="+mn-lt"/>
              <a:ea typeface="HGS創英角ﾎﾟｯﾌﾟ体" panose="040B0A00000000000000" pitchFamily="50" charset="-128"/>
            </a:endParaRPr>
          </a:p>
        </p:txBody>
      </p:sp>
      <p:pic>
        <p:nvPicPr>
          <p:cNvPr id="270369" name="図 70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7" y="3071813"/>
            <a:ext cx="21082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0370" name="図 72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590297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0371" name="図 74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5760095"/>
            <a:ext cx="8636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左大かっこ 39"/>
          <p:cNvSpPr/>
          <p:nvPr/>
        </p:nvSpPr>
        <p:spPr>
          <a:xfrm>
            <a:off x="214313" y="3902720"/>
            <a:ext cx="142875" cy="2143125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dirty="0"/>
          </a:p>
        </p:txBody>
      </p:sp>
      <p:sp>
        <p:nvSpPr>
          <p:cNvPr id="43" name="左大かっこ 42"/>
          <p:cNvSpPr/>
          <p:nvPr/>
        </p:nvSpPr>
        <p:spPr>
          <a:xfrm flipH="1">
            <a:off x="8715375" y="3902720"/>
            <a:ext cx="214313" cy="2143125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dirty="0"/>
          </a:p>
        </p:txBody>
      </p:sp>
      <p:sp>
        <p:nvSpPr>
          <p:cNvPr id="44" name="テキスト ボックス 6"/>
          <p:cNvSpPr txBox="1">
            <a:spLocks noChangeArrowheads="1"/>
          </p:cNvSpPr>
          <p:nvPr/>
        </p:nvSpPr>
        <p:spPr bwMode="auto">
          <a:xfrm>
            <a:off x="565716" y="281925"/>
            <a:ext cx="67944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800" dirty="0" smtClean="0">
                <a:latin typeface="Calibri" panose="020F0502020204030204" pitchFamily="34" charset="0"/>
              </a:rPr>
              <a:t>Now we consider torus as a base manifold</a:t>
            </a:r>
            <a:endParaRPr lang="ja-JP" altLang="en-US" sz="2800" dirty="0">
              <a:latin typeface="Calibri" panose="020F0502020204030204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688931" y="6230323"/>
            <a:ext cx="2133600" cy="476250"/>
          </a:xfrm>
        </p:spPr>
        <p:txBody>
          <a:bodyPr/>
          <a:lstStyle/>
          <a:p>
            <a:fld id="{B2A6BE35-2C4E-4B51-BCBC-FDAF2EF39B6C}" type="slidenum">
              <a:rPr lang="en-US" altLang="ja-JP" smtClean="0"/>
              <a:pPr/>
              <a:t>27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8839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5" name="テキスト ボックス 1"/>
          <p:cNvSpPr txBox="1">
            <a:spLocks noChangeArrowheads="1"/>
          </p:cNvSpPr>
          <p:nvPr/>
        </p:nvSpPr>
        <p:spPr bwMode="auto">
          <a:xfrm>
            <a:off x="285750" y="285750"/>
            <a:ext cx="70371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dirty="0" smtClean="0">
                <a:latin typeface="+mn-lt"/>
                <a:ea typeface="HGS創英角ﾎﾟｯﾌﾟ体" panose="040B0A00000000000000" pitchFamily="50" charset="-128"/>
              </a:rPr>
              <a:t>If the base manifold is torus, we have a </a:t>
            </a:r>
            <a:r>
              <a:rPr lang="en-US" altLang="ja-JP" b="1" dirty="0" smtClean="0">
                <a:solidFill>
                  <a:srgbClr val="7030A0"/>
                </a:solidFill>
                <a:latin typeface="+mn-lt"/>
                <a:ea typeface="HGS創英角ﾎﾟｯﾌﾟ体" panose="040B0A00000000000000" pitchFamily="50" charset="-128"/>
              </a:rPr>
              <a:t>new symmetry </a:t>
            </a:r>
            <a:endParaRPr lang="ja-JP" altLang="en-US" b="1" dirty="0">
              <a:solidFill>
                <a:srgbClr val="7030A0"/>
              </a:solidFill>
              <a:latin typeface="+mn-lt"/>
              <a:ea typeface="HGS創英角ﾎﾟｯﾌﾟ体" panose="040B0A00000000000000" pitchFamily="50" charset="-128"/>
            </a:endParaRPr>
          </a:p>
        </p:txBody>
      </p:sp>
      <p:pic>
        <p:nvPicPr>
          <p:cNvPr id="272386" name="図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00188"/>
            <a:ext cx="57642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2387" name="Picture 7" descr="loop_hol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1285875"/>
            <a:ext cx="1252538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線矢印コネクタ 9"/>
          <p:cNvCxnSpPr/>
          <p:nvPr/>
        </p:nvCxnSpPr>
        <p:spPr>
          <a:xfrm rot="16200000" flipV="1">
            <a:off x="4857751" y="2000250"/>
            <a:ext cx="500062" cy="357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4286250" y="1928813"/>
            <a:ext cx="11430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2391" name="図 13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4119562"/>
            <a:ext cx="314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2392" name="図 29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4262437"/>
            <a:ext cx="2208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2395" name="図 30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5119687"/>
            <a:ext cx="5154613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大かっこ 27"/>
          <p:cNvSpPr/>
          <p:nvPr/>
        </p:nvSpPr>
        <p:spPr>
          <a:xfrm>
            <a:off x="571500" y="3976687"/>
            <a:ext cx="7500938" cy="2271713"/>
          </a:xfrm>
          <a:prstGeom prst="bracketPair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dirty="0"/>
          </a:p>
        </p:txBody>
      </p:sp>
      <p:sp>
        <p:nvSpPr>
          <p:cNvPr id="29" name="星 5 28"/>
          <p:cNvSpPr/>
          <p:nvPr/>
        </p:nvSpPr>
        <p:spPr>
          <a:xfrm>
            <a:off x="152400" y="3443287"/>
            <a:ext cx="214312" cy="2143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6BE35-2C4E-4B51-BCBC-FDAF2EF39B6C}" type="slidenum">
              <a:rPr lang="en-US" altLang="ja-JP" smtClean="0"/>
              <a:pPr/>
              <a:t>28</a:t>
            </a:fld>
            <a:endParaRPr lang="en-US" altLang="ja-JP"/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3682567" y="2380665"/>
            <a:ext cx="44007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 dirty="0">
                <a:latin typeface="Calibri" panose="020F0502020204030204" pitchFamily="34" charset="0"/>
              </a:rPr>
              <a:t>Adiabatic electromagnetic flux insertion </a:t>
            </a:r>
          </a:p>
          <a:p>
            <a:pPr eaLnBrk="1" hangingPunct="1"/>
            <a:r>
              <a:rPr lang="en-US" altLang="ja-JP" sz="2000" dirty="0">
                <a:latin typeface="Calibri" panose="020F0502020204030204" pitchFamily="34" charset="0"/>
              </a:rPr>
              <a:t>through hole </a:t>
            </a:r>
            <a:r>
              <a:rPr lang="en-US" altLang="ja-JP" sz="2000" i="1" dirty="0">
                <a:latin typeface="Times New Roman" panose="02020603050405020304" pitchFamily="18" charset="0"/>
              </a:rPr>
              <a:t>h</a:t>
            </a:r>
            <a:r>
              <a:rPr lang="en-US" altLang="ja-JP" sz="2000" i="1" baseline="-25000" dirty="0">
                <a:latin typeface="Times New Roman" panose="02020603050405020304" pitchFamily="18" charset="0"/>
              </a:rPr>
              <a:t>a</a:t>
            </a:r>
            <a:r>
              <a:rPr lang="en-US" altLang="ja-JP" sz="2000" i="1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360362" y="3319610"/>
            <a:ext cx="8326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dirty="0">
                <a:latin typeface="Calibri" panose="020F0502020204030204" pitchFamily="34" charset="0"/>
              </a:rPr>
              <a:t>The spectrum is invariant after the  </a:t>
            </a:r>
            <a:r>
              <a:rPr lang="en-US" altLang="ja-JP" dirty="0">
                <a:solidFill>
                  <a:srgbClr val="C00000"/>
                </a:solidFill>
                <a:latin typeface="Calibri" panose="020F0502020204030204" pitchFamily="34" charset="0"/>
              </a:rPr>
              <a:t>flux </a:t>
            </a:r>
            <a:r>
              <a:rPr lang="en-US" altLang="ja-JP" dirty="0" smtClean="0">
                <a:solidFill>
                  <a:srgbClr val="C00000"/>
                </a:solidFill>
                <a:latin typeface="Calibri" panose="020F0502020204030204" pitchFamily="34" charset="0"/>
              </a:rPr>
              <a:t>insertion</a:t>
            </a:r>
            <a:endParaRPr lang="en-US" altLang="ja-JP" i="1" dirty="0">
              <a:solidFill>
                <a:srgbClr val="C00000"/>
              </a:solidFill>
              <a:latin typeface="Times" panose="02020603050405020304" pitchFamily="18" charset="0"/>
            </a:endParaRPr>
          </a:p>
        </p:txBody>
      </p:sp>
      <p:pic>
        <p:nvPicPr>
          <p:cNvPr id="19" name="図 32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988" y="3460768"/>
            <a:ext cx="2336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479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580" name="グループ化 9"/>
          <p:cNvGrpSpPr>
            <a:grpSpLocks/>
          </p:cNvGrpSpPr>
          <p:nvPr/>
        </p:nvGrpSpPr>
        <p:grpSpPr bwMode="auto">
          <a:xfrm>
            <a:off x="6891532" y="1251799"/>
            <a:ext cx="1762125" cy="1747837"/>
            <a:chOff x="857224" y="1928802"/>
            <a:chExt cx="2000264" cy="2053225"/>
          </a:xfrm>
        </p:grpSpPr>
        <p:grpSp>
          <p:nvGrpSpPr>
            <p:cNvPr id="280593" name="グループ化 20"/>
            <p:cNvGrpSpPr>
              <a:grpSpLocks/>
            </p:cNvGrpSpPr>
            <p:nvPr/>
          </p:nvGrpSpPr>
          <p:grpSpPr bwMode="auto">
            <a:xfrm>
              <a:off x="857224" y="1928802"/>
              <a:ext cx="2000264" cy="2053225"/>
              <a:chOff x="1071538" y="1928802"/>
              <a:chExt cx="2000264" cy="2053225"/>
            </a:xfrm>
          </p:grpSpPr>
          <p:grpSp>
            <p:nvGrpSpPr>
              <p:cNvPr id="280596" name="グループ化 13"/>
              <p:cNvGrpSpPr>
                <a:grpSpLocks/>
              </p:cNvGrpSpPr>
              <p:nvPr/>
            </p:nvGrpSpPr>
            <p:grpSpPr bwMode="auto">
              <a:xfrm>
                <a:off x="1071538" y="1928802"/>
                <a:ext cx="2000264" cy="2053225"/>
                <a:chOff x="2500298" y="2214554"/>
                <a:chExt cx="2000264" cy="2053225"/>
              </a:xfrm>
            </p:grpSpPr>
            <p:pic>
              <p:nvPicPr>
                <p:cNvPr id="280599" name="Picture 7" descr="loop_hole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00298" y="2214554"/>
                  <a:ext cx="2000264" cy="20532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9" name="正方形/長方形 18"/>
                <p:cNvSpPr/>
                <p:nvPr/>
              </p:nvSpPr>
              <p:spPr>
                <a:xfrm>
                  <a:off x="2999749" y="3214965"/>
                  <a:ext cx="356750" cy="35729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 dirty="0"/>
                </a:p>
              </p:txBody>
            </p:sp>
          </p:grpSp>
          <p:sp>
            <p:nvSpPr>
              <p:cNvPr id="16" name="フローチャート : 結合子 15"/>
              <p:cNvSpPr/>
              <p:nvPr/>
            </p:nvSpPr>
            <p:spPr>
              <a:xfrm>
                <a:off x="1785039" y="2571924"/>
                <a:ext cx="142700" cy="142916"/>
              </a:xfrm>
              <a:prstGeom prst="flowChartConnector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 dirty="0"/>
              </a:p>
            </p:txBody>
          </p:sp>
          <p:pic>
            <p:nvPicPr>
              <p:cNvPr id="280598" name="図 16" descr="TP_tmp.png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4480" y="2357430"/>
                <a:ext cx="76200" cy="178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4" name="正方形/長方形 13"/>
            <p:cNvSpPr/>
            <p:nvPr/>
          </p:nvSpPr>
          <p:spPr>
            <a:xfrm>
              <a:off x="2500737" y="2429008"/>
              <a:ext cx="356751" cy="3572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 dirty="0"/>
            </a:p>
          </p:txBody>
        </p:sp>
      </p:grpSp>
      <p:cxnSp>
        <p:nvCxnSpPr>
          <p:cNvPr id="27" name="直線矢印コネクタ 26"/>
          <p:cNvCxnSpPr/>
          <p:nvPr/>
        </p:nvCxnSpPr>
        <p:spPr>
          <a:xfrm rot="10800000">
            <a:off x="4381747" y="2148619"/>
            <a:ext cx="500062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0588" name="図 2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396" y="3019276"/>
            <a:ext cx="2794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0589" name="テキスト ボックス 28"/>
          <p:cNvSpPr txBox="1">
            <a:spLocks noChangeArrowheads="1"/>
          </p:cNvSpPr>
          <p:nvPr/>
        </p:nvSpPr>
        <p:spPr bwMode="auto">
          <a:xfrm>
            <a:off x="3200400" y="2457271"/>
            <a:ext cx="3581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dirty="0" smtClean="0">
                <a:latin typeface="Calibri" panose="020F0502020204030204" pitchFamily="34" charset="0"/>
              </a:rPr>
              <a:t>operator for the movement of quark around a-</a:t>
            </a:r>
            <a:r>
              <a:rPr lang="en-US" altLang="ja-JP" dirty="0" err="1" smtClean="0">
                <a:latin typeface="Calibri" panose="020F0502020204030204" pitchFamily="34" charset="0"/>
              </a:rPr>
              <a:t>th</a:t>
            </a:r>
            <a:r>
              <a:rPr lang="en-US" altLang="ja-JP" dirty="0" smtClean="0">
                <a:latin typeface="Calibri" panose="020F0502020204030204" pitchFamily="34" charset="0"/>
              </a:rPr>
              <a:t> circle of torus </a:t>
            </a:r>
            <a:endParaRPr lang="ja-JP" altLang="en-US" dirty="0">
              <a:latin typeface="Calibri" panose="020F0502020204030204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911848" y="6172200"/>
            <a:ext cx="2133600" cy="476250"/>
          </a:xfrm>
        </p:spPr>
        <p:txBody>
          <a:bodyPr/>
          <a:lstStyle/>
          <a:p>
            <a:fld id="{B2A6BE35-2C4E-4B51-BCBC-FDAF2EF39B6C}" type="slidenum">
              <a:rPr lang="en-US" altLang="ja-JP" smtClean="0"/>
              <a:pPr/>
              <a:t>29</a:t>
            </a:fld>
            <a:endParaRPr lang="en-US" altLang="ja-JP"/>
          </a:p>
        </p:txBody>
      </p:sp>
      <p:sp>
        <p:nvSpPr>
          <p:cNvPr id="28" name="テキスト ボックス 1"/>
          <p:cNvSpPr txBox="1">
            <a:spLocks noChangeArrowheads="1"/>
          </p:cNvSpPr>
          <p:nvPr/>
        </p:nvSpPr>
        <p:spPr bwMode="auto">
          <a:xfrm>
            <a:off x="221985" y="299745"/>
            <a:ext cx="88582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dirty="0" smtClean="0">
                <a:latin typeface="+mn-lt"/>
                <a:ea typeface="HGS創英角ﾎﾟｯﾌﾟ体" panose="040B0A00000000000000" pitchFamily="50" charset="-128"/>
              </a:rPr>
              <a:t>Interestingly, we have a non-trivial AB phase in the </a:t>
            </a:r>
            <a:r>
              <a:rPr lang="en-US" altLang="ja-JP" dirty="0" err="1" smtClean="0">
                <a:latin typeface="+mn-lt"/>
                <a:ea typeface="HGS創英角ﾎﾟｯﾌﾟ体" panose="040B0A00000000000000" pitchFamily="50" charset="-128"/>
              </a:rPr>
              <a:t>deconfinement</a:t>
            </a:r>
            <a:r>
              <a:rPr lang="en-US" altLang="ja-JP" dirty="0" smtClean="0">
                <a:latin typeface="+mn-lt"/>
                <a:ea typeface="HGS創英角ﾎﾟｯﾌﾟ体" panose="040B0A00000000000000" pitchFamily="50" charset="-128"/>
              </a:rPr>
              <a:t> phase</a:t>
            </a:r>
            <a:endParaRPr lang="ja-JP" altLang="en-US" b="1" dirty="0">
              <a:solidFill>
                <a:srgbClr val="7030A0"/>
              </a:solidFill>
              <a:latin typeface="+mn-lt"/>
              <a:ea typeface="HGS創英角ﾎﾟｯﾌﾟ体" panose="040B0A00000000000000" pitchFamily="50" charset="-128"/>
            </a:endParaRPr>
          </a:p>
        </p:txBody>
      </p:sp>
      <p:pic>
        <p:nvPicPr>
          <p:cNvPr id="29" name="図 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35" y="3886200"/>
            <a:ext cx="5627834" cy="52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図 3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653" y="4654390"/>
            <a:ext cx="2336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線コネクタ 3"/>
          <p:cNvCxnSpPr/>
          <p:nvPr/>
        </p:nvCxnSpPr>
        <p:spPr bwMode="auto">
          <a:xfrm>
            <a:off x="2514600" y="2186995"/>
            <a:ext cx="990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大かっこ 5"/>
          <p:cNvSpPr/>
          <p:nvPr/>
        </p:nvSpPr>
        <p:spPr bwMode="auto">
          <a:xfrm>
            <a:off x="1219200" y="3886200"/>
            <a:ext cx="6838196" cy="1352390"/>
          </a:xfrm>
          <a:prstGeom prst="bracketPair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7" name="右矢印 6"/>
          <p:cNvSpPr/>
          <p:nvPr/>
        </p:nvSpPr>
        <p:spPr bwMode="auto">
          <a:xfrm>
            <a:off x="533400" y="5791200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5" name="テキスト ボックス 6"/>
          <p:cNvSpPr txBox="1">
            <a:spLocks noChangeArrowheads="1"/>
          </p:cNvSpPr>
          <p:nvPr/>
        </p:nvSpPr>
        <p:spPr bwMode="auto">
          <a:xfrm>
            <a:off x="1752600" y="5783942"/>
            <a:ext cx="7086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800" b="1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Deconfiment</a:t>
            </a:r>
            <a:r>
              <a:rPr lang="en-US" altLang="ja-JP" sz="28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 phase is topologically ordered </a:t>
            </a:r>
            <a:endParaRPr lang="ja-JP" altLang="en-US" sz="2800" b="1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 bwMode="auto">
          <a:xfrm>
            <a:off x="221985" y="228600"/>
            <a:ext cx="8617215" cy="9906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^a U_b=e^{i(2\pi/3)\delta_{ab}}U_b T^a&#10;\end{align*}&lt;/body&gt;&#10;  &lt;fcolor&gt;FF000000&lt;/fcolor&gt;&#10;  &lt;bcolor&gt;FFFFFFFF&lt;/bcolor&gt;&#10;  &lt;transparent&gt;True&lt;/transparent&gt;&#10;  &lt;resolution&gt;1800&lt;/resolution&gt;&#10;  &lt;imageh&gt;274&lt;/imageh&gt;&#10;  &lt;imagew&gt;2504&lt;/imagew&gt;&#10;  &lt;scale&gt;50&lt;/scale&gt;&#10;  &lt;cursor&gt;55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481" y="1838528"/>
            <a:ext cx="3267587" cy="357555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T^a&#10;\end{align*}&lt;/body&gt;&#10;  &lt;fcolor&gt;FF000000&lt;/fcolor&gt;&#10;  &lt;bcolor&gt;FFFFFFFF&lt;/bcolor&gt;&#10;  &lt;transparent&gt;True&lt;/transparent&gt;&#10;  &lt;resolution&gt;1800&lt;/resolution&gt;&#10;  &lt;imageh&gt;180&lt;/imageh&gt;&#10;  &lt;imagew&gt;274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808" y="2630359"/>
            <a:ext cx="289983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66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テキスト ボックス 1"/>
          <p:cNvSpPr txBox="1">
            <a:spLocks noChangeArrowheads="1"/>
          </p:cNvSpPr>
          <p:nvPr/>
        </p:nvSpPr>
        <p:spPr bwMode="auto">
          <a:xfrm>
            <a:off x="250825" y="333375"/>
            <a:ext cx="1295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800" b="1">
                <a:latin typeface="Calibri" panose="020F0502020204030204" pitchFamily="34" charset="0"/>
              </a:rPr>
              <a:t>Outline</a:t>
            </a:r>
            <a:endParaRPr lang="ja-JP" altLang="en-US" sz="2800" b="1">
              <a:latin typeface="Calibri" panose="020F0502020204030204" pitchFamily="34" charset="0"/>
            </a:endParaRPr>
          </a:p>
        </p:txBody>
      </p:sp>
      <p:sp>
        <p:nvSpPr>
          <p:cNvPr id="19458" name="テキスト ボックス 2"/>
          <p:cNvSpPr txBox="1">
            <a:spLocks noChangeArrowheads="1"/>
          </p:cNvSpPr>
          <p:nvPr/>
        </p:nvSpPr>
        <p:spPr bwMode="auto">
          <a:xfrm>
            <a:off x="150813" y="1198563"/>
            <a:ext cx="6061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800" b="1">
                <a:latin typeface="Calibri" panose="020F0502020204030204" pitchFamily="34" charset="0"/>
              </a:rPr>
              <a:t>Part 1. What is topological phase/order</a:t>
            </a:r>
          </a:p>
        </p:txBody>
      </p:sp>
      <p:sp>
        <p:nvSpPr>
          <p:cNvPr id="19459" name="テキスト ボックス 3"/>
          <p:cNvSpPr txBox="1">
            <a:spLocks noChangeArrowheads="1"/>
          </p:cNvSpPr>
          <p:nvPr/>
        </p:nvSpPr>
        <p:spPr bwMode="auto">
          <a:xfrm>
            <a:off x="1066800" y="2065338"/>
            <a:ext cx="6172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ja-JP" dirty="0">
                <a:latin typeface="Calibri" panose="020F0502020204030204" pitchFamily="34" charset="0"/>
              </a:rPr>
              <a:t>General idea of topological phase/order</a:t>
            </a:r>
          </a:p>
          <a:p>
            <a:pPr eaLnBrk="1" hangingPunct="1">
              <a:buFontTx/>
              <a:buAutoNum type="arabicPeriod"/>
            </a:pPr>
            <a:r>
              <a:rPr lang="en-US" altLang="ja-JP" dirty="0">
                <a:latin typeface="Calibri" panose="020F0502020204030204" pitchFamily="34" charset="0"/>
              </a:rPr>
              <a:t>Topological </a:t>
            </a:r>
            <a:r>
              <a:rPr lang="en-US" altLang="ja-JP" dirty="0" smtClean="0">
                <a:latin typeface="Calibri" panose="020F0502020204030204" pitchFamily="34" charset="0"/>
              </a:rPr>
              <a:t>insulators/superconductors</a:t>
            </a:r>
            <a:endParaRPr lang="en-US" altLang="ja-JP" dirty="0">
              <a:latin typeface="Calibri" panose="020F0502020204030204" pitchFamily="34" charset="0"/>
            </a:endParaRPr>
          </a:p>
        </p:txBody>
      </p:sp>
      <p:sp>
        <p:nvSpPr>
          <p:cNvPr id="19460" name="テキスト ボックス 4"/>
          <p:cNvSpPr txBox="1">
            <a:spLocks noChangeArrowheads="1"/>
          </p:cNvSpPr>
          <p:nvPr/>
        </p:nvSpPr>
        <p:spPr bwMode="auto">
          <a:xfrm>
            <a:off x="212725" y="3978275"/>
            <a:ext cx="82089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800" b="1" dirty="0">
                <a:latin typeface="Calibri" panose="020F0502020204030204" pitchFamily="34" charset="0"/>
              </a:rPr>
              <a:t>Part 2. </a:t>
            </a:r>
            <a:r>
              <a:rPr lang="en-US" altLang="ja-JP" sz="2800" b="1" dirty="0" err="1" smtClean="0">
                <a:latin typeface="Calibri" panose="020F0502020204030204" pitchFamily="34" charset="0"/>
              </a:rPr>
              <a:t>deconfinement</a:t>
            </a:r>
            <a:r>
              <a:rPr lang="en-US" altLang="ja-JP" sz="2800" b="1" dirty="0" smtClean="0">
                <a:latin typeface="Calibri" panose="020F0502020204030204" pitchFamily="34" charset="0"/>
              </a:rPr>
              <a:t> </a:t>
            </a:r>
            <a:r>
              <a:rPr lang="en-US" altLang="ja-JP" sz="2800" b="1" dirty="0">
                <a:latin typeface="Calibri" panose="020F0502020204030204" pitchFamily="34" charset="0"/>
              </a:rPr>
              <a:t>as a topological order</a:t>
            </a:r>
          </a:p>
        </p:txBody>
      </p:sp>
      <p:sp>
        <p:nvSpPr>
          <p:cNvPr id="19461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D7FF787D-9A19-4F38-AABF-B1B9EEEF8EC2}" type="slidenum">
              <a:rPr lang="ja-JP" altLang="en-US" sz="1400">
                <a:latin typeface="Calibri" panose="020F0502020204030204" pitchFamily="34" charset="0"/>
              </a:rPr>
              <a:pPr/>
              <a:t>3</a:t>
            </a:fld>
            <a:endParaRPr lang="ja-JP" altLang="en-US" sz="14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580" name="グループ化 9"/>
          <p:cNvGrpSpPr>
            <a:grpSpLocks/>
          </p:cNvGrpSpPr>
          <p:nvPr/>
        </p:nvGrpSpPr>
        <p:grpSpPr bwMode="auto">
          <a:xfrm>
            <a:off x="7243762" y="1371600"/>
            <a:ext cx="1290638" cy="1368425"/>
            <a:chOff x="857224" y="1928802"/>
            <a:chExt cx="2000264" cy="2053225"/>
          </a:xfrm>
        </p:grpSpPr>
        <p:grpSp>
          <p:nvGrpSpPr>
            <p:cNvPr id="280593" name="グループ化 20"/>
            <p:cNvGrpSpPr>
              <a:grpSpLocks/>
            </p:cNvGrpSpPr>
            <p:nvPr/>
          </p:nvGrpSpPr>
          <p:grpSpPr bwMode="auto">
            <a:xfrm>
              <a:off x="857224" y="1928802"/>
              <a:ext cx="2000264" cy="2053225"/>
              <a:chOff x="1071538" y="1928802"/>
              <a:chExt cx="2000264" cy="2053225"/>
            </a:xfrm>
          </p:grpSpPr>
          <p:grpSp>
            <p:nvGrpSpPr>
              <p:cNvPr id="280596" name="グループ化 13"/>
              <p:cNvGrpSpPr>
                <a:grpSpLocks/>
              </p:cNvGrpSpPr>
              <p:nvPr/>
            </p:nvGrpSpPr>
            <p:grpSpPr bwMode="auto">
              <a:xfrm>
                <a:off x="1071538" y="1928802"/>
                <a:ext cx="2000264" cy="2053225"/>
                <a:chOff x="2500298" y="2214554"/>
                <a:chExt cx="2000264" cy="2053225"/>
              </a:xfrm>
            </p:grpSpPr>
            <p:pic>
              <p:nvPicPr>
                <p:cNvPr id="280599" name="Picture 7" descr="loop_hole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00298" y="2214554"/>
                  <a:ext cx="2000264" cy="20532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9" name="正方形/長方形 18"/>
                <p:cNvSpPr/>
                <p:nvPr/>
              </p:nvSpPr>
              <p:spPr>
                <a:xfrm>
                  <a:off x="2999749" y="3214965"/>
                  <a:ext cx="356750" cy="35729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 dirty="0"/>
                </a:p>
              </p:txBody>
            </p:sp>
          </p:grpSp>
          <p:sp>
            <p:nvSpPr>
              <p:cNvPr id="16" name="フローチャート : 結合子 15"/>
              <p:cNvSpPr/>
              <p:nvPr/>
            </p:nvSpPr>
            <p:spPr>
              <a:xfrm>
                <a:off x="1785039" y="2571924"/>
                <a:ext cx="142700" cy="142916"/>
              </a:xfrm>
              <a:prstGeom prst="flowChartConnector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 dirty="0"/>
              </a:p>
            </p:txBody>
          </p:sp>
          <p:pic>
            <p:nvPicPr>
              <p:cNvPr id="280598" name="図 16" descr="TP_tmp.png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4480" y="2357430"/>
                <a:ext cx="76200" cy="178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4" name="正方形/長方形 13"/>
            <p:cNvSpPr/>
            <p:nvPr/>
          </p:nvSpPr>
          <p:spPr>
            <a:xfrm>
              <a:off x="2500737" y="2429008"/>
              <a:ext cx="356751" cy="3572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 dirty="0"/>
            </a:p>
          </p:txBody>
        </p:sp>
      </p:grpSp>
      <p:pic>
        <p:nvPicPr>
          <p:cNvPr id="280588" name="図 2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025" y="2871788"/>
            <a:ext cx="2794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0592" name="図 2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2" y="1371600"/>
            <a:ext cx="5000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6BE35-2C4E-4B51-BCBC-FDAF2EF39B6C}" type="slidenum">
              <a:rPr lang="en-US" altLang="ja-JP" smtClean="0"/>
              <a:pPr/>
              <a:t>30</a:t>
            </a:fld>
            <a:endParaRPr lang="en-US" altLang="ja-JP"/>
          </a:p>
        </p:txBody>
      </p:sp>
      <p:sp>
        <p:nvSpPr>
          <p:cNvPr id="28" name="テキスト ボックス 1"/>
          <p:cNvSpPr txBox="1">
            <a:spLocks noChangeArrowheads="1"/>
          </p:cNvSpPr>
          <p:nvPr/>
        </p:nvSpPr>
        <p:spPr bwMode="auto">
          <a:xfrm>
            <a:off x="221985" y="299745"/>
            <a:ext cx="88582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dirty="0" smtClean="0">
                <a:latin typeface="+mn-lt"/>
                <a:ea typeface="HGS創英角ﾎﾟｯﾌﾟ体" panose="040B0A00000000000000" pitchFamily="50" charset="-128"/>
              </a:rPr>
              <a:t>On the other hand, we do not have such a nontrivial AB phase in the confinement phase</a:t>
            </a:r>
            <a:endParaRPr lang="ja-JP" altLang="en-US" b="1" dirty="0">
              <a:solidFill>
                <a:srgbClr val="7030A0"/>
              </a:solidFill>
              <a:latin typeface="+mn-lt"/>
              <a:ea typeface="HGS創英角ﾎﾟｯﾌﾟ体" panose="040B0A00000000000000" pitchFamily="50" charset="-128"/>
            </a:endParaRPr>
          </a:p>
        </p:txBody>
      </p:sp>
      <p:sp>
        <p:nvSpPr>
          <p:cNvPr id="29" name="テキスト ボックス 28"/>
          <p:cNvSpPr txBox="1">
            <a:spLocks noChangeArrowheads="1"/>
          </p:cNvSpPr>
          <p:nvPr/>
        </p:nvSpPr>
        <p:spPr bwMode="auto">
          <a:xfrm>
            <a:off x="2857500" y="2762071"/>
            <a:ext cx="382126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dirty="0">
                <a:latin typeface="Calibri" panose="020F0502020204030204" pitchFamily="34" charset="0"/>
              </a:rPr>
              <a:t>t</a:t>
            </a:r>
            <a:r>
              <a:rPr lang="en-US" altLang="ja-JP" dirty="0" smtClean="0">
                <a:latin typeface="Calibri" panose="020F0502020204030204" pitchFamily="34" charset="0"/>
              </a:rPr>
              <a:t>he movement of hadron or meson around a-</a:t>
            </a:r>
            <a:r>
              <a:rPr lang="en-US" altLang="ja-JP" dirty="0" err="1" smtClean="0">
                <a:latin typeface="Calibri" panose="020F0502020204030204" pitchFamily="34" charset="0"/>
              </a:rPr>
              <a:t>th</a:t>
            </a:r>
            <a:r>
              <a:rPr lang="en-US" altLang="ja-JP" dirty="0" smtClean="0">
                <a:latin typeface="Calibri" panose="020F0502020204030204" pitchFamily="34" charset="0"/>
              </a:rPr>
              <a:t> circle of torus </a:t>
            </a:r>
            <a:endParaRPr lang="ja-JP" altLang="en-US" dirty="0">
              <a:latin typeface="Calibri" panose="020F0502020204030204" pitchFamily="34" charset="0"/>
            </a:endParaRPr>
          </a:p>
        </p:txBody>
      </p:sp>
      <p:cxnSp>
        <p:nvCxnSpPr>
          <p:cNvPr id="4" name="直線矢印コネクタ 3"/>
          <p:cNvCxnSpPr/>
          <p:nvPr/>
        </p:nvCxnSpPr>
        <p:spPr bwMode="auto">
          <a:xfrm flipH="1" flipV="1">
            <a:off x="3144198" y="2303004"/>
            <a:ext cx="228600" cy="43702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右矢印 32"/>
          <p:cNvSpPr/>
          <p:nvPr/>
        </p:nvSpPr>
        <p:spPr bwMode="auto">
          <a:xfrm>
            <a:off x="693656" y="4772596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4" name="テキスト ボックス 6"/>
          <p:cNvSpPr txBox="1">
            <a:spLocks noChangeArrowheads="1"/>
          </p:cNvSpPr>
          <p:nvPr/>
        </p:nvSpPr>
        <p:spPr bwMode="auto">
          <a:xfrm>
            <a:off x="1912856" y="4765338"/>
            <a:ext cx="61643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800" dirty="0" err="1">
                <a:solidFill>
                  <a:srgbClr val="00B050"/>
                </a:solidFill>
                <a:latin typeface="Calibri" panose="020F0502020204030204" pitchFamily="34" charset="0"/>
              </a:rPr>
              <a:t>C</a:t>
            </a:r>
            <a:r>
              <a:rPr lang="en-US" altLang="ja-JP" sz="28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onfiment</a:t>
            </a:r>
            <a:r>
              <a:rPr lang="en-US" altLang="ja-JP" sz="28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 phase is topologically trivial</a:t>
            </a:r>
            <a:endParaRPr lang="ja-JP" altLang="en-US" sz="28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90992" y="1407818"/>
            <a:ext cx="90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+mj-lt"/>
              </a:rPr>
              <a:t>trivial</a:t>
            </a:r>
            <a:endParaRPr kumimoji="1" lang="ja-JP" altLang="en-US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^a&#10;\end{align*}&lt;/body&gt;&#10;  &lt;fcolor&gt;FF000000&lt;/fcolor&gt;&#10;  &lt;bcolor&gt;FFFFFFFF&lt;/bcolor&gt;&#10;  &lt;transparent&gt;True&lt;/transparent&gt;&#10;  &lt;resolution&gt;1800&lt;/resolution&gt;&#10;  &lt;imageh&gt;180&lt;/imageh&gt;&#10;  &lt;imagew&gt;274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969" y="2520157"/>
            <a:ext cx="289983" cy="190500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T^a U_b=U_b T^a&#10;\end{align*}&lt;/body&gt;&#10;  &lt;fcolor&gt;FF000000&lt;/fcolor&gt;&#10;  &lt;bcolor&gt;FFFFFFFF&lt;/bcolor&gt;&#10;  &lt;transparent&gt;True&lt;/transparent&gt;&#10;  &lt;resolution&gt;1800&lt;/resolution&gt;&#10;  &lt;imageh&gt;220&lt;/imageh&gt;&#10;  &lt;imagew&gt;1447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301" y="1981901"/>
            <a:ext cx="1531408" cy="23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104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3" name="テキスト ボックス 1"/>
          <p:cNvSpPr txBox="1">
            <a:spLocks noChangeArrowheads="1"/>
          </p:cNvSpPr>
          <p:nvPr/>
        </p:nvSpPr>
        <p:spPr bwMode="auto">
          <a:xfrm>
            <a:off x="428625" y="1071563"/>
            <a:ext cx="369440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indent="0" eaLnBrk="1" hangingPunct="1"/>
            <a:r>
              <a:rPr lang="en-US" altLang="ja-JP" dirty="0" smtClean="0">
                <a:solidFill>
                  <a:srgbClr val="00B050"/>
                </a:solidFill>
                <a:latin typeface="+mn-lt"/>
                <a:ea typeface="HGS創英角ﾎﾟｯﾌﾟ体" panose="040B0A00000000000000" pitchFamily="50" charset="-128"/>
              </a:rPr>
              <a:t>1) quark confinement phase</a:t>
            </a:r>
            <a:endParaRPr lang="en-US" altLang="ja-JP" dirty="0">
              <a:solidFill>
                <a:srgbClr val="00B050"/>
              </a:solidFill>
              <a:latin typeface="+mn-lt"/>
              <a:ea typeface="HGS創英角ﾎﾟｯﾌﾟ体" panose="040B0A00000000000000" pitchFamily="50" charset="-128"/>
            </a:endParaRPr>
          </a:p>
          <a:p>
            <a:pPr eaLnBrk="1" hangingPunct="1"/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</a:p>
        </p:txBody>
      </p:sp>
      <p:pic>
        <p:nvPicPr>
          <p:cNvPr id="284674" name="図 1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857375"/>
            <a:ext cx="3175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4675" name="テキスト ボックス 5"/>
          <p:cNvSpPr txBox="1">
            <a:spLocks noChangeArrowheads="1"/>
          </p:cNvSpPr>
          <p:nvPr/>
        </p:nvSpPr>
        <p:spPr bwMode="auto">
          <a:xfrm>
            <a:off x="381000" y="3657600"/>
            <a:ext cx="36944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indent="0" eaLnBrk="1" hangingPunct="1"/>
            <a:r>
              <a:rPr lang="en-US" altLang="ja-JP" dirty="0" smtClean="0">
                <a:solidFill>
                  <a:srgbClr val="0070C0"/>
                </a:solidFill>
                <a:latin typeface="+mn-lt"/>
                <a:ea typeface="HGS創英角ﾎﾟｯﾌﾟ体" panose="040B0A00000000000000" pitchFamily="50" charset="-128"/>
              </a:rPr>
              <a:t>2) quark </a:t>
            </a:r>
            <a:r>
              <a:rPr lang="en-US" altLang="ja-JP" dirty="0" err="1" smtClean="0">
                <a:solidFill>
                  <a:srgbClr val="0070C0"/>
                </a:solidFill>
                <a:latin typeface="+mn-lt"/>
                <a:ea typeface="HGS創英角ﾎﾟｯﾌﾟ体" panose="040B0A00000000000000" pitchFamily="50" charset="-128"/>
              </a:rPr>
              <a:t>deconfiment</a:t>
            </a:r>
            <a:r>
              <a:rPr lang="en-US" altLang="ja-JP" dirty="0" smtClean="0">
                <a:solidFill>
                  <a:srgbClr val="0070C0"/>
                </a:solidFill>
                <a:latin typeface="+mn-lt"/>
                <a:ea typeface="HGS創英角ﾎﾟｯﾌﾟ体" panose="040B0A00000000000000" pitchFamily="50" charset="-128"/>
              </a:rPr>
              <a:t> phase</a:t>
            </a:r>
            <a:endParaRPr lang="en-US" altLang="ja-JP" dirty="0">
              <a:solidFill>
                <a:srgbClr val="0070C0"/>
              </a:solidFill>
              <a:latin typeface="+mn-lt"/>
              <a:ea typeface="HGS創英角ﾎﾟｯﾌﾟ体" panose="040B0A00000000000000" pitchFamily="50" charset="-128"/>
            </a:endParaRPr>
          </a:p>
        </p:txBody>
      </p:sp>
      <p:pic>
        <p:nvPicPr>
          <p:cNvPr id="284676" name="図 13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238" y="4369445"/>
            <a:ext cx="424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4678" name="図 24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057" y="1857375"/>
            <a:ext cx="281781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右矢印 14"/>
          <p:cNvSpPr/>
          <p:nvPr/>
        </p:nvSpPr>
        <p:spPr>
          <a:xfrm>
            <a:off x="604517" y="2614817"/>
            <a:ext cx="500062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dirty="0"/>
          </a:p>
        </p:txBody>
      </p:sp>
      <p:sp>
        <p:nvSpPr>
          <p:cNvPr id="284680" name="テキスト ボックス 18"/>
          <p:cNvSpPr txBox="1">
            <a:spLocks noChangeArrowheads="1"/>
          </p:cNvSpPr>
          <p:nvPr/>
        </p:nvSpPr>
        <p:spPr bwMode="auto">
          <a:xfrm>
            <a:off x="1291431" y="2455010"/>
            <a:ext cx="57189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dirty="0" smtClean="0">
                <a:latin typeface="Calibri" panose="020F0502020204030204" pitchFamily="34" charset="0"/>
              </a:rPr>
              <a:t>We only have commutative operators, and no new state is created by these operation</a:t>
            </a:r>
            <a:endParaRPr lang="en-US" altLang="ja-JP" dirty="0">
              <a:latin typeface="Calibri" panose="020F0502020204030204" pitchFamily="34" charset="0"/>
            </a:endParaRPr>
          </a:p>
        </p:txBody>
      </p:sp>
      <p:sp>
        <p:nvSpPr>
          <p:cNvPr id="20" name="右矢印 19"/>
          <p:cNvSpPr/>
          <p:nvPr/>
        </p:nvSpPr>
        <p:spPr>
          <a:xfrm>
            <a:off x="548653" y="5157787"/>
            <a:ext cx="500063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6BE35-2C4E-4B51-BCBC-FDAF2EF39B6C}" type="slidenum">
              <a:rPr lang="en-US" altLang="ja-JP" smtClean="0"/>
              <a:pPr/>
              <a:t>31</a:t>
            </a:fld>
            <a:endParaRPr lang="en-US" altLang="ja-JP"/>
          </a:p>
        </p:txBody>
      </p:sp>
      <p:sp>
        <p:nvSpPr>
          <p:cNvPr id="14" name="テキスト ボックス 1"/>
          <p:cNvSpPr txBox="1">
            <a:spLocks noChangeArrowheads="1"/>
          </p:cNvSpPr>
          <p:nvPr/>
        </p:nvSpPr>
        <p:spPr bwMode="auto">
          <a:xfrm>
            <a:off x="221985" y="299745"/>
            <a:ext cx="8858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dirty="0" smtClean="0">
                <a:latin typeface="+mn-lt"/>
                <a:ea typeface="HGS創英角ﾎﾟｯﾌﾟ体" panose="040B0A00000000000000" pitchFamily="50" charset="-128"/>
              </a:rPr>
              <a:t>After all, we have the following algebra.</a:t>
            </a:r>
            <a:endParaRPr lang="ja-JP" altLang="en-US" b="1" dirty="0">
              <a:solidFill>
                <a:srgbClr val="7030A0"/>
              </a:solidFill>
              <a:latin typeface="+mn-lt"/>
              <a:ea typeface="HGS創英角ﾎﾟｯﾌﾟ体" panose="040B0A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379917" y="3286007"/>
            <a:ext cx="2375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  <a:latin typeface="+mn-lt"/>
              </a:rPr>
              <a:t>no entanglement</a:t>
            </a:r>
            <a:endParaRPr kumimoji="1" lang="ja-JP" alt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6" name="テキスト ボックス 18"/>
          <p:cNvSpPr txBox="1">
            <a:spLocks noChangeArrowheads="1"/>
          </p:cNvSpPr>
          <p:nvPr/>
        </p:nvSpPr>
        <p:spPr bwMode="auto">
          <a:xfrm>
            <a:off x="1374238" y="4953723"/>
            <a:ext cx="61981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dirty="0" smtClean="0">
                <a:latin typeface="Calibri" panose="020F0502020204030204" pitchFamily="34" charset="0"/>
              </a:rPr>
              <a:t>New states can be obtained by these operation</a:t>
            </a:r>
            <a:endParaRPr lang="en-US" altLang="ja-JP" dirty="0">
              <a:latin typeface="Calibri" panose="020F0502020204030204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367560" y="5579771"/>
            <a:ext cx="1971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00B0F0"/>
                </a:solidFill>
                <a:latin typeface="+mn-lt"/>
              </a:rPr>
              <a:t>E</a:t>
            </a:r>
            <a:r>
              <a:rPr lang="en-US" altLang="ja-JP" b="1" dirty="0" smtClean="0">
                <a:solidFill>
                  <a:srgbClr val="00B0F0"/>
                </a:solidFill>
                <a:latin typeface="+mn-lt"/>
              </a:rPr>
              <a:t>ntanglement</a:t>
            </a:r>
            <a:endParaRPr kumimoji="1" lang="ja-JP" altLang="en-US" b="1" dirty="0">
              <a:solidFill>
                <a:srgbClr val="00B0F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1999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4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4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4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5" grpId="0"/>
      <p:bldP spid="15" grpId="0" animBg="1"/>
      <p:bldP spid="284680" grpId="0"/>
      <p:bldP spid="20" grpId="0" animBg="1"/>
      <p:bldP spid="3" grpId="0"/>
      <p:bldP spid="16" grpId="0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1" name="テキスト ボックス 1"/>
          <p:cNvSpPr txBox="1">
            <a:spLocks noChangeArrowheads="1"/>
          </p:cNvSpPr>
          <p:nvPr/>
        </p:nvSpPr>
        <p:spPr bwMode="auto">
          <a:xfrm>
            <a:off x="428624" y="493693"/>
            <a:ext cx="85629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800" dirty="0" smtClean="0">
                <a:solidFill>
                  <a:srgbClr val="00B050"/>
                </a:solidFill>
                <a:latin typeface="+mn-lt"/>
                <a:ea typeface="HGS創英角ﾎﾟｯﾌﾟ体" panose="040B0A00000000000000" pitchFamily="50" charset="-128"/>
              </a:rPr>
              <a:t>Degeneracy of ground states in the </a:t>
            </a:r>
            <a:r>
              <a:rPr lang="en-US" altLang="ja-JP" sz="2800" dirty="0" err="1" smtClean="0">
                <a:solidFill>
                  <a:srgbClr val="00B050"/>
                </a:solidFill>
                <a:latin typeface="+mn-lt"/>
                <a:ea typeface="HGS創英角ﾎﾟｯﾌﾟ体" panose="040B0A00000000000000" pitchFamily="50" charset="-128"/>
              </a:rPr>
              <a:t>deconfinement</a:t>
            </a:r>
            <a:r>
              <a:rPr lang="en-US" altLang="ja-JP" sz="2800" dirty="0" smtClean="0">
                <a:solidFill>
                  <a:srgbClr val="00B050"/>
                </a:solidFill>
                <a:latin typeface="+mn-lt"/>
                <a:ea typeface="HGS創英角ﾎﾟｯﾌﾟ体" panose="040B0A00000000000000" pitchFamily="50" charset="-128"/>
              </a:rPr>
              <a:t> phase</a:t>
            </a:r>
            <a:r>
              <a:rPr lang="ja-JP" altLang="en-US" sz="2800" dirty="0">
                <a:latin typeface="+mn-lt"/>
                <a:ea typeface="HGS創英角ﾎﾟｯﾌﾟ体" panose="040B0A00000000000000" pitchFamily="50" charset="-128"/>
              </a:rPr>
              <a:t>　</a:t>
            </a:r>
            <a:r>
              <a:rPr lang="en-US" altLang="ja-JP" sz="2800" dirty="0">
                <a:latin typeface="+mn-lt"/>
                <a:ea typeface="HGS創英角ﾎﾟｯﾌﾟ体" panose="040B0A00000000000000" pitchFamily="50" charset="-128"/>
              </a:rPr>
              <a:t>= </a:t>
            </a:r>
            <a:r>
              <a:rPr lang="en-US" altLang="ja-JP" sz="2800" dirty="0">
                <a:solidFill>
                  <a:srgbClr val="FF0000"/>
                </a:solidFill>
                <a:latin typeface="+mn-lt"/>
                <a:ea typeface="HGS創英角ﾎﾟｯﾌﾟ体" panose="040B0A00000000000000" pitchFamily="50" charset="-128"/>
              </a:rPr>
              <a:t>3</a:t>
            </a:r>
            <a:r>
              <a:rPr lang="en-US" altLang="ja-JP" sz="2800" baseline="30000" dirty="0">
                <a:solidFill>
                  <a:srgbClr val="FF0000"/>
                </a:solidFill>
                <a:latin typeface="+mn-lt"/>
                <a:ea typeface="HGS創英角ﾎﾟｯﾌﾟ体" panose="040B0A00000000000000" pitchFamily="50" charset="-128"/>
              </a:rPr>
              <a:t>3</a:t>
            </a:r>
            <a:endParaRPr lang="ja-JP" altLang="en-US" sz="2800" baseline="30000" dirty="0">
              <a:solidFill>
                <a:srgbClr val="FF0000"/>
              </a:solidFill>
              <a:latin typeface="+mn-lt"/>
              <a:ea typeface="HGS創英角ﾎﾟｯﾌﾟ体" panose="040B0A00000000000000" pitchFamily="50" charset="-128"/>
            </a:endParaRPr>
          </a:p>
        </p:txBody>
      </p:sp>
      <p:pic>
        <p:nvPicPr>
          <p:cNvPr id="286722" name="図 2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1889125"/>
            <a:ext cx="33512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23" name="図 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1889125"/>
            <a:ext cx="20574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24" name="図 18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89313"/>
            <a:ext cx="401161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25" name="図 11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1889125"/>
            <a:ext cx="20574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26" name="図 19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3817938"/>
            <a:ext cx="401161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27" name="図 20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4318000"/>
            <a:ext cx="401161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28" name="図 37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5429250"/>
            <a:ext cx="914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29" name="図 38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5357813"/>
            <a:ext cx="14224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30" name="図 39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357813"/>
            <a:ext cx="1420813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上カーブ矢印 29"/>
          <p:cNvSpPr/>
          <p:nvPr/>
        </p:nvSpPr>
        <p:spPr>
          <a:xfrm>
            <a:off x="3786188" y="5857875"/>
            <a:ext cx="1928812" cy="50006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31" name="上カーブ矢印 30"/>
          <p:cNvSpPr/>
          <p:nvPr/>
        </p:nvSpPr>
        <p:spPr>
          <a:xfrm>
            <a:off x="6143625" y="5857875"/>
            <a:ext cx="1785938" cy="50006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dirty="0">
              <a:solidFill>
                <a:schemeClr val="tx1"/>
              </a:solidFill>
            </a:endParaRPr>
          </a:p>
        </p:txBody>
      </p:sp>
      <p:pic>
        <p:nvPicPr>
          <p:cNvPr id="286733" name="図 32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6429375"/>
            <a:ext cx="2794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34" name="図 33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6429375"/>
            <a:ext cx="2794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上カーブ矢印 35"/>
          <p:cNvSpPr/>
          <p:nvPr/>
        </p:nvSpPr>
        <p:spPr>
          <a:xfrm rot="10800000">
            <a:off x="3786188" y="4786313"/>
            <a:ext cx="4000500" cy="42862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dirty="0">
              <a:solidFill>
                <a:schemeClr val="tx1"/>
              </a:solidFill>
            </a:endParaRPr>
          </a:p>
        </p:txBody>
      </p:sp>
      <p:pic>
        <p:nvPicPr>
          <p:cNvPr id="286736" name="図 36" descr="TP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500563"/>
            <a:ext cx="2794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6BE35-2C4E-4B51-BCBC-FDAF2EF39B6C}" type="slidenum">
              <a:rPr lang="en-US" altLang="ja-JP" smtClean="0"/>
              <a:pPr/>
              <a:t>32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72305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E97E6ADB-6FCE-4885-A962-279F71E1FC93}" type="slidenum">
              <a:rPr kumimoji="0" lang="en-US" altLang="ja-JP" sz="1400">
                <a:latin typeface="Calibri" panose="020F0502020204030204" pitchFamily="34" charset="0"/>
              </a:rPr>
              <a:pPr/>
              <a:t>33</a:t>
            </a:fld>
            <a:endParaRPr kumimoji="0" lang="en-US" altLang="ja-JP" sz="1400">
              <a:latin typeface="Calibri" panose="020F0502020204030204" pitchFamily="34" charset="0"/>
            </a:endParaRPr>
          </a:p>
        </p:txBody>
      </p:sp>
      <p:sp>
        <p:nvSpPr>
          <p:cNvPr id="81922" name="Text Box 4"/>
          <p:cNvSpPr txBox="1">
            <a:spLocks noChangeArrowheads="1"/>
          </p:cNvSpPr>
          <p:nvPr/>
        </p:nvSpPr>
        <p:spPr bwMode="auto">
          <a:xfrm>
            <a:off x="900113" y="801688"/>
            <a:ext cx="1809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81923" name="Text Box 5"/>
          <p:cNvSpPr txBox="1">
            <a:spLocks noChangeArrowheads="1"/>
          </p:cNvSpPr>
          <p:nvPr/>
        </p:nvSpPr>
        <p:spPr bwMode="auto">
          <a:xfrm>
            <a:off x="609600" y="990600"/>
            <a:ext cx="7848600" cy="120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b="1" dirty="0">
                <a:solidFill>
                  <a:srgbClr val="C00000"/>
                </a:solidFill>
                <a:latin typeface="Calibri" panose="020F0502020204030204" pitchFamily="34" charset="0"/>
              </a:rPr>
              <a:t>The confinement and </a:t>
            </a:r>
            <a:r>
              <a:rPr lang="en-US" altLang="ja-JP" b="1" dirty="0" err="1">
                <a:solidFill>
                  <a:srgbClr val="C00000"/>
                </a:solidFill>
                <a:latin typeface="Calibri" panose="020F0502020204030204" pitchFamily="34" charset="0"/>
              </a:rPr>
              <a:t>deconfinement</a:t>
            </a:r>
            <a:r>
              <a:rPr lang="en-US" altLang="ja-JP" b="1" dirty="0">
                <a:solidFill>
                  <a:srgbClr val="C00000"/>
                </a:solidFill>
                <a:latin typeface="Calibri" panose="020F0502020204030204" pitchFamily="34" charset="0"/>
              </a:rPr>
              <a:t> phases in QCD </a:t>
            </a:r>
          </a:p>
          <a:p>
            <a:pPr eaLnBrk="1" hangingPunct="1"/>
            <a:r>
              <a:rPr lang="en-US" altLang="ja-JP" b="1" dirty="0">
                <a:solidFill>
                  <a:srgbClr val="C00000"/>
                </a:solidFill>
                <a:latin typeface="Calibri" panose="020F0502020204030204" pitchFamily="34" charset="0"/>
              </a:rPr>
              <a:t>are discriminated by the </a:t>
            </a:r>
            <a:r>
              <a:rPr lang="en-US" altLang="ja-JP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ground </a:t>
            </a:r>
            <a:r>
              <a:rPr lang="en-US" altLang="ja-JP" b="1" dirty="0">
                <a:solidFill>
                  <a:srgbClr val="C00000"/>
                </a:solidFill>
                <a:latin typeface="Calibri" panose="020F0502020204030204" pitchFamily="34" charset="0"/>
              </a:rPr>
              <a:t>state degeneracy  </a:t>
            </a:r>
            <a:r>
              <a:rPr lang="en-US" altLang="ja-JP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in the torus base manifold!</a:t>
            </a:r>
            <a:endParaRPr lang="en-US" altLang="ja-JP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81924" name="AutoShape 6"/>
          <p:cNvSpPr>
            <a:spLocks noChangeArrowheads="1"/>
          </p:cNvSpPr>
          <p:nvPr/>
        </p:nvSpPr>
        <p:spPr bwMode="auto">
          <a:xfrm>
            <a:off x="609600" y="990600"/>
            <a:ext cx="7386638" cy="12954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>
              <a:latin typeface="Calibri" panose="020F0502020204030204" pitchFamily="34" charset="0"/>
            </a:endParaRPr>
          </a:p>
        </p:txBody>
      </p:sp>
      <p:sp>
        <p:nvSpPr>
          <p:cNvPr id="81925" name="テキスト ボックス 7"/>
          <p:cNvSpPr txBox="1">
            <a:spLocks noChangeArrowheads="1"/>
          </p:cNvSpPr>
          <p:nvPr/>
        </p:nvSpPr>
        <p:spPr bwMode="auto">
          <a:xfrm>
            <a:off x="609600" y="3200400"/>
            <a:ext cx="3502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>
                <a:latin typeface="Calibri" panose="020F0502020204030204" pitchFamily="34" charset="0"/>
              </a:rPr>
              <a:t>For SU(N) QCD on T</a:t>
            </a:r>
            <a:r>
              <a:rPr lang="en-US" altLang="ja-JP" baseline="30000">
                <a:latin typeface="Calibri" panose="020F0502020204030204" pitchFamily="34" charset="0"/>
              </a:rPr>
              <a:t>n </a:t>
            </a:r>
            <a:r>
              <a:rPr lang="en-US" altLang="ja-JP">
                <a:latin typeface="Calibri" panose="020F0502020204030204" pitchFamily="34" charset="0"/>
              </a:rPr>
              <a:t>×R</a:t>
            </a:r>
            <a:r>
              <a:rPr lang="en-US" altLang="ja-JP" baseline="30000">
                <a:latin typeface="Calibri" panose="020F0502020204030204" pitchFamily="34" charset="0"/>
              </a:rPr>
              <a:t>4-n</a:t>
            </a:r>
            <a:endParaRPr lang="ja-JP" altLang="en-US" baseline="30000">
              <a:latin typeface="Calibri" panose="020F0502020204030204" pitchFamily="34" charset="0"/>
            </a:endParaRPr>
          </a:p>
        </p:txBody>
      </p:sp>
      <p:sp>
        <p:nvSpPr>
          <p:cNvPr id="81926" name="テキスト ボックス 8"/>
          <p:cNvSpPr txBox="1">
            <a:spLocks noChangeArrowheads="1"/>
          </p:cNvSpPr>
          <p:nvPr/>
        </p:nvSpPr>
        <p:spPr bwMode="auto">
          <a:xfrm>
            <a:off x="1066800" y="4038600"/>
            <a:ext cx="69294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ja-JP" dirty="0">
                <a:latin typeface="Calibri" panose="020F0502020204030204" pitchFamily="34" charset="0"/>
              </a:rPr>
              <a:t> </a:t>
            </a:r>
            <a:r>
              <a:rPr lang="en-US" altLang="ja-JP" dirty="0" err="1">
                <a:latin typeface="Calibri" panose="020F0502020204030204" pitchFamily="34" charset="0"/>
              </a:rPr>
              <a:t>deconfinement</a:t>
            </a:r>
            <a:r>
              <a:rPr lang="en-US" altLang="ja-JP" dirty="0">
                <a:latin typeface="Calibri" panose="020F0502020204030204" pitchFamily="34" charset="0"/>
              </a:rPr>
              <a:t>:     </a:t>
            </a:r>
            <a:r>
              <a:rPr lang="en-US" altLang="ja-JP" dirty="0" err="1">
                <a:latin typeface="Calibri" panose="020F0502020204030204" pitchFamily="34" charset="0"/>
              </a:rPr>
              <a:t>N</a:t>
            </a:r>
            <a:r>
              <a:rPr lang="en-US" altLang="ja-JP" baseline="30000" dirty="0" err="1">
                <a:latin typeface="Calibri" panose="020F0502020204030204" pitchFamily="34" charset="0"/>
              </a:rPr>
              <a:t>n</a:t>
            </a:r>
            <a:r>
              <a:rPr lang="en-US" altLang="ja-JP" baseline="30000" dirty="0">
                <a:latin typeface="Calibri" panose="020F0502020204030204" pitchFamily="34" charset="0"/>
              </a:rPr>
              <a:t> </a:t>
            </a:r>
            <a:r>
              <a:rPr lang="en-US" altLang="ja-JP" dirty="0">
                <a:latin typeface="Calibri" panose="020F0502020204030204" pitchFamily="34" charset="0"/>
              </a:rPr>
              <a:t>–fold ground state degeneracy</a:t>
            </a:r>
          </a:p>
          <a:p>
            <a:pPr eaLnBrk="1" hangingPunct="1">
              <a:buFontTx/>
              <a:buChar char="•"/>
            </a:pPr>
            <a:endParaRPr lang="en-US" altLang="ja-JP" baseline="30000" dirty="0">
              <a:latin typeface="Calibri" panose="020F050202020403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ja-JP" baseline="30000" dirty="0">
                <a:latin typeface="Calibri" panose="020F0502020204030204" pitchFamily="34" charset="0"/>
              </a:rPr>
              <a:t>  </a:t>
            </a:r>
            <a:r>
              <a:rPr lang="en-US" altLang="ja-JP" dirty="0">
                <a:latin typeface="Calibri" panose="020F0502020204030204" pitchFamily="34" charset="0"/>
              </a:rPr>
              <a:t>confinement:         No </a:t>
            </a:r>
            <a:r>
              <a:rPr lang="en-US" altLang="ja-JP" dirty="0" smtClean="0">
                <a:latin typeface="Calibri" panose="020F0502020204030204" pitchFamily="34" charset="0"/>
              </a:rPr>
              <a:t>such a topological </a:t>
            </a:r>
            <a:r>
              <a:rPr lang="en-US" altLang="ja-JP" dirty="0">
                <a:latin typeface="Calibri" panose="020F0502020204030204" pitchFamily="34" charset="0"/>
              </a:rPr>
              <a:t>degeneracy</a:t>
            </a:r>
            <a:r>
              <a:rPr lang="en-US" altLang="ja-JP" baseline="30000" dirty="0">
                <a:latin typeface="Calibri" panose="020F0502020204030204" pitchFamily="34" charset="0"/>
              </a:rPr>
              <a:t/>
            </a:r>
            <a:br>
              <a:rPr lang="en-US" altLang="ja-JP" baseline="30000" dirty="0">
                <a:latin typeface="Calibri" panose="020F0502020204030204" pitchFamily="34" charset="0"/>
              </a:rPr>
            </a:br>
            <a:endParaRPr lang="ja-JP" altLang="en-US" baseline="30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スライド番号プレースホルダ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E1B44D68-2331-48AA-A0A2-384D28B9D9ED}" type="slidenum">
              <a:rPr kumimoji="0" lang="en-US" altLang="ja-JP" sz="1400">
                <a:latin typeface="Calibri" panose="020F0502020204030204" pitchFamily="34" charset="0"/>
              </a:rPr>
              <a:pPr/>
              <a:t>34</a:t>
            </a:fld>
            <a:endParaRPr kumimoji="0" lang="en-US" altLang="ja-JP" sz="1400">
              <a:latin typeface="Calibri" panose="020F0502020204030204" pitchFamily="34" charset="0"/>
            </a:endParaRPr>
          </a:p>
        </p:txBody>
      </p:sp>
      <p:sp>
        <p:nvSpPr>
          <p:cNvPr id="86018" name="正方形/長方形 2"/>
          <p:cNvSpPr>
            <a:spLocks noChangeArrowheads="1"/>
          </p:cNvSpPr>
          <p:nvPr/>
        </p:nvSpPr>
        <p:spPr bwMode="auto">
          <a:xfrm>
            <a:off x="762000" y="1905000"/>
            <a:ext cx="7620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71475" indent="-37147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Char char="l"/>
            </a:pPr>
            <a:r>
              <a:rPr lang="en-US" altLang="ja-JP" dirty="0">
                <a:latin typeface="Calibri" panose="020F0502020204030204" pitchFamily="34" charset="0"/>
              </a:rPr>
              <a:t>comparison with the Wilson’s criteria in the heavy quark limit</a:t>
            </a: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en-US" altLang="ja-JP" dirty="0">
                <a:latin typeface="Calibri" panose="020F0502020204030204" pitchFamily="34" charset="0"/>
              </a:rPr>
              <a:t>perturbative calculation of the topological ground state degeneracy</a:t>
            </a: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en-US" altLang="ja-JP" dirty="0">
                <a:latin typeface="Calibri" panose="020F0502020204030204" pitchFamily="34" charset="0"/>
              </a:rPr>
              <a:t>consistency check with </a:t>
            </a:r>
            <a:r>
              <a:rPr lang="en-US" altLang="ja-JP" dirty="0" err="1">
                <a:latin typeface="Calibri" panose="020F0502020204030204" pitchFamily="34" charset="0"/>
              </a:rPr>
              <a:t>Fradkin-Shenker’s</a:t>
            </a:r>
            <a:r>
              <a:rPr lang="en-US" altLang="ja-JP" dirty="0">
                <a:latin typeface="Calibri" panose="020F0502020204030204" pitchFamily="34" charset="0"/>
              </a:rPr>
              <a:t> phase diagram</a:t>
            </a: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en-US" altLang="ja-JP" dirty="0">
                <a:latin typeface="Calibri" panose="020F0502020204030204" pitchFamily="34" charset="0"/>
              </a:rPr>
              <a:t>comparison with Witten index</a:t>
            </a:r>
          </a:p>
        </p:txBody>
      </p:sp>
      <p:sp>
        <p:nvSpPr>
          <p:cNvPr id="86019" name="正方形/長方形 3"/>
          <p:cNvSpPr>
            <a:spLocks noChangeArrowheads="1"/>
          </p:cNvSpPr>
          <p:nvPr/>
        </p:nvSpPr>
        <p:spPr bwMode="auto">
          <a:xfrm>
            <a:off x="685800" y="485377"/>
            <a:ext cx="7467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dirty="0" smtClean="0">
                <a:latin typeface="Calibri" panose="020F0502020204030204" pitchFamily="34" charset="0"/>
              </a:rPr>
              <a:t>To confirm the idea of topological order, I have performed  the following consistency checks</a:t>
            </a:r>
            <a:endParaRPr lang="en-US" altLang="ja-JP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9A8E8F9E-5A6C-459F-8FC5-EB3581F6CDD3}" type="slidenum">
              <a:rPr kumimoji="0" lang="en-US" altLang="ja-JP" sz="1400">
                <a:latin typeface="Calibri" panose="020F0502020204030204" pitchFamily="34" charset="0"/>
              </a:rPr>
              <a:pPr/>
              <a:t>35</a:t>
            </a:fld>
            <a:endParaRPr kumimoji="0" lang="en-US" altLang="ja-JP" sz="1400">
              <a:latin typeface="Calibri" panose="020F0502020204030204" pitchFamily="34" charset="0"/>
            </a:endParaRPr>
          </a:p>
        </p:txBody>
      </p:sp>
      <p:sp>
        <p:nvSpPr>
          <p:cNvPr id="88066" name="AutoShape 31"/>
          <p:cNvSpPr>
            <a:spLocks noChangeArrowheads="1"/>
          </p:cNvSpPr>
          <p:nvPr/>
        </p:nvSpPr>
        <p:spPr bwMode="auto">
          <a:xfrm>
            <a:off x="609600" y="2743200"/>
            <a:ext cx="7620000" cy="72072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>
              <a:latin typeface="Calibri" panose="020F0502020204030204" pitchFamily="34" charset="0"/>
            </a:endParaRPr>
          </a:p>
        </p:txBody>
      </p:sp>
      <p:sp>
        <p:nvSpPr>
          <p:cNvPr id="88067" name="Text Box 4"/>
          <p:cNvSpPr txBox="1">
            <a:spLocks noChangeArrowheads="1"/>
          </p:cNvSpPr>
          <p:nvPr/>
        </p:nvSpPr>
        <p:spPr bwMode="auto">
          <a:xfrm>
            <a:off x="381000" y="381000"/>
            <a:ext cx="80692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429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ja-JP">
                <a:latin typeface="Calibri" panose="020F0502020204030204" pitchFamily="34" charset="0"/>
              </a:rPr>
              <a:t>comparison with the Wilson’s criteria for quark confinement</a:t>
            </a:r>
          </a:p>
        </p:txBody>
      </p:sp>
      <p:sp>
        <p:nvSpPr>
          <p:cNvPr id="88068" name="Text Box 6"/>
          <p:cNvSpPr txBox="1">
            <a:spLocks noChangeArrowheads="1"/>
          </p:cNvSpPr>
          <p:nvPr/>
        </p:nvSpPr>
        <p:spPr bwMode="auto">
          <a:xfrm>
            <a:off x="1447800" y="1295400"/>
            <a:ext cx="742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>
                <a:latin typeface="Calibri" panose="020F0502020204030204" pitchFamily="34" charset="0"/>
              </a:rPr>
              <a:t>QCD</a:t>
            </a:r>
          </a:p>
        </p:txBody>
      </p:sp>
      <p:sp>
        <p:nvSpPr>
          <p:cNvPr id="88069" name="AutoShape 7"/>
          <p:cNvSpPr>
            <a:spLocks noChangeArrowheads="1"/>
          </p:cNvSpPr>
          <p:nvPr/>
        </p:nvSpPr>
        <p:spPr bwMode="auto">
          <a:xfrm>
            <a:off x="3352800" y="1063625"/>
            <a:ext cx="914400" cy="92075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>
              <a:latin typeface="Calibri" panose="020F0502020204030204" pitchFamily="34" charset="0"/>
            </a:endParaRPr>
          </a:p>
        </p:txBody>
      </p:sp>
      <p:sp>
        <p:nvSpPr>
          <p:cNvPr id="88070" name="Text Box 8"/>
          <p:cNvSpPr txBox="1">
            <a:spLocks noChangeArrowheads="1"/>
          </p:cNvSpPr>
          <p:nvPr/>
        </p:nvSpPr>
        <p:spPr bwMode="auto">
          <a:xfrm>
            <a:off x="5029200" y="1219200"/>
            <a:ext cx="13462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>
                <a:latin typeface="Calibri" panose="020F0502020204030204" pitchFamily="34" charset="0"/>
              </a:rPr>
              <a:t>SU(3) YM</a:t>
            </a:r>
          </a:p>
        </p:txBody>
      </p:sp>
      <p:sp>
        <p:nvSpPr>
          <p:cNvPr id="88071" name="AutoShape 9"/>
          <p:cNvSpPr>
            <a:spLocks noChangeArrowheads="1"/>
          </p:cNvSpPr>
          <p:nvPr/>
        </p:nvSpPr>
        <p:spPr bwMode="auto">
          <a:xfrm>
            <a:off x="1219200" y="1282700"/>
            <a:ext cx="1143000" cy="4826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>
              <a:latin typeface="Calibri" panose="020F0502020204030204" pitchFamily="34" charset="0"/>
            </a:endParaRPr>
          </a:p>
        </p:txBody>
      </p:sp>
      <p:sp>
        <p:nvSpPr>
          <p:cNvPr id="88072" name="AutoShape 10"/>
          <p:cNvSpPr>
            <a:spLocks noChangeArrowheads="1"/>
          </p:cNvSpPr>
          <p:nvPr/>
        </p:nvSpPr>
        <p:spPr bwMode="auto">
          <a:xfrm>
            <a:off x="4953000" y="1190625"/>
            <a:ext cx="1676400" cy="51435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>
              <a:latin typeface="Calibri" panose="020F0502020204030204" pitchFamily="34" charset="0"/>
            </a:endParaRPr>
          </a:p>
        </p:txBody>
      </p:sp>
      <p:sp>
        <p:nvSpPr>
          <p:cNvPr id="88073" name="Text Box 11"/>
          <p:cNvSpPr txBox="1">
            <a:spLocks noChangeArrowheads="1"/>
          </p:cNvSpPr>
          <p:nvPr/>
        </p:nvSpPr>
        <p:spPr bwMode="auto">
          <a:xfrm>
            <a:off x="2819400" y="1905000"/>
            <a:ext cx="18002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800">
                <a:latin typeface="Calibri" panose="020F0502020204030204" pitchFamily="34" charset="0"/>
              </a:rPr>
              <a:t>heavy quark limit</a:t>
            </a:r>
          </a:p>
        </p:txBody>
      </p:sp>
      <p:sp>
        <p:nvSpPr>
          <p:cNvPr id="88074" name="Text Box 12"/>
          <p:cNvSpPr txBox="1">
            <a:spLocks noChangeArrowheads="1"/>
          </p:cNvSpPr>
          <p:nvPr/>
        </p:nvSpPr>
        <p:spPr bwMode="auto">
          <a:xfrm>
            <a:off x="533400" y="3886200"/>
            <a:ext cx="235743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b="1">
                <a:latin typeface="Calibri" panose="020F0502020204030204" pitchFamily="34" charset="0"/>
              </a:rPr>
              <a:t>center symmetry</a:t>
            </a:r>
          </a:p>
        </p:txBody>
      </p:sp>
      <p:sp>
        <p:nvSpPr>
          <p:cNvPr id="88075" name="Text Box 30"/>
          <p:cNvSpPr txBox="1">
            <a:spLocks noChangeArrowheads="1"/>
          </p:cNvSpPr>
          <p:nvPr/>
        </p:nvSpPr>
        <p:spPr bwMode="auto">
          <a:xfrm>
            <a:off x="762000" y="2667000"/>
            <a:ext cx="731202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>
                <a:latin typeface="Calibri" panose="020F0502020204030204" pitchFamily="34" charset="0"/>
              </a:rPr>
              <a:t>The pure SU(3) YM has an additional symmetry known as </a:t>
            </a:r>
          </a:p>
          <a:p>
            <a:pPr eaLnBrk="1" hangingPunct="1"/>
            <a:r>
              <a:rPr lang="en-US" altLang="ja-JP">
                <a:latin typeface="Calibri" panose="020F0502020204030204" pitchFamily="34" charset="0"/>
              </a:rPr>
              <a:t>center symmetry</a:t>
            </a:r>
          </a:p>
        </p:txBody>
      </p:sp>
      <p:grpSp>
        <p:nvGrpSpPr>
          <p:cNvPr id="88076" name="Group 61"/>
          <p:cNvGrpSpPr>
            <a:grpSpLocks/>
          </p:cNvGrpSpPr>
          <p:nvPr/>
        </p:nvGrpSpPr>
        <p:grpSpPr bwMode="auto">
          <a:xfrm>
            <a:off x="1074738" y="4648200"/>
            <a:ext cx="2600325" cy="1447800"/>
            <a:chOff x="677" y="2928"/>
            <a:chExt cx="1638" cy="912"/>
          </a:xfrm>
        </p:grpSpPr>
        <p:sp>
          <p:nvSpPr>
            <p:cNvPr id="88079" name="Line 33"/>
            <p:cNvSpPr>
              <a:spLocks noChangeShapeType="1"/>
            </p:cNvSpPr>
            <p:nvPr/>
          </p:nvSpPr>
          <p:spPr bwMode="auto">
            <a:xfrm>
              <a:off x="677" y="3204"/>
              <a:ext cx="9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88080" name="Line 34"/>
            <p:cNvSpPr>
              <a:spLocks noChangeShapeType="1"/>
            </p:cNvSpPr>
            <p:nvPr/>
          </p:nvSpPr>
          <p:spPr bwMode="auto">
            <a:xfrm flipV="1">
              <a:off x="1613" y="2928"/>
              <a:ext cx="312" cy="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88081" name="Line 35"/>
            <p:cNvSpPr>
              <a:spLocks noChangeShapeType="1"/>
            </p:cNvSpPr>
            <p:nvPr/>
          </p:nvSpPr>
          <p:spPr bwMode="auto">
            <a:xfrm>
              <a:off x="989" y="2928"/>
              <a:ext cx="9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88082" name="Line 36"/>
            <p:cNvSpPr>
              <a:spLocks noChangeShapeType="1"/>
            </p:cNvSpPr>
            <p:nvPr/>
          </p:nvSpPr>
          <p:spPr bwMode="auto">
            <a:xfrm>
              <a:off x="677" y="3204"/>
              <a:ext cx="0" cy="6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88083" name="Line 37"/>
            <p:cNvSpPr>
              <a:spLocks noChangeShapeType="1"/>
            </p:cNvSpPr>
            <p:nvPr/>
          </p:nvSpPr>
          <p:spPr bwMode="auto">
            <a:xfrm>
              <a:off x="1613" y="3204"/>
              <a:ext cx="0" cy="6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88084" name="Line 38"/>
            <p:cNvSpPr>
              <a:spLocks noChangeShapeType="1"/>
            </p:cNvSpPr>
            <p:nvPr/>
          </p:nvSpPr>
          <p:spPr bwMode="auto">
            <a:xfrm>
              <a:off x="677" y="3840"/>
              <a:ext cx="9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88085" name="Line 39"/>
            <p:cNvSpPr>
              <a:spLocks noChangeShapeType="1"/>
            </p:cNvSpPr>
            <p:nvPr/>
          </p:nvSpPr>
          <p:spPr bwMode="auto">
            <a:xfrm>
              <a:off x="989" y="2928"/>
              <a:ext cx="0" cy="6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88086" name="Line 40"/>
            <p:cNvSpPr>
              <a:spLocks noChangeShapeType="1"/>
            </p:cNvSpPr>
            <p:nvPr/>
          </p:nvSpPr>
          <p:spPr bwMode="auto">
            <a:xfrm>
              <a:off x="989" y="3564"/>
              <a:ext cx="9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88087" name="Line 44"/>
            <p:cNvSpPr>
              <a:spLocks noChangeShapeType="1"/>
            </p:cNvSpPr>
            <p:nvPr/>
          </p:nvSpPr>
          <p:spPr bwMode="auto">
            <a:xfrm>
              <a:off x="869" y="3360"/>
              <a:ext cx="52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88088" name="Line 45"/>
            <p:cNvSpPr>
              <a:spLocks noChangeShapeType="1"/>
            </p:cNvSpPr>
            <p:nvPr/>
          </p:nvSpPr>
          <p:spPr bwMode="auto">
            <a:xfrm flipV="1">
              <a:off x="677" y="2928"/>
              <a:ext cx="312" cy="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88089" name="Line 46"/>
            <p:cNvSpPr>
              <a:spLocks noChangeShapeType="1"/>
            </p:cNvSpPr>
            <p:nvPr/>
          </p:nvSpPr>
          <p:spPr bwMode="auto">
            <a:xfrm flipV="1">
              <a:off x="1613" y="3564"/>
              <a:ext cx="312" cy="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88090" name="Line 47"/>
            <p:cNvSpPr>
              <a:spLocks noChangeShapeType="1"/>
            </p:cNvSpPr>
            <p:nvPr/>
          </p:nvSpPr>
          <p:spPr bwMode="auto">
            <a:xfrm flipV="1">
              <a:off x="677" y="3564"/>
              <a:ext cx="312" cy="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88091" name="Line 48"/>
            <p:cNvSpPr>
              <a:spLocks noChangeShapeType="1"/>
            </p:cNvSpPr>
            <p:nvPr/>
          </p:nvSpPr>
          <p:spPr bwMode="auto">
            <a:xfrm>
              <a:off x="1925" y="2928"/>
              <a:ext cx="0" cy="6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88092" name="Line 49"/>
            <p:cNvSpPr>
              <a:spLocks noChangeShapeType="1"/>
            </p:cNvSpPr>
            <p:nvPr/>
          </p:nvSpPr>
          <p:spPr bwMode="auto">
            <a:xfrm flipV="1">
              <a:off x="1128" y="2928"/>
              <a:ext cx="312" cy="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88093" name="Line 50"/>
            <p:cNvSpPr>
              <a:spLocks noChangeShapeType="1"/>
            </p:cNvSpPr>
            <p:nvPr/>
          </p:nvSpPr>
          <p:spPr bwMode="auto">
            <a:xfrm>
              <a:off x="1128" y="3204"/>
              <a:ext cx="0" cy="6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88094" name="Line 51"/>
            <p:cNvSpPr>
              <a:spLocks noChangeShapeType="1"/>
            </p:cNvSpPr>
            <p:nvPr/>
          </p:nvSpPr>
          <p:spPr bwMode="auto">
            <a:xfrm>
              <a:off x="1440" y="2928"/>
              <a:ext cx="0" cy="6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88095" name="Line 52"/>
            <p:cNvSpPr>
              <a:spLocks noChangeShapeType="1"/>
            </p:cNvSpPr>
            <p:nvPr/>
          </p:nvSpPr>
          <p:spPr bwMode="auto">
            <a:xfrm flipV="1">
              <a:off x="1128" y="3564"/>
              <a:ext cx="312" cy="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88096" name="Line 55"/>
            <p:cNvSpPr>
              <a:spLocks noChangeShapeType="1"/>
            </p:cNvSpPr>
            <p:nvPr/>
          </p:nvSpPr>
          <p:spPr bwMode="auto">
            <a:xfrm>
              <a:off x="1296" y="3360"/>
              <a:ext cx="525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88097" name="Line 57"/>
            <p:cNvSpPr>
              <a:spLocks noChangeShapeType="1"/>
            </p:cNvSpPr>
            <p:nvPr/>
          </p:nvSpPr>
          <p:spPr bwMode="auto">
            <a:xfrm flipV="1">
              <a:off x="2069" y="3219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88098" name="Text Box 58"/>
            <p:cNvSpPr txBox="1">
              <a:spLocks noChangeArrowheads="1"/>
            </p:cNvSpPr>
            <p:nvPr/>
          </p:nvSpPr>
          <p:spPr bwMode="auto">
            <a:xfrm>
              <a:off x="2117" y="3216"/>
              <a:ext cx="19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>
                  <a:latin typeface="Symbol" panose="05050102010706020507" pitchFamily="18" charset="2"/>
                </a:rPr>
                <a:t>t</a:t>
              </a:r>
            </a:p>
          </p:txBody>
        </p:sp>
      </p:grpSp>
      <p:pic>
        <p:nvPicPr>
          <p:cNvPr id="88077" name="図 35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544" y="6388099"/>
            <a:ext cx="22860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8" name="図 37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4895850"/>
            <a:ext cx="3060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矢印コネクタ 4"/>
          <p:cNvCxnSpPr/>
          <p:nvPr/>
        </p:nvCxnSpPr>
        <p:spPr bwMode="auto">
          <a:xfrm flipH="1" flipV="1">
            <a:off x="1875354" y="5701614"/>
            <a:ext cx="101600" cy="6604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3675063" y="6388099"/>
            <a:ext cx="14424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+mn-lt"/>
              </a:rPr>
              <a:t>link variable</a:t>
            </a:r>
            <a:endParaRPr kumimoji="1" lang="ja-JP" altLang="en-U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3CE0F564-E0DE-47C8-A22E-4440A86F3992}" type="slidenum">
              <a:rPr kumimoji="0" lang="en-US" altLang="ja-JP" sz="1400">
                <a:latin typeface="Calibri" panose="020F0502020204030204" pitchFamily="34" charset="0"/>
              </a:rPr>
              <a:pPr/>
              <a:t>36</a:t>
            </a:fld>
            <a:endParaRPr kumimoji="0" lang="en-US" altLang="ja-JP" sz="1400">
              <a:latin typeface="Calibri" panose="020F0502020204030204" pitchFamily="34" charset="0"/>
            </a:endParaRPr>
          </a:p>
        </p:txBody>
      </p:sp>
      <p:sp>
        <p:nvSpPr>
          <p:cNvPr id="90114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26384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b="1" u="sng">
                <a:solidFill>
                  <a:srgbClr val="CC0000"/>
                </a:solidFill>
                <a:latin typeface="Calibri" panose="020F0502020204030204" pitchFamily="34" charset="0"/>
              </a:rPr>
              <a:t>confinement phase</a:t>
            </a:r>
          </a:p>
        </p:txBody>
      </p:sp>
      <p:sp>
        <p:nvSpPr>
          <p:cNvPr id="90115" name="Line 20"/>
          <p:cNvSpPr>
            <a:spLocks noChangeShapeType="1"/>
          </p:cNvSpPr>
          <p:nvPr/>
        </p:nvSpPr>
        <p:spPr bwMode="auto">
          <a:xfrm flipV="1">
            <a:off x="8305800" y="990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90116" name="Text Box 21"/>
          <p:cNvSpPr txBox="1">
            <a:spLocks noChangeArrowheads="1"/>
          </p:cNvSpPr>
          <p:nvPr/>
        </p:nvSpPr>
        <p:spPr bwMode="auto">
          <a:xfrm>
            <a:off x="8382000" y="985838"/>
            <a:ext cx="31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>
                <a:latin typeface="Symbol" panose="05050102010706020507" pitchFamily="18" charset="2"/>
              </a:rPr>
              <a:t>t</a:t>
            </a:r>
          </a:p>
        </p:txBody>
      </p:sp>
      <p:grpSp>
        <p:nvGrpSpPr>
          <p:cNvPr id="90117" name="Group 41"/>
          <p:cNvGrpSpPr>
            <a:grpSpLocks/>
          </p:cNvGrpSpPr>
          <p:nvPr/>
        </p:nvGrpSpPr>
        <p:grpSpPr bwMode="auto">
          <a:xfrm>
            <a:off x="5715000" y="533400"/>
            <a:ext cx="1981200" cy="1447800"/>
            <a:chOff x="2976" y="960"/>
            <a:chExt cx="1728" cy="1584"/>
          </a:xfrm>
        </p:grpSpPr>
        <p:sp>
          <p:nvSpPr>
            <p:cNvPr id="90128" name="Line 6"/>
            <p:cNvSpPr>
              <a:spLocks noChangeShapeType="1"/>
            </p:cNvSpPr>
            <p:nvPr/>
          </p:nvSpPr>
          <p:spPr bwMode="auto">
            <a:xfrm>
              <a:off x="2976" y="1440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90129" name="Line 8"/>
            <p:cNvSpPr>
              <a:spLocks noChangeShapeType="1"/>
            </p:cNvSpPr>
            <p:nvPr/>
          </p:nvSpPr>
          <p:spPr bwMode="auto">
            <a:xfrm flipV="1">
              <a:off x="4272" y="960"/>
              <a:ext cx="432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90130" name="Line 9"/>
            <p:cNvSpPr>
              <a:spLocks noChangeShapeType="1"/>
            </p:cNvSpPr>
            <p:nvPr/>
          </p:nvSpPr>
          <p:spPr bwMode="auto">
            <a:xfrm>
              <a:off x="3408" y="960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90131" name="Line 11"/>
            <p:cNvSpPr>
              <a:spLocks noChangeShapeType="1"/>
            </p:cNvSpPr>
            <p:nvPr/>
          </p:nvSpPr>
          <p:spPr bwMode="auto">
            <a:xfrm>
              <a:off x="2976" y="1440"/>
              <a:ext cx="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90132" name="Line 15"/>
            <p:cNvSpPr>
              <a:spLocks noChangeShapeType="1"/>
            </p:cNvSpPr>
            <p:nvPr/>
          </p:nvSpPr>
          <p:spPr bwMode="auto">
            <a:xfrm>
              <a:off x="4272" y="1440"/>
              <a:ext cx="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90133" name="Line 16"/>
            <p:cNvSpPr>
              <a:spLocks noChangeShapeType="1"/>
            </p:cNvSpPr>
            <p:nvPr/>
          </p:nvSpPr>
          <p:spPr bwMode="auto">
            <a:xfrm>
              <a:off x="2976" y="2544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90134" name="Line 17"/>
            <p:cNvSpPr>
              <a:spLocks noChangeShapeType="1"/>
            </p:cNvSpPr>
            <p:nvPr/>
          </p:nvSpPr>
          <p:spPr bwMode="auto">
            <a:xfrm>
              <a:off x="3408" y="960"/>
              <a:ext cx="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90135" name="Line 18"/>
            <p:cNvSpPr>
              <a:spLocks noChangeShapeType="1"/>
            </p:cNvSpPr>
            <p:nvPr/>
          </p:nvSpPr>
          <p:spPr bwMode="auto">
            <a:xfrm>
              <a:off x="3408" y="2064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90136" name="Line 22"/>
            <p:cNvSpPr>
              <a:spLocks noChangeShapeType="1"/>
            </p:cNvSpPr>
            <p:nvPr/>
          </p:nvSpPr>
          <p:spPr bwMode="auto">
            <a:xfrm>
              <a:off x="3792" y="1296"/>
              <a:ext cx="72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90137" name="Line 23"/>
            <p:cNvSpPr>
              <a:spLocks noChangeShapeType="1"/>
            </p:cNvSpPr>
            <p:nvPr/>
          </p:nvSpPr>
          <p:spPr bwMode="auto">
            <a:xfrm>
              <a:off x="4512" y="1632"/>
              <a:ext cx="0" cy="38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90138" name="Line 24"/>
            <p:cNvSpPr>
              <a:spLocks noChangeShapeType="1"/>
            </p:cNvSpPr>
            <p:nvPr/>
          </p:nvSpPr>
          <p:spPr bwMode="auto">
            <a:xfrm>
              <a:off x="3216" y="1296"/>
              <a:ext cx="0" cy="33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90139" name="Line 25"/>
            <p:cNvSpPr>
              <a:spLocks noChangeShapeType="1"/>
            </p:cNvSpPr>
            <p:nvPr/>
          </p:nvSpPr>
          <p:spPr bwMode="auto">
            <a:xfrm>
              <a:off x="3216" y="2016"/>
              <a:ext cx="72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90140" name="Line 26"/>
            <p:cNvSpPr>
              <a:spLocks noChangeShapeType="1"/>
            </p:cNvSpPr>
            <p:nvPr/>
          </p:nvSpPr>
          <p:spPr bwMode="auto">
            <a:xfrm flipV="1">
              <a:off x="2976" y="960"/>
              <a:ext cx="432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90141" name="Line 27"/>
            <p:cNvSpPr>
              <a:spLocks noChangeShapeType="1"/>
            </p:cNvSpPr>
            <p:nvPr/>
          </p:nvSpPr>
          <p:spPr bwMode="auto">
            <a:xfrm flipV="1">
              <a:off x="4272" y="2064"/>
              <a:ext cx="432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90142" name="Line 28"/>
            <p:cNvSpPr>
              <a:spLocks noChangeShapeType="1"/>
            </p:cNvSpPr>
            <p:nvPr/>
          </p:nvSpPr>
          <p:spPr bwMode="auto">
            <a:xfrm flipV="1">
              <a:off x="2976" y="2064"/>
              <a:ext cx="432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90143" name="Line 29"/>
            <p:cNvSpPr>
              <a:spLocks noChangeShapeType="1"/>
            </p:cNvSpPr>
            <p:nvPr/>
          </p:nvSpPr>
          <p:spPr bwMode="auto">
            <a:xfrm>
              <a:off x="4704" y="960"/>
              <a:ext cx="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90144" name="Line 30"/>
            <p:cNvSpPr>
              <a:spLocks noChangeShapeType="1"/>
            </p:cNvSpPr>
            <p:nvPr/>
          </p:nvSpPr>
          <p:spPr bwMode="auto">
            <a:xfrm flipV="1">
              <a:off x="3600" y="960"/>
              <a:ext cx="432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90145" name="Line 31"/>
            <p:cNvSpPr>
              <a:spLocks noChangeShapeType="1"/>
            </p:cNvSpPr>
            <p:nvPr/>
          </p:nvSpPr>
          <p:spPr bwMode="auto">
            <a:xfrm>
              <a:off x="3600" y="1440"/>
              <a:ext cx="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90146" name="Line 32"/>
            <p:cNvSpPr>
              <a:spLocks noChangeShapeType="1"/>
            </p:cNvSpPr>
            <p:nvPr/>
          </p:nvSpPr>
          <p:spPr bwMode="auto">
            <a:xfrm>
              <a:off x="4032" y="960"/>
              <a:ext cx="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90147" name="Line 33"/>
            <p:cNvSpPr>
              <a:spLocks noChangeShapeType="1"/>
            </p:cNvSpPr>
            <p:nvPr/>
          </p:nvSpPr>
          <p:spPr bwMode="auto">
            <a:xfrm flipV="1">
              <a:off x="3600" y="2064"/>
              <a:ext cx="432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90148" name="Line 35"/>
            <p:cNvSpPr>
              <a:spLocks noChangeShapeType="1"/>
            </p:cNvSpPr>
            <p:nvPr/>
          </p:nvSpPr>
          <p:spPr bwMode="auto">
            <a:xfrm>
              <a:off x="3216" y="1536"/>
              <a:ext cx="0" cy="48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90149" name="Line 36"/>
            <p:cNvSpPr>
              <a:spLocks noChangeShapeType="1"/>
            </p:cNvSpPr>
            <p:nvPr/>
          </p:nvSpPr>
          <p:spPr bwMode="auto">
            <a:xfrm>
              <a:off x="3216" y="1296"/>
              <a:ext cx="62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90150" name="Line 37"/>
            <p:cNvSpPr>
              <a:spLocks noChangeShapeType="1"/>
            </p:cNvSpPr>
            <p:nvPr/>
          </p:nvSpPr>
          <p:spPr bwMode="auto">
            <a:xfrm>
              <a:off x="3792" y="2016"/>
              <a:ext cx="72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90151" name="Line 38"/>
            <p:cNvSpPr>
              <a:spLocks noChangeShapeType="1"/>
            </p:cNvSpPr>
            <p:nvPr/>
          </p:nvSpPr>
          <p:spPr bwMode="auto">
            <a:xfrm>
              <a:off x="4512" y="1296"/>
              <a:ext cx="0" cy="38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</p:grpSp>
      <p:pic>
        <p:nvPicPr>
          <p:cNvPr id="90118" name="Picture 4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00300"/>
            <a:ext cx="4318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9" name="Text Box 42"/>
          <p:cNvSpPr txBox="1">
            <a:spLocks noChangeArrowheads="1"/>
          </p:cNvSpPr>
          <p:nvPr/>
        </p:nvSpPr>
        <p:spPr bwMode="auto">
          <a:xfrm>
            <a:off x="457200" y="1066800"/>
            <a:ext cx="17208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429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Tx/>
              <a:buAutoNum type="circleNumDbPlain"/>
            </a:pPr>
            <a:r>
              <a:rPr lang="en-US" altLang="ja-JP">
                <a:solidFill>
                  <a:srgbClr val="0000FF"/>
                </a:solidFill>
                <a:latin typeface="Calibri" panose="020F0502020204030204" pitchFamily="34" charset="0"/>
              </a:rPr>
              <a:t> area law</a:t>
            </a:r>
          </a:p>
        </p:txBody>
      </p:sp>
      <p:sp>
        <p:nvSpPr>
          <p:cNvPr id="90120" name="Text Box 43"/>
          <p:cNvSpPr txBox="1">
            <a:spLocks noChangeArrowheads="1"/>
          </p:cNvSpPr>
          <p:nvPr/>
        </p:nvSpPr>
        <p:spPr bwMode="auto">
          <a:xfrm>
            <a:off x="457200" y="1752600"/>
            <a:ext cx="20828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>
                <a:solidFill>
                  <a:schemeClr val="hlink"/>
                </a:solidFill>
                <a:latin typeface="Calibri" panose="020F0502020204030204" pitchFamily="34" charset="0"/>
              </a:rPr>
              <a:t>In temporal gauge</a:t>
            </a:r>
          </a:p>
        </p:txBody>
      </p:sp>
      <p:sp>
        <p:nvSpPr>
          <p:cNvPr id="90121" name="Text Box 46"/>
          <p:cNvSpPr txBox="1">
            <a:spLocks noChangeArrowheads="1"/>
          </p:cNvSpPr>
          <p:nvPr/>
        </p:nvSpPr>
        <p:spPr bwMode="auto">
          <a:xfrm>
            <a:off x="442913" y="3087688"/>
            <a:ext cx="26701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429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Tx/>
              <a:buAutoNum type="circleNumDbPlain" startAt="2"/>
            </a:pPr>
            <a:r>
              <a:rPr lang="en-US" altLang="ja-JP">
                <a:solidFill>
                  <a:srgbClr val="0000FF"/>
                </a:solidFill>
                <a:latin typeface="Calibri" panose="020F0502020204030204" pitchFamily="34" charset="0"/>
              </a:rPr>
              <a:t> cluster property</a:t>
            </a:r>
          </a:p>
        </p:txBody>
      </p:sp>
      <p:pic>
        <p:nvPicPr>
          <p:cNvPr id="90122" name="Picture 4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724400"/>
            <a:ext cx="1574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3" name="Text Box 48"/>
          <p:cNvSpPr txBox="1">
            <a:spLocks noChangeArrowheads="1"/>
          </p:cNvSpPr>
          <p:nvPr/>
        </p:nvSpPr>
        <p:spPr bwMode="auto">
          <a:xfrm>
            <a:off x="838200" y="5410200"/>
            <a:ext cx="456088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>
                <a:latin typeface="Calibri" panose="020F0502020204030204" pitchFamily="34" charset="0"/>
              </a:rPr>
              <a:t>The center symmetry is not broken</a:t>
            </a:r>
          </a:p>
        </p:txBody>
      </p:sp>
      <p:sp>
        <p:nvSpPr>
          <p:cNvPr id="90124" name="Text Box 49"/>
          <p:cNvSpPr txBox="1">
            <a:spLocks noChangeArrowheads="1"/>
          </p:cNvSpPr>
          <p:nvPr/>
        </p:nvSpPr>
        <p:spPr bwMode="auto">
          <a:xfrm>
            <a:off x="3657600" y="6096000"/>
            <a:ext cx="379571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b="1">
                <a:latin typeface="Calibri" panose="020F0502020204030204" pitchFamily="34" charset="0"/>
              </a:rPr>
              <a:t>No ground state degeneracy</a:t>
            </a:r>
          </a:p>
        </p:txBody>
      </p:sp>
      <p:sp>
        <p:nvSpPr>
          <p:cNvPr id="90125" name="AutoShape 50"/>
          <p:cNvSpPr>
            <a:spLocks noChangeArrowheads="1"/>
          </p:cNvSpPr>
          <p:nvPr/>
        </p:nvSpPr>
        <p:spPr bwMode="auto">
          <a:xfrm>
            <a:off x="2514600" y="5864225"/>
            <a:ext cx="762000" cy="920750"/>
          </a:xfrm>
          <a:prstGeom prst="right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>
              <a:latin typeface="Calibri" panose="020F0502020204030204" pitchFamily="34" charset="0"/>
            </a:endParaRPr>
          </a:p>
        </p:txBody>
      </p:sp>
      <p:sp>
        <p:nvSpPr>
          <p:cNvPr id="90126" name="AutoShape 52"/>
          <p:cNvSpPr>
            <a:spLocks noChangeArrowheads="1"/>
          </p:cNvSpPr>
          <p:nvPr/>
        </p:nvSpPr>
        <p:spPr bwMode="auto">
          <a:xfrm>
            <a:off x="2667000" y="4340225"/>
            <a:ext cx="762000" cy="920750"/>
          </a:xfrm>
          <a:prstGeom prst="right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>
              <a:latin typeface="Calibri" panose="020F0502020204030204" pitchFamily="34" charset="0"/>
            </a:endParaRPr>
          </a:p>
        </p:txBody>
      </p:sp>
      <p:pic>
        <p:nvPicPr>
          <p:cNvPr id="90127" name="Picture 5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0"/>
            <a:ext cx="5245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6BFC153B-C4DA-4743-81FF-A47A21884F44}" type="slidenum">
              <a:rPr kumimoji="0" lang="en-US" altLang="ja-JP" sz="1400">
                <a:latin typeface="Calibri" panose="020F0502020204030204" pitchFamily="34" charset="0"/>
              </a:rPr>
              <a:pPr/>
              <a:t>37</a:t>
            </a:fld>
            <a:endParaRPr kumimoji="0" lang="en-US" altLang="ja-JP" sz="1400">
              <a:latin typeface="Calibri" panose="020F0502020204030204" pitchFamily="34" charset="0"/>
            </a:endParaRPr>
          </a:p>
        </p:txBody>
      </p:sp>
      <p:sp>
        <p:nvSpPr>
          <p:cNvPr id="92162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29591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b="1" u="sng">
                <a:solidFill>
                  <a:srgbClr val="CC0000"/>
                </a:solidFill>
                <a:latin typeface="Calibri" panose="020F0502020204030204" pitchFamily="34" charset="0"/>
              </a:rPr>
              <a:t>deconfinement phase</a:t>
            </a:r>
          </a:p>
        </p:txBody>
      </p:sp>
      <p:sp>
        <p:nvSpPr>
          <p:cNvPr id="92163" name="Text Box 6"/>
          <p:cNvSpPr txBox="1">
            <a:spLocks noChangeArrowheads="1"/>
          </p:cNvSpPr>
          <p:nvPr/>
        </p:nvSpPr>
        <p:spPr bwMode="auto">
          <a:xfrm>
            <a:off x="609600" y="3810000"/>
            <a:ext cx="42846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>
                <a:latin typeface="Calibri" panose="020F0502020204030204" pitchFamily="34" charset="0"/>
              </a:rPr>
              <a:t>breaking of the center symmetry </a:t>
            </a:r>
          </a:p>
        </p:txBody>
      </p:sp>
      <p:sp>
        <p:nvSpPr>
          <p:cNvPr id="92164" name="Oval 7"/>
          <p:cNvSpPr>
            <a:spLocks noChangeArrowheads="1"/>
          </p:cNvSpPr>
          <p:nvPr/>
        </p:nvSpPr>
        <p:spPr bwMode="auto">
          <a:xfrm>
            <a:off x="457200" y="3751263"/>
            <a:ext cx="4648200" cy="650875"/>
          </a:xfrm>
          <a:prstGeom prst="ellipse">
            <a:avLst/>
          </a:prstGeom>
          <a:noFill/>
          <a:ln w="254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>
              <a:latin typeface="Calibri" panose="020F0502020204030204" pitchFamily="34" charset="0"/>
            </a:endParaRPr>
          </a:p>
        </p:txBody>
      </p:sp>
      <p:sp>
        <p:nvSpPr>
          <p:cNvPr id="92165" name="Text Box 8"/>
          <p:cNvSpPr txBox="1">
            <a:spLocks noChangeArrowheads="1"/>
          </p:cNvSpPr>
          <p:nvPr/>
        </p:nvSpPr>
        <p:spPr bwMode="auto">
          <a:xfrm>
            <a:off x="6705600" y="3886200"/>
            <a:ext cx="19653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b="1">
                <a:latin typeface="Calibri" panose="020F0502020204030204" pitchFamily="34" charset="0"/>
              </a:rPr>
              <a:t>3</a:t>
            </a:r>
            <a:r>
              <a:rPr lang="en-US" altLang="ja-JP" b="1" baseline="30000">
                <a:latin typeface="Calibri" panose="020F0502020204030204" pitchFamily="34" charset="0"/>
              </a:rPr>
              <a:t>3 </a:t>
            </a:r>
            <a:r>
              <a:rPr lang="en-US" altLang="ja-JP" b="1">
                <a:latin typeface="Calibri" panose="020F0502020204030204" pitchFamily="34" charset="0"/>
              </a:rPr>
              <a:t>degeneracy</a:t>
            </a:r>
          </a:p>
        </p:txBody>
      </p:sp>
      <p:sp>
        <p:nvSpPr>
          <p:cNvPr id="92166" name="AutoShape 9"/>
          <p:cNvSpPr>
            <a:spLocks noChangeArrowheads="1"/>
          </p:cNvSpPr>
          <p:nvPr/>
        </p:nvSpPr>
        <p:spPr bwMode="auto">
          <a:xfrm>
            <a:off x="5638800" y="3654425"/>
            <a:ext cx="838200" cy="920750"/>
          </a:xfrm>
          <a:prstGeom prst="rightArrow">
            <a:avLst>
              <a:gd name="adj1" fmla="val 50000"/>
              <a:gd name="adj2" fmla="val 68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>
              <a:latin typeface="Calibri" panose="020F0502020204030204" pitchFamily="34" charset="0"/>
            </a:endParaRPr>
          </a:p>
        </p:txBody>
      </p:sp>
      <p:sp>
        <p:nvSpPr>
          <p:cNvPr id="92167" name="Text Box 10"/>
          <p:cNvSpPr txBox="1">
            <a:spLocks noChangeArrowheads="1"/>
          </p:cNvSpPr>
          <p:nvPr/>
        </p:nvSpPr>
        <p:spPr bwMode="auto">
          <a:xfrm>
            <a:off x="1066800" y="5257800"/>
            <a:ext cx="5003655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b="1" dirty="0">
                <a:latin typeface="Calibri" panose="020F0502020204030204" pitchFamily="34" charset="0"/>
              </a:rPr>
              <a:t>The degeneracy reproduces </a:t>
            </a:r>
            <a:r>
              <a:rPr lang="en-US" altLang="ja-JP" b="1" dirty="0" smtClean="0">
                <a:latin typeface="Calibri" panose="020F0502020204030204" pitchFamily="34" charset="0"/>
              </a:rPr>
              <a:t>our result</a:t>
            </a:r>
            <a:endParaRPr lang="en-US" altLang="ja-JP" b="1" dirty="0">
              <a:latin typeface="Calibri" panose="020F0502020204030204" pitchFamily="34" charset="0"/>
            </a:endParaRPr>
          </a:p>
        </p:txBody>
      </p:sp>
      <p:sp>
        <p:nvSpPr>
          <p:cNvPr id="92168" name="Text Box 11"/>
          <p:cNvSpPr txBox="1">
            <a:spLocks noChangeArrowheads="1"/>
          </p:cNvSpPr>
          <p:nvPr/>
        </p:nvSpPr>
        <p:spPr bwMode="auto">
          <a:xfrm>
            <a:off x="609600" y="1066800"/>
            <a:ext cx="24257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429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Tx/>
              <a:buAutoNum type="circleNumDbPlain"/>
            </a:pPr>
            <a:r>
              <a:rPr lang="en-US" altLang="ja-JP">
                <a:solidFill>
                  <a:srgbClr val="0000FF"/>
                </a:solidFill>
                <a:latin typeface="Calibri" panose="020F0502020204030204" pitchFamily="34" charset="0"/>
              </a:rPr>
              <a:t> perimeter law</a:t>
            </a:r>
          </a:p>
        </p:txBody>
      </p:sp>
      <p:grpSp>
        <p:nvGrpSpPr>
          <p:cNvPr id="92169" name="Group 12"/>
          <p:cNvGrpSpPr>
            <a:grpSpLocks/>
          </p:cNvGrpSpPr>
          <p:nvPr/>
        </p:nvGrpSpPr>
        <p:grpSpPr bwMode="auto">
          <a:xfrm>
            <a:off x="6248400" y="838200"/>
            <a:ext cx="1905000" cy="1447800"/>
            <a:chOff x="2976" y="960"/>
            <a:chExt cx="1728" cy="1584"/>
          </a:xfrm>
        </p:grpSpPr>
        <p:sp>
          <p:nvSpPr>
            <p:cNvPr id="92174" name="Line 13"/>
            <p:cNvSpPr>
              <a:spLocks noChangeShapeType="1"/>
            </p:cNvSpPr>
            <p:nvPr/>
          </p:nvSpPr>
          <p:spPr bwMode="auto">
            <a:xfrm>
              <a:off x="2976" y="1440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92175" name="Line 14"/>
            <p:cNvSpPr>
              <a:spLocks noChangeShapeType="1"/>
            </p:cNvSpPr>
            <p:nvPr/>
          </p:nvSpPr>
          <p:spPr bwMode="auto">
            <a:xfrm flipV="1">
              <a:off x="4272" y="960"/>
              <a:ext cx="432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92176" name="Line 15"/>
            <p:cNvSpPr>
              <a:spLocks noChangeShapeType="1"/>
            </p:cNvSpPr>
            <p:nvPr/>
          </p:nvSpPr>
          <p:spPr bwMode="auto">
            <a:xfrm>
              <a:off x="3408" y="960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92177" name="Line 16"/>
            <p:cNvSpPr>
              <a:spLocks noChangeShapeType="1"/>
            </p:cNvSpPr>
            <p:nvPr/>
          </p:nvSpPr>
          <p:spPr bwMode="auto">
            <a:xfrm>
              <a:off x="2976" y="1440"/>
              <a:ext cx="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92178" name="Line 17"/>
            <p:cNvSpPr>
              <a:spLocks noChangeShapeType="1"/>
            </p:cNvSpPr>
            <p:nvPr/>
          </p:nvSpPr>
          <p:spPr bwMode="auto">
            <a:xfrm>
              <a:off x="4272" y="1440"/>
              <a:ext cx="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92179" name="Line 18"/>
            <p:cNvSpPr>
              <a:spLocks noChangeShapeType="1"/>
            </p:cNvSpPr>
            <p:nvPr/>
          </p:nvSpPr>
          <p:spPr bwMode="auto">
            <a:xfrm>
              <a:off x="2976" y="2544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92180" name="Line 19"/>
            <p:cNvSpPr>
              <a:spLocks noChangeShapeType="1"/>
            </p:cNvSpPr>
            <p:nvPr/>
          </p:nvSpPr>
          <p:spPr bwMode="auto">
            <a:xfrm>
              <a:off x="3408" y="960"/>
              <a:ext cx="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92181" name="Line 20"/>
            <p:cNvSpPr>
              <a:spLocks noChangeShapeType="1"/>
            </p:cNvSpPr>
            <p:nvPr/>
          </p:nvSpPr>
          <p:spPr bwMode="auto">
            <a:xfrm>
              <a:off x="3408" y="2064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92182" name="Line 21"/>
            <p:cNvSpPr>
              <a:spLocks noChangeShapeType="1"/>
            </p:cNvSpPr>
            <p:nvPr/>
          </p:nvSpPr>
          <p:spPr bwMode="auto">
            <a:xfrm>
              <a:off x="3792" y="1296"/>
              <a:ext cx="72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92183" name="Line 22"/>
            <p:cNvSpPr>
              <a:spLocks noChangeShapeType="1"/>
            </p:cNvSpPr>
            <p:nvPr/>
          </p:nvSpPr>
          <p:spPr bwMode="auto">
            <a:xfrm>
              <a:off x="4512" y="1632"/>
              <a:ext cx="0" cy="38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92184" name="Line 23"/>
            <p:cNvSpPr>
              <a:spLocks noChangeShapeType="1"/>
            </p:cNvSpPr>
            <p:nvPr/>
          </p:nvSpPr>
          <p:spPr bwMode="auto">
            <a:xfrm>
              <a:off x="3216" y="1296"/>
              <a:ext cx="0" cy="33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92185" name="Line 24"/>
            <p:cNvSpPr>
              <a:spLocks noChangeShapeType="1"/>
            </p:cNvSpPr>
            <p:nvPr/>
          </p:nvSpPr>
          <p:spPr bwMode="auto">
            <a:xfrm>
              <a:off x="3216" y="2016"/>
              <a:ext cx="72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92186" name="Line 25"/>
            <p:cNvSpPr>
              <a:spLocks noChangeShapeType="1"/>
            </p:cNvSpPr>
            <p:nvPr/>
          </p:nvSpPr>
          <p:spPr bwMode="auto">
            <a:xfrm flipV="1">
              <a:off x="2976" y="960"/>
              <a:ext cx="432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92187" name="Line 26"/>
            <p:cNvSpPr>
              <a:spLocks noChangeShapeType="1"/>
            </p:cNvSpPr>
            <p:nvPr/>
          </p:nvSpPr>
          <p:spPr bwMode="auto">
            <a:xfrm flipV="1">
              <a:off x="4272" y="2064"/>
              <a:ext cx="432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92188" name="Line 27"/>
            <p:cNvSpPr>
              <a:spLocks noChangeShapeType="1"/>
            </p:cNvSpPr>
            <p:nvPr/>
          </p:nvSpPr>
          <p:spPr bwMode="auto">
            <a:xfrm flipV="1">
              <a:off x="2976" y="2064"/>
              <a:ext cx="432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92189" name="Line 28"/>
            <p:cNvSpPr>
              <a:spLocks noChangeShapeType="1"/>
            </p:cNvSpPr>
            <p:nvPr/>
          </p:nvSpPr>
          <p:spPr bwMode="auto">
            <a:xfrm>
              <a:off x="4704" y="960"/>
              <a:ext cx="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92190" name="Line 29"/>
            <p:cNvSpPr>
              <a:spLocks noChangeShapeType="1"/>
            </p:cNvSpPr>
            <p:nvPr/>
          </p:nvSpPr>
          <p:spPr bwMode="auto">
            <a:xfrm flipV="1">
              <a:off x="3600" y="960"/>
              <a:ext cx="432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92191" name="Line 30"/>
            <p:cNvSpPr>
              <a:spLocks noChangeShapeType="1"/>
            </p:cNvSpPr>
            <p:nvPr/>
          </p:nvSpPr>
          <p:spPr bwMode="auto">
            <a:xfrm>
              <a:off x="3600" y="1440"/>
              <a:ext cx="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92192" name="Line 31"/>
            <p:cNvSpPr>
              <a:spLocks noChangeShapeType="1"/>
            </p:cNvSpPr>
            <p:nvPr/>
          </p:nvSpPr>
          <p:spPr bwMode="auto">
            <a:xfrm>
              <a:off x="4032" y="960"/>
              <a:ext cx="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92193" name="Line 32"/>
            <p:cNvSpPr>
              <a:spLocks noChangeShapeType="1"/>
            </p:cNvSpPr>
            <p:nvPr/>
          </p:nvSpPr>
          <p:spPr bwMode="auto">
            <a:xfrm flipV="1">
              <a:off x="3600" y="2064"/>
              <a:ext cx="432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92194" name="Line 33"/>
            <p:cNvSpPr>
              <a:spLocks noChangeShapeType="1"/>
            </p:cNvSpPr>
            <p:nvPr/>
          </p:nvSpPr>
          <p:spPr bwMode="auto">
            <a:xfrm>
              <a:off x="3216" y="1536"/>
              <a:ext cx="0" cy="48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92195" name="Line 34"/>
            <p:cNvSpPr>
              <a:spLocks noChangeShapeType="1"/>
            </p:cNvSpPr>
            <p:nvPr/>
          </p:nvSpPr>
          <p:spPr bwMode="auto">
            <a:xfrm>
              <a:off x="3216" y="1296"/>
              <a:ext cx="62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92196" name="Line 35"/>
            <p:cNvSpPr>
              <a:spLocks noChangeShapeType="1"/>
            </p:cNvSpPr>
            <p:nvPr/>
          </p:nvSpPr>
          <p:spPr bwMode="auto">
            <a:xfrm>
              <a:off x="3792" y="2016"/>
              <a:ext cx="72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92197" name="Line 36"/>
            <p:cNvSpPr>
              <a:spLocks noChangeShapeType="1"/>
            </p:cNvSpPr>
            <p:nvPr/>
          </p:nvSpPr>
          <p:spPr bwMode="auto">
            <a:xfrm>
              <a:off x="4512" y="1296"/>
              <a:ext cx="0" cy="38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</p:grpSp>
      <p:pic>
        <p:nvPicPr>
          <p:cNvPr id="92170" name="Picture 4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743200"/>
            <a:ext cx="1574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1" name="AutoShape 41"/>
          <p:cNvSpPr>
            <a:spLocks noChangeArrowheads="1"/>
          </p:cNvSpPr>
          <p:nvPr/>
        </p:nvSpPr>
        <p:spPr bwMode="auto">
          <a:xfrm>
            <a:off x="1752600" y="2435225"/>
            <a:ext cx="838200" cy="920750"/>
          </a:xfrm>
          <a:prstGeom prst="rightArrow">
            <a:avLst>
              <a:gd name="adj1" fmla="val 50000"/>
              <a:gd name="adj2" fmla="val 68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>
              <a:latin typeface="Calibri" panose="020F0502020204030204" pitchFamily="34" charset="0"/>
            </a:endParaRPr>
          </a:p>
        </p:txBody>
      </p:sp>
      <p:sp>
        <p:nvSpPr>
          <p:cNvPr id="92172" name="AutoShape 42"/>
          <p:cNvSpPr>
            <a:spLocks noChangeArrowheads="1"/>
          </p:cNvSpPr>
          <p:nvPr/>
        </p:nvSpPr>
        <p:spPr bwMode="auto">
          <a:xfrm>
            <a:off x="977827" y="5130801"/>
            <a:ext cx="5181600" cy="79216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>
              <a:latin typeface="Calibri" panose="020F0502020204030204" pitchFamily="34" charset="0"/>
            </a:endParaRPr>
          </a:p>
        </p:txBody>
      </p:sp>
      <p:pic>
        <p:nvPicPr>
          <p:cNvPr id="92173" name="Picture 4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758950"/>
            <a:ext cx="37211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スライド番号プレースホルダ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1584262D-D1C7-44EA-BE65-3977D37E1965}" type="slidenum">
              <a:rPr kumimoji="0" lang="en-US" altLang="ja-JP" sz="1400">
                <a:latin typeface="Calibri" panose="020F0502020204030204" pitchFamily="34" charset="0"/>
              </a:rPr>
              <a:pPr/>
              <a:t>38</a:t>
            </a:fld>
            <a:endParaRPr kumimoji="0" lang="en-US" altLang="ja-JP" sz="1400">
              <a:latin typeface="Calibri" panose="020F0502020204030204" pitchFamily="34" charset="0"/>
            </a:endParaRPr>
          </a:p>
        </p:txBody>
      </p:sp>
      <p:sp>
        <p:nvSpPr>
          <p:cNvPr id="94210" name="テキスト ボックス 2"/>
          <p:cNvSpPr txBox="1">
            <a:spLocks noChangeArrowheads="1"/>
          </p:cNvSpPr>
          <p:nvPr/>
        </p:nvSpPr>
        <p:spPr bwMode="auto">
          <a:xfrm>
            <a:off x="381000" y="762000"/>
            <a:ext cx="8153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>
                <a:latin typeface="Calibri" panose="020F0502020204030204" pitchFamily="34" charset="0"/>
              </a:rPr>
              <a:t>In the static limit, our condition for quark confinement coincides with the Wilson’s. </a:t>
            </a:r>
            <a:endParaRPr lang="ja-JP" altLang="en-US">
              <a:latin typeface="Calibri" panose="020F0502020204030204" pitchFamily="34" charset="0"/>
            </a:endParaRPr>
          </a:p>
        </p:txBody>
      </p:sp>
      <p:sp>
        <p:nvSpPr>
          <p:cNvPr id="94211" name="テキスト ボックス 3"/>
          <p:cNvSpPr txBox="1">
            <a:spLocks noChangeArrowheads="1"/>
          </p:cNvSpPr>
          <p:nvPr/>
        </p:nvSpPr>
        <p:spPr bwMode="auto">
          <a:xfrm>
            <a:off x="381000" y="2209800"/>
            <a:ext cx="1108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b="1">
                <a:solidFill>
                  <a:srgbClr val="0000FF"/>
                </a:solidFill>
                <a:latin typeface="Calibri" panose="020F0502020204030204" pitchFamily="34" charset="0"/>
              </a:rPr>
              <a:t>remark</a:t>
            </a:r>
            <a:endParaRPr lang="ja-JP" altLang="en-US" b="1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pic>
        <p:nvPicPr>
          <p:cNvPr id="94212" name="図 7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114800"/>
            <a:ext cx="1524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3" name="図 9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029200"/>
            <a:ext cx="61468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4" name="テキスト ボックス 10"/>
          <p:cNvSpPr txBox="1">
            <a:spLocks noChangeArrowheads="1"/>
          </p:cNvSpPr>
          <p:nvPr/>
        </p:nvSpPr>
        <p:spPr bwMode="auto">
          <a:xfrm>
            <a:off x="533400" y="2819400"/>
            <a:ext cx="7543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dirty="0">
                <a:latin typeface="Calibri" panose="020F0502020204030204" pitchFamily="34" charset="0"/>
              </a:rPr>
              <a:t>In this limit, </a:t>
            </a:r>
            <a:r>
              <a:rPr lang="en-US" altLang="ja-JP" dirty="0" smtClean="0">
                <a:latin typeface="Calibri" panose="020F0502020204030204" pitchFamily="34" charset="0"/>
              </a:rPr>
              <a:t>our </a:t>
            </a:r>
            <a:r>
              <a:rPr lang="en-US" altLang="ja-JP" dirty="0">
                <a:latin typeface="Calibri" panose="020F0502020204030204" pitchFamily="34" charset="0"/>
              </a:rPr>
              <a:t>algebra reproduces the  ‘t </a:t>
            </a:r>
            <a:r>
              <a:rPr lang="en-US" altLang="ja-JP" dirty="0" err="1">
                <a:latin typeface="Calibri" panose="020F0502020204030204" pitchFamily="34" charset="0"/>
              </a:rPr>
              <a:t>Hooft</a:t>
            </a:r>
            <a:r>
              <a:rPr lang="en-US" altLang="ja-JP" dirty="0">
                <a:latin typeface="Calibri" panose="020F0502020204030204" pitchFamily="34" charset="0"/>
              </a:rPr>
              <a:t> algebra </a:t>
            </a:r>
            <a:endParaRPr lang="ja-JP" altLang="en-US" dirty="0">
              <a:latin typeface="Calibri" panose="020F0502020204030204" pitchFamily="34" charset="0"/>
            </a:endParaRPr>
          </a:p>
        </p:txBody>
      </p:sp>
      <p:sp>
        <p:nvSpPr>
          <p:cNvPr id="12" name="角丸四角形 11"/>
          <p:cNvSpPr/>
          <p:nvPr/>
        </p:nvSpPr>
        <p:spPr bwMode="auto">
          <a:xfrm>
            <a:off x="228600" y="762000"/>
            <a:ext cx="8534400" cy="900113"/>
          </a:xfrm>
          <a:prstGeom prst="roundRect">
            <a:avLst/>
          </a:prstGeom>
          <a:noFill/>
          <a:ln w="38100">
            <a:solidFill>
              <a:srgbClr val="00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/>
          <a:p>
            <a:pPr eaLnBrk="1" hangingPunct="1">
              <a:defRPr/>
            </a:pP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94216" name="左中かっこ 12"/>
          <p:cNvSpPr>
            <a:spLocks/>
          </p:cNvSpPr>
          <p:nvPr/>
        </p:nvSpPr>
        <p:spPr bwMode="auto">
          <a:xfrm>
            <a:off x="1066800" y="3962400"/>
            <a:ext cx="457200" cy="1476375"/>
          </a:xfrm>
          <a:prstGeom prst="leftBrace">
            <a:avLst>
              <a:gd name="adj1" fmla="val 8312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39AE5013-C70B-4796-95C1-AA7E7972DB98}" type="slidenum">
              <a:rPr kumimoji="0" lang="en-US" altLang="ja-JP" sz="1400">
                <a:latin typeface="Calibri" panose="020F0502020204030204" pitchFamily="34" charset="0"/>
              </a:rPr>
              <a:pPr/>
              <a:t>39</a:t>
            </a:fld>
            <a:endParaRPr kumimoji="0" lang="en-US" altLang="ja-JP" sz="1400">
              <a:latin typeface="Calibri" panose="020F0502020204030204" pitchFamily="34" charset="0"/>
            </a:endParaRPr>
          </a:p>
        </p:txBody>
      </p:sp>
      <p:sp>
        <p:nvSpPr>
          <p:cNvPr id="100354" name="Text Box 4"/>
          <p:cNvSpPr txBox="1">
            <a:spLocks noChangeArrowheads="1"/>
          </p:cNvSpPr>
          <p:nvPr/>
        </p:nvSpPr>
        <p:spPr bwMode="auto">
          <a:xfrm>
            <a:off x="381000" y="304800"/>
            <a:ext cx="67976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dirty="0">
                <a:latin typeface="Calibri" panose="020F0502020204030204" pitchFamily="34" charset="0"/>
              </a:rPr>
              <a:t>3. comparison with </a:t>
            </a:r>
            <a:r>
              <a:rPr lang="en-US" altLang="ja-JP" dirty="0" err="1">
                <a:latin typeface="Calibri" panose="020F0502020204030204" pitchFamily="34" charset="0"/>
              </a:rPr>
              <a:t>Fradkin-Shenker’s</a:t>
            </a:r>
            <a:r>
              <a:rPr lang="en-US" altLang="ja-JP" dirty="0">
                <a:latin typeface="Calibri" panose="020F0502020204030204" pitchFamily="34" charset="0"/>
              </a:rPr>
              <a:t> phase diagram</a:t>
            </a:r>
          </a:p>
        </p:txBody>
      </p:sp>
      <p:sp>
        <p:nvSpPr>
          <p:cNvPr id="100355" name="Text Box 7"/>
          <p:cNvSpPr txBox="1">
            <a:spLocks noChangeArrowheads="1"/>
          </p:cNvSpPr>
          <p:nvPr/>
        </p:nvSpPr>
        <p:spPr bwMode="auto">
          <a:xfrm>
            <a:off x="457200" y="1066800"/>
            <a:ext cx="3243263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 b="1" dirty="0" err="1">
                <a:solidFill>
                  <a:schemeClr val="accent2"/>
                </a:solidFill>
                <a:latin typeface="Calibri" panose="020F0502020204030204" pitchFamily="34" charset="0"/>
              </a:rPr>
              <a:t>Fradkin-Shenker’s</a:t>
            </a:r>
            <a:r>
              <a:rPr lang="en-US" altLang="ja-JP" sz="2000" b="1" dirty="0">
                <a:solidFill>
                  <a:schemeClr val="accent2"/>
                </a:solidFill>
                <a:latin typeface="Calibri" panose="020F0502020204030204" pitchFamily="34" charset="0"/>
              </a:rPr>
              <a:t> result (79)</a:t>
            </a:r>
          </a:p>
        </p:txBody>
      </p:sp>
      <p:sp>
        <p:nvSpPr>
          <p:cNvPr id="100356" name="Text Box 8"/>
          <p:cNvSpPr txBox="1">
            <a:spLocks noChangeArrowheads="1"/>
          </p:cNvSpPr>
          <p:nvPr/>
        </p:nvSpPr>
        <p:spPr bwMode="auto">
          <a:xfrm>
            <a:off x="457200" y="1905000"/>
            <a:ext cx="7253288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Char char="l"/>
            </a:pPr>
            <a:r>
              <a:rPr lang="en-US" altLang="ja-JP" sz="2000">
                <a:latin typeface="Calibri" panose="020F0502020204030204" pitchFamily="34" charset="0"/>
              </a:rPr>
              <a:t> Higgs and the confinement phase are </a:t>
            </a:r>
            <a:r>
              <a:rPr lang="en-US" altLang="ja-JP" sz="2000" b="1">
                <a:solidFill>
                  <a:srgbClr val="0000FF"/>
                </a:solidFill>
                <a:latin typeface="Calibri" panose="020F0502020204030204" pitchFamily="34" charset="0"/>
              </a:rPr>
              <a:t>smoothly connected</a:t>
            </a:r>
            <a:r>
              <a:rPr lang="en-US" altLang="ja-JP" sz="2000">
                <a:latin typeface="Calibri" panose="020F0502020204030204" pitchFamily="34" charset="0"/>
              </a:rPr>
              <a:t> when </a:t>
            </a:r>
            <a:br>
              <a:rPr lang="en-US" altLang="ja-JP" sz="2000">
                <a:latin typeface="Calibri" panose="020F0502020204030204" pitchFamily="34" charset="0"/>
              </a:rPr>
            </a:br>
            <a:r>
              <a:rPr lang="en-US" altLang="ja-JP" sz="2000">
                <a:latin typeface="Calibri" panose="020F0502020204030204" pitchFamily="34" charset="0"/>
              </a:rPr>
              <a:t>the Higgs fields transform like </a:t>
            </a:r>
            <a:r>
              <a:rPr lang="en-US" altLang="ja-JP" sz="2000" b="1">
                <a:solidFill>
                  <a:srgbClr val="0000FF"/>
                </a:solidFill>
                <a:latin typeface="Calibri" panose="020F0502020204030204" pitchFamily="34" charset="0"/>
              </a:rPr>
              <a:t>fundamental rep (complementarity)</a:t>
            </a:r>
            <a:r>
              <a:rPr lang="en-US" altLang="ja-JP" sz="2000">
                <a:solidFill>
                  <a:srgbClr val="0000FF"/>
                </a:solidFill>
                <a:latin typeface="Calibri" panose="020F0502020204030204" pitchFamily="34" charset="0"/>
              </a:rPr>
              <a:t>.</a:t>
            </a:r>
            <a:r>
              <a:rPr lang="en-US" altLang="ja-JP" sz="2000">
                <a:latin typeface="Calibri" panose="020F0502020204030204" pitchFamily="34" charset="0"/>
              </a:rPr>
              <a:t/>
            </a:r>
            <a:br>
              <a:rPr lang="en-US" altLang="ja-JP" sz="2000">
                <a:latin typeface="Calibri" panose="020F0502020204030204" pitchFamily="34" charset="0"/>
              </a:rPr>
            </a:br>
            <a:endParaRPr lang="en-US" altLang="ja-JP" sz="2000"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en-US" altLang="ja-JP" sz="2000">
                <a:latin typeface="Calibri" panose="020F0502020204030204" pitchFamily="34" charset="0"/>
              </a:rPr>
              <a:t> They are </a:t>
            </a:r>
            <a:r>
              <a:rPr lang="en-US" altLang="ja-JP" sz="2000" b="1">
                <a:solidFill>
                  <a:srgbClr val="CC0000"/>
                </a:solidFill>
                <a:latin typeface="Calibri" panose="020F0502020204030204" pitchFamily="34" charset="0"/>
              </a:rPr>
              <a:t>separated by a phase boundary</a:t>
            </a:r>
            <a:r>
              <a:rPr lang="en-US" altLang="ja-JP" sz="2000">
                <a:latin typeface="Calibri" panose="020F0502020204030204" pitchFamily="34" charset="0"/>
              </a:rPr>
              <a:t> when the Higgs fields </a:t>
            </a:r>
            <a:br>
              <a:rPr lang="en-US" altLang="ja-JP" sz="2000">
                <a:latin typeface="Calibri" panose="020F0502020204030204" pitchFamily="34" charset="0"/>
              </a:rPr>
            </a:br>
            <a:r>
              <a:rPr lang="en-US" altLang="ja-JP" sz="2000">
                <a:latin typeface="Calibri" panose="020F0502020204030204" pitchFamily="34" charset="0"/>
              </a:rPr>
              <a:t>transform like </a:t>
            </a:r>
            <a:r>
              <a:rPr lang="en-US" altLang="ja-JP" sz="2000" b="1">
                <a:solidFill>
                  <a:srgbClr val="CC0000"/>
                </a:solidFill>
                <a:latin typeface="Calibri" panose="020F0502020204030204" pitchFamily="34" charset="0"/>
              </a:rPr>
              <a:t>other than fundamental rep</a:t>
            </a:r>
            <a:r>
              <a:rPr lang="en-US" altLang="ja-JP" b="1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100357" name="AutoShape 9"/>
          <p:cNvSpPr>
            <a:spLocks noChangeArrowheads="1"/>
          </p:cNvSpPr>
          <p:nvPr/>
        </p:nvSpPr>
        <p:spPr bwMode="auto">
          <a:xfrm>
            <a:off x="381000" y="1905000"/>
            <a:ext cx="7696200" cy="1727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>
              <a:latin typeface="Calibri" panose="020F0502020204030204" pitchFamily="34" charset="0"/>
            </a:endParaRPr>
          </a:p>
        </p:txBody>
      </p:sp>
      <p:sp>
        <p:nvSpPr>
          <p:cNvPr id="100358" name="AutoShape 10"/>
          <p:cNvSpPr>
            <a:spLocks noChangeArrowheads="1"/>
          </p:cNvSpPr>
          <p:nvPr/>
        </p:nvSpPr>
        <p:spPr bwMode="auto">
          <a:xfrm>
            <a:off x="4114800" y="4006850"/>
            <a:ext cx="485775" cy="520700"/>
          </a:xfrm>
          <a:prstGeom prst="downArrow">
            <a:avLst>
              <a:gd name="adj1" fmla="val 50000"/>
              <a:gd name="adj2" fmla="val 249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>
              <a:latin typeface="Calibri" panose="020F0502020204030204" pitchFamily="34" charset="0"/>
            </a:endParaRPr>
          </a:p>
        </p:txBody>
      </p:sp>
      <p:sp>
        <p:nvSpPr>
          <p:cNvPr id="100359" name="Text Box 11"/>
          <p:cNvSpPr txBox="1">
            <a:spLocks noChangeArrowheads="1"/>
          </p:cNvSpPr>
          <p:nvPr/>
        </p:nvSpPr>
        <p:spPr bwMode="auto">
          <a:xfrm>
            <a:off x="457200" y="4953000"/>
            <a:ext cx="7640638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>
                <a:latin typeface="Calibri" panose="020F0502020204030204" pitchFamily="34" charset="0"/>
              </a:rPr>
              <a:t>Our topological argument implies that </a:t>
            </a:r>
            <a:r>
              <a:rPr lang="en-US" altLang="ja-JP" sz="2000" b="1">
                <a:solidFill>
                  <a:schemeClr val="hlink"/>
                </a:solidFill>
                <a:latin typeface="Calibri" panose="020F0502020204030204" pitchFamily="34" charset="0"/>
              </a:rPr>
              <a:t>no ground state degeneracy</a:t>
            </a:r>
            <a:r>
              <a:rPr lang="en-US" altLang="ja-JP" sz="2000">
                <a:latin typeface="Calibri" panose="020F0502020204030204" pitchFamily="34" charset="0"/>
              </a:rPr>
              <a:t> </a:t>
            </a:r>
          </a:p>
          <a:p>
            <a:pPr eaLnBrk="1" hangingPunct="1"/>
            <a:r>
              <a:rPr lang="en-US" altLang="ja-JP" sz="2000">
                <a:latin typeface="Calibri" panose="020F0502020204030204" pitchFamily="34" charset="0"/>
              </a:rPr>
              <a:t>exists when Higgs and the confinement phase are </a:t>
            </a:r>
            <a:r>
              <a:rPr lang="en-US" altLang="ja-JP" sz="2000" b="1">
                <a:solidFill>
                  <a:schemeClr val="hlink"/>
                </a:solidFill>
                <a:latin typeface="Calibri" panose="020F0502020204030204" pitchFamily="34" charset="0"/>
              </a:rPr>
              <a:t>smoothly connected</a:t>
            </a:r>
            <a:r>
              <a:rPr lang="en-US" altLang="ja-JP" sz="2000">
                <a:solidFill>
                  <a:schemeClr val="hlink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100360" name="AutoShape 12"/>
          <p:cNvSpPr>
            <a:spLocks noChangeArrowheads="1"/>
          </p:cNvSpPr>
          <p:nvPr/>
        </p:nvSpPr>
        <p:spPr bwMode="auto">
          <a:xfrm>
            <a:off x="381000" y="4953000"/>
            <a:ext cx="7696200" cy="72072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>
            <a:spLocks noChangeArrowheads="1"/>
          </p:cNvSpPr>
          <p:nvPr/>
        </p:nvSpPr>
        <p:spPr bwMode="auto">
          <a:xfrm>
            <a:off x="609600" y="2273300"/>
            <a:ext cx="7848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3600" b="1" dirty="0">
                <a:solidFill>
                  <a:srgbClr val="7030A0"/>
                </a:solidFill>
                <a:latin typeface="Calibri" panose="020F0502020204030204" pitchFamily="34" charset="0"/>
              </a:rPr>
              <a:t>Phase or order that can be classified by </a:t>
            </a:r>
            <a:r>
              <a:rPr lang="en-US" altLang="en-US" sz="3600" b="1" dirty="0">
                <a:solidFill>
                  <a:srgbClr val="7030A0"/>
                </a:solidFill>
                <a:latin typeface="Calibri" panose="020F0502020204030204" pitchFamily="34" charset="0"/>
              </a:rPr>
              <a:t>“</a:t>
            </a:r>
            <a:r>
              <a:rPr lang="en-US" altLang="ja-JP" sz="3600" b="1" dirty="0">
                <a:solidFill>
                  <a:srgbClr val="7030A0"/>
                </a:solidFill>
                <a:latin typeface="Calibri" panose="020F0502020204030204" pitchFamily="34" charset="0"/>
              </a:rPr>
              <a:t>connectivity</a:t>
            </a:r>
            <a:r>
              <a:rPr lang="en-US" altLang="en-US" sz="3600" b="1" dirty="0">
                <a:solidFill>
                  <a:srgbClr val="7030A0"/>
                </a:solidFill>
                <a:latin typeface="Calibri" panose="020F0502020204030204" pitchFamily="34" charset="0"/>
              </a:rPr>
              <a:t>”</a:t>
            </a:r>
            <a:endParaRPr lang="en-US" altLang="ja-JP" sz="3600" b="1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sp>
        <p:nvSpPr>
          <p:cNvPr id="21506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9CAC62CE-F90D-4509-9750-521FF36A45F6}" type="slidenum">
              <a:rPr lang="ja-JP" altLang="en-US" sz="1400">
                <a:latin typeface="Calibri" panose="020F0502020204030204" pitchFamily="34" charset="0"/>
              </a:rPr>
              <a:pPr/>
              <a:t>4</a:t>
            </a:fld>
            <a:endParaRPr lang="ja-JP" altLang="en-US" sz="1400" dirty="0">
              <a:latin typeface="Calibri" panose="020F0502020204030204" pitchFamily="34" charset="0"/>
            </a:endParaRPr>
          </a:p>
        </p:txBody>
      </p:sp>
      <p:sp>
        <p:nvSpPr>
          <p:cNvPr id="21507" name="テキスト ボックス 4"/>
          <p:cNvSpPr txBox="1">
            <a:spLocks noChangeArrowheads="1"/>
          </p:cNvSpPr>
          <p:nvPr/>
        </p:nvSpPr>
        <p:spPr bwMode="auto">
          <a:xfrm>
            <a:off x="557213" y="762000"/>
            <a:ext cx="6681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3200">
                <a:latin typeface="Calibri" panose="020F0502020204030204" pitchFamily="34" charset="0"/>
              </a:rPr>
              <a:t>What</a:t>
            </a:r>
            <a:r>
              <a:rPr lang="ja-JP" altLang="en-US" sz="3200">
                <a:latin typeface="Calibri" panose="020F0502020204030204" pitchFamily="34" charset="0"/>
              </a:rPr>
              <a:t> </a:t>
            </a:r>
            <a:r>
              <a:rPr lang="en-US" altLang="ja-JP" sz="3200">
                <a:latin typeface="Calibri" panose="020F0502020204030204" pitchFamily="34" charset="0"/>
              </a:rPr>
              <a:t>is</a:t>
            </a:r>
            <a:r>
              <a:rPr lang="ja-JP" altLang="en-US" sz="3200">
                <a:latin typeface="Calibri" panose="020F0502020204030204" pitchFamily="34" charset="0"/>
              </a:rPr>
              <a:t> </a:t>
            </a:r>
            <a:r>
              <a:rPr lang="en-US" altLang="ja-JP" sz="3200">
                <a:latin typeface="Calibri" panose="020F0502020204030204" pitchFamily="34" charset="0"/>
              </a:rPr>
              <a:t>topological</a:t>
            </a:r>
            <a:r>
              <a:rPr lang="ja-JP" altLang="en-US" sz="3200">
                <a:latin typeface="Calibri" panose="020F0502020204030204" pitchFamily="34" charset="0"/>
              </a:rPr>
              <a:t> </a:t>
            </a:r>
            <a:r>
              <a:rPr lang="en-US" altLang="ja-JP" sz="3200">
                <a:latin typeface="Calibri" panose="020F0502020204030204" pitchFamily="34" charset="0"/>
              </a:rPr>
              <a:t>phase/order</a:t>
            </a:r>
            <a:r>
              <a:rPr lang="ja-JP" altLang="en-US" sz="3200">
                <a:latin typeface="Calibri" panose="020F0502020204030204" pitchFamily="34" charset="0"/>
              </a:rPr>
              <a:t> </a:t>
            </a:r>
            <a:r>
              <a:rPr lang="en-US" altLang="ja-JP" sz="3200">
                <a:latin typeface="Calibri" panose="020F0502020204030204" pitchFamily="34" charset="0"/>
              </a:rPr>
              <a:t>? </a:t>
            </a:r>
          </a:p>
        </p:txBody>
      </p:sp>
      <p:sp>
        <p:nvSpPr>
          <p:cNvPr id="21508" name="テキスト ボックス 4"/>
          <p:cNvSpPr txBox="1">
            <a:spLocks noChangeArrowheads="1"/>
          </p:cNvSpPr>
          <p:nvPr/>
        </p:nvSpPr>
        <p:spPr bwMode="auto">
          <a:xfrm>
            <a:off x="381000" y="4108162"/>
            <a:ext cx="41479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ja-JP" sz="28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Connected (globally) </a:t>
            </a:r>
            <a:endParaRPr lang="en-US" altLang="ja-JP" sz="28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テキスト ボックス 4"/>
          <p:cNvSpPr txBox="1">
            <a:spLocks noChangeArrowheads="1"/>
          </p:cNvSpPr>
          <p:nvPr/>
        </p:nvSpPr>
        <p:spPr bwMode="auto">
          <a:xfrm>
            <a:off x="381000" y="4908135"/>
            <a:ext cx="33745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ja-JP" sz="2800" dirty="0">
                <a:latin typeface="Calibri" panose="020F0502020204030204" pitchFamily="34" charset="0"/>
              </a:rPr>
              <a:t>N</a:t>
            </a:r>
            <a:r>
              <a:rPr lang="en-US" altLang="ja-JP" sz="2800" dirty="0" smtClean="0">
                <a:latin typeface="Calibri" panose="020F0502020204030204" pitchFamily="34" charset="0"/>
              </a:rPr>
              <a:t>ot </a:t>
            </a:r>
            <a:r>
              <a:rPr lang="en-US" altLang="ja-JP" sz="2800" dirty="0">
                <a:latin typeface="Calibri" panose="020F0502020204030204" pitchFamily="34" charset="0"/>
              </a:rPr>
              <a:t>connected </a:t>
            </a:r>
          </a:p>
        </p:txBody>
      </p:sp>
      <p:sp>
        <p:nvSpPr>
          <p:cNvPr id="7" name="テキスト ボックス 4"/>
          <p:cNvSpPr txBox="1">
            <a:spLocks noChangeArrowheads="1"/>
          </p:cNvSpPr>
          <p:nvPr/>
        </p:nvSpPr>
        <p:spPr bwMode="auto">
          <a:xfrm>
            <a:off x="4724400" y="4035696"/>
            <a:ext cx="42615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3200" dirty="0" smtClean="0">
                <a:latin typeface="Calibri" panose="020F0502020204030204" pitchFamily="34" charset="0"/>
              </a:rPr>
              <a:t>topologically </a:t>
            </a:r>
            <a:r>
              <a:rPr lang="en-US" altLang="ja-JP" sz="32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non-trivial </a:t>
            </a:r>
            <a:endParaRPr lang="en-US" altLang="ja-JP" sz="3200" b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テキスト ボックス 4"/>
          <p:cNvSpPr txBox="1">
            <a:spLocks noChangeArrowheads="1"/>
          </p:cNvSpPr>
          <p:nvPr/>
        </p:nvSpPr>
        <p:spPr bwMode="auto">
          <a:xfrm>
            <a:off x="4739148" y="4908135"/>
            <a:ext cx="4114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3200" dirty="0" smtClean="0">
                <a:latin typeface="Calibri" panose="020F0502020204030204" pitchFamily="34" charset="0"/>
              </a:rPr>
              <a:t>topologically </a:t>
            </a:r>
            <a:r>
              <a:rPr lang="en-US" altLang="ja-JP" sz="32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trivial </a:t>
            </a:r>
            <a:endParaRPr lang="en-US" altLang="ja-JP" sz="32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右矢印 1"/>
          <p:cNvSpPr/>
          <p:nvPr/>
        </p:nvSpPr>
        <p:spPr bwMode="auto">
          <a:xfrm>
            <a:off x="4093258" y="4217372"/>
            <a:ext cx="5334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0" name="右矢印 9"/>
          <p:cNvSpPr/>
          <p:nvPr/>
        </p:nvSpPr>
        <p:spPr bwMode="auto">
          <a:xfrm>
            <a:off x="4093258" y="5113694"/>
            <a:ext cx="5334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508" grpId="0"/>
      <p:bldP spid="6" grpId="0"/>
      <p:bldP spid="7" grpId="0"/>
      <p:bldP spid="8" grpId="0"/>
      <p:bldP spid="2" grpId="0" animBg="1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CF0158A0-E892-424F-ACC7-EDC8ED38CC67}" type="slidenum">
              <a:rPr kumimoji="0" lang="en-US" altLang="ja-JP" sz="1400">
                <a:latin typeface="Calibri" panose="020F0502020204030204" pitchFamily="34" charset="0"/>
              </a:rPr>
              <a:pPr/>
              <a:t>40</a:t>
            </a:fld>
            <a:endParaRPr kumimoji="0" lang="en-US" altLang="ja-JP" sz="1400">
              <a:latin typeface="Calibri" panose="020F0502020204030204" pitchFamily="34" charset="0"/>
            </a:endParaRPr>
          </a:p>
        </p:txBody>
      </p:sp>
      <p:sp>
        <p:nvSpPr>
          <p:cNvPr id="102402" name="Text Box 10"/>
          <p:cNvSpPr txBox="1">
            <a:spLocks noChangeArrowheads="1"/>
          </p:cNvSpPr>
          <p:nvPr/>
        </p:nvSpPr>
        <p:spPr bwMode="auto">
          <a:xfrm>
            <a:off x="609600" y="381000"/>
            <a:ext cx="2154221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b="1" u="sng" dirty="0">
                <a:solidFill>
                  <a:srgbClr val="CC0000"/>
                </a:solidFill>
                <a:latin typeface="Calibri" panose="020F0502020204030204" pitchFamily="34" charset="0"/>
              </a:rPr>
              <a:t>Z</a:t>
            </a:r>
            <a:r>
              <a:rPr lang="en-US" altLang="ja-JP" b="1" u="sng" baseline="-25000" dirty="0">
                <a:solidFill>
                  <a:srgbClr val="CC0000"/>
                </a:solidFill>
                <a:latin typeface="Calibri" panose="020F0502020204030204" pitchFamily="34" charset="0"/>
              </a:rPr>
              <a:t>2 </a:t>
            </a:r>
            <a:r>
              <a:rPr lang="en-US" altLang="ja-JP" b="1" u="sng" dirty="0">
                <a:solidFill>
                  <a:srgbClr val="CC0000"/>
                </a:solidFill>
                <a:latin typeface="Calibri" panose="020F0502020204030204" pitchFamily="34" charset="0"/>
              </a:rPr>
              <a:t>gauge theory</a:t>
            </a:r>
            <a:endParaRPr lang="en-US" altLang="ja-JP" b="1" u="sng" baseline="-25000" dirty="0">
              <a:solidFill>
                <a:srgbClr val="CC0000"/>
              </a:solidFill>
              <a:latin typeface="Calibri" panose="020F0502020204030204" pitchFamily="34" charset="0"/>
            </a:endParaRPr>
          </a:p>
        </p:txBody>
      </p:sp>
      <p:pic>
        <p:nvPicPr>
          <p:cNvPr id="102403" name="Picture 1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145" y="544462"/>
            <a:ext cx="14160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4" name="Picture 2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39624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5" name="Picture 2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71600"/>
            <a:ext cx="25019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6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222" y="2419956"/>
            <a:ext cx="4185897" cy="430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7" name="Oval 28"/>
          <p:cNvSpPr>
            <a:spLocks noChangeArrowheads="1"/>
          </p:cNvSpPr>
          <p:nvPr/>
        </p:nvSpPr>
        <p:spPr bwMode="auto">
          <a:xfrm>
            <a:off x="2841624" y="4462715"/>
            <a:ext cx="1273175" cy="18548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>
              <a:latin typeface="Calibri" panose="020F0502020204030204" pitchFamily="34" charset="0"/>
            </a:endParaRPr>
          </a:p>
        </p:txBody>
      </p:sp>
      <p:sp>
        <p:nvSpPr>
          <p:cNvPr id="102408" name="Oval 29"/>
          <p:cNvSpPr>
            <a:spLocks noChangeArrowheads="1"/>
          </p:cNvSpPr>
          <p:nvPr/>
        </p:nvSpPr>
        <p:spPr bwMode="auto">
          <a:xfrm>
            <a:off x="4876801" y="2610457"/>
            <a:ext cx="174624" cy="1890400"/>
          </a:xfrm>
          <a:prstGeom prst="ellips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>
              <a:latin typeface="Calibri" panose="020F0502020204030204" pitchFamily="34" charset="0"/>
            </a:endParaRPr>
          </a:p>
        </p:txBody>
      </p:sp>
      <p:sp>
        <p:nvSpPr>
          <p:cNvPr id="102409" name="Oval 30"/>
          <p:cNvSpPr>
            <a:spLocks noChangeArrowheads="1"/>
          </p:cNvSpPr>
          <p:nvPr/>
        </p:nvSpPr>
        <p:spPr bwMode="auto">
          <a:xfrm>
            <a:off x="4292159" y="4500857"/>
            <a:ext cx="685800" cy="180000"/>
          </a:xfrm>
          <a:prstGeom prst="ellipse">
            <a:avLst/>
          </a:prstGeom>
          <a:noFill/>
          <a:ln w="254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>
              <a:latin typeface="Calibri" panose="020F0502020204030204" pitchFamily="34" charset="0"/>
            </a:endParaRPr>
          </a:p>
        </p:txBody>
      </p:sp>
      <p:sp>
        <p:nvSpPr>
          <p:cNvPr id="102410" name="AutoShape 38"/>
          <p:cNvSpPr>
            <a:spLocks noChangeArrowheads="1"/>
          </p:cNvSpPr>
          <p:nvPr/>
        </p:nvSpPr>
        <p:spPr bwMode="auto">
          <a:xfrm>
            <a:off x="5336735" y="2822575"/>
            <a:ext cx="2819400" cy="609600"/>
          </a:xfrm>
          <a:prstGeom prst="cloudCallout">
            <a:avLst>
              <a:gd name="adj1" fmla="val -46958"/>
              <a:gd name="adj2" fmla="val 87241"/>
            </a:avLst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>
              <a:latin typeface="Calibri" panose="020F0502020204030204" pitchFamily="34" charset="0"/>
            </a:endParaRPr>
          </a:p>
        </p:txBody>
      </p:sp>
      <p:sp>
        <p:nvSpPr>
          <p:cNvPr id="102411" name="Text Box 33"/>
          <p:cNvSpPr txBox="1">
            <a:spLocks noChangeArrowheads="1"/>
          </p:cNvSpPr>
          <p:nvPr/>
        </p:nvSpPr>
        <p:spPr bwMode="auto">
          <a:xfrm>
            <a:off x="5689766" y="2882158"/>
            <a:ext cx="22415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dirty="0">
                <a:latin typeface="Calibri" panose="020F0502020204030204" pitchFamily="34" charset="0"/>
              </a:rPr>
              <a:t>perimeter law</a:t>
            </a:r>
          </a:p>
        </p:txBody>
      </p:sp>
      <p:sp>
        <p:nvSpPr>
          <p:cNvPr id="102412" name="AutoShape 39"/>
          <p:cNvSpPr>
            <a:spLocks noChangeArrowheads="1"/>
          </p:cNvSpPr>
          <p:nvPr/>
        </p:nvSpPr>
        <p:spPr bwMode="auto">
          <a:xfrm>
            <a:off x="685800" y="3733800"/>
            <a:ext cx="1828800" cy="609600"/>
          </a:xfrm>
          <a:prstGeom prst="cloudCallout">
            <a:avLst>
              <a:gd name="adj1" fmla="val 58333"/>
              <a:gd name="adj2" fmla="val 87241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>
              <a:latin typeface="Calibri" panose="020F0502020204030204" pitchFamily="34" charset="0"/>
            </a:endParaRPr>
          </a:p>
        </p:txBody>
      </p:sp>
      <p:sp>
        <p:nvSpPr>
          <p:cNvPr id="102413" name="Text Box 35"/>
          <p:cNvSpPr txBox="1">
            <a:spLocks noChangeArrowheads="1"/>
          </p:cNvSpPr>
          <p:nvPr/>
        </p:nvSpPr>
        <p:spPr bwMode="auto">
          <a:xfrm>
            <a:off x="914400" y="3733800"/>
            <a:ext cx="124618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>
                <a:latin typeface="Calibri" panose="020F0502020204030204" pitchFamily="34" charset="0"/>
              </a:rPr>
              <a:t>area law</a:t>
            </a:r>
          </a:p>
        </p:txBody>
      </p:sp>
      <p:sp>
        <p:nvSpPr>
          <p:cNvPr id="102414" name="Text Box 36"/>
          <p:cNvSpPr txBox="1">
            <a:spLocks noChangeArrowheads="1"/>
          </p:cNvSpPr>
          <p:nvPr/>
        </p:nvSpPr>
        <p:spPr bwMode="auto">
          <a:xfrm>
            <a:off x="609600" y="2514600"/>
            <a:ext cx="1452563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 b="1">
                <a:solidFill>
                  <a:srgbClr val="008000"/>
                </a:solidFill>
                <a:latin typeface="Calibri" panose="020F0502020204030204" pitchFamily="34" charset="0"/>
              </a:rPr>
              <a:t>Wilson loop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592102" y="1655334"/>
            <a:ext cx="1305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err="1" smtClean="0">
                <a:latin typeface="+mn-lt"/>
              </a:rPr>
              <a:t>Ising</a:t>
            </a:r>
            <a:r>
              <a:rPr kumimoji="1" lang="en-US" altLang="ja-JP" sz="1800" dirty="0" smtClean="0">
                <a:latin typeface="+mn-lt"/>
              </a:rPr>
              <a:t> matter</a:t>
            </a:r>
            <a:endParaRPr kumimoji="1" lang="ja-JP" altLang="en-US" sz="1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9384BF27-87FA-4D85-9DDE-986F3D06D817}" type="slidenum">
              <a:rPr kumimoji="0" lang="en-US" altLang="ja-JP" sz="1400">
                <a:latin typeface="Calibri" panose="020F0502020204030204" pitchFamily="34" charset="0"/>
              </a:rPr>
              <a:pPr/>
              <a:t>41</a:t>
            </a:fld>
            <a:endParaRPr kumimoji="0" lang="en-US" altLang="ja-JP" sz="1400">
              <a:latin typeface="Calibri" panose="020F0502020204030204" pitchFamily="34" charset="0"/>
            </a:endParaRPr>
          </a:p>
        </p:txBody>
      </p:sp>
      <p:pic>
        <p:nvPicPr>
          <p:cNvPr id="1044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0"/>
            <a:ext cx="3390900" cy="348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1" name="Text Box 25"/>
          <p:cNvSpPr txBox="1">
            <a:spLocks noChangeArrowheads="1"/>
          </p:cNvSpPr>
          <p:nvPr/>
        </p:nvSpPr>
        <p:spPr bwMode="auto">
          <a:xfrm>
            <a:off x="381000" y="1447800"/>
            <a:ext cx="2693988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 b="1">
                <a:solidFill>
                  <a:srgbClr val="008000"/>
                </a:solidFill>
                <a:latin typeface="Calibri" panose="020F0502020204030204" pitchFamily="34" charset="0"/>
              </a:rPr>
              <a:t>Topological degeneracy</a:t>
            </a:r>
          </a:p>
        </p:txBody>
      </p:sp>
      <p:sp>
        <p:nvSpPr>
          <p:cNvPr id="104452" name="AutoShape 29"/>
          <p:cNvSpPr>
            <a:spLocks noChangeArrowheads="1"/>
          </p:cNvSpPr>
          <p:nvPr/>
        </p:nvSpPr>
        <p:spPr bwMode="auto">
          <a:xfrm>
            <a:off x="838200" y="2438400"/>
            <a:ext cx="2438400" cy="990600"/>
          </a:xfrm>
          <a:prstGeom prst="wedgeRectCallout">
            <a:avLst>
              <a:gd name="adj1" fmla="val 69532"/>
              <a:gd name="adj2" fmla="val 70032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>
              <a:latin typeface="Calibri" panose="020F0502020204030204" pitchFamily="34" charset="0"/>
            </a:endParaRPr>
          </a:p>
        </p:txBody>
      </p:sp>
      <p:sp>
        <p:nvSpPr>
          <p:cNvPr id="104453" name="Text Box 30"/>
          <p:cNvSpPr txBox="1">
            <a:spLocks noChangeArrowheads="1"/>
          </p:cNvSpPr>
          <p:nvPr/>
        </p:nvSpPr>
        <p:spPr bwMode="auto">
          <a:xfrm>
            <a:off x="838200" y="2438400"/>
            <a:ext cx="243840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>
                <a:latin typeface="Calibri" panose="020F0502020204030204" pitchFamily="34" charset="0"/>
              </a:rPr>
              <a:t>no ground state </a:t>
            </a:r>
            <a:br>
              <a:rPr lang="en-US" altLang="ja-JP">
                <a:latin typeface="Calibri" panose="020F0502020204030204" pitchFamily="34" charset="0"/>
              </a:rPr>
            </a:br>
            <a:r>
              <a:rPr lang="en-US" altLang="ja-JP">
                <a:latin typeface="Calibri" panose="020F0502020204030204" pitchFamily="34" charset="0"/>
              </a:rPr>
              <a:t>degeneracy</a:t>
            </a:r>
          </a:p>
        </p:txBody>
      </p:sp>
      <p:sp>
        <p:nvSpPr>
          <p:cNvPr id="104454" name="AutoShape 31"/>
          <p:cNvSpPr>
            <a:spLocks noChangeArrowheads="1"/>
          </p:cNvSpPr>
          <p:nvPr/>
        </p:nvSpPr>
        <p:spPr bwMode="auto">
          <a:xfrm>
            <a:off x="5334000" y="3810000"/>
            <a:ext cx="2895600" cy="762000"/>
          </a:xfrm>
          <a:prstGeom prst="wedgeRectCallout">
            <a:avLst>
              <a:gd name="adj1" fmla="val -61514"/>
              <a:gd name="adj2" fmla="val -57708"/>
            </a:avLst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>
              <a:latin typeface="Calibri" panose="020F0502020204030204" pitchFamily="34" charset="0"/>
            </a:endParaRPr>
          </a:p>
        </p:txBody>
      </p:sp>
      <p:sp>
        <p:nvSpPr>
          <p:cNvPr id="104455" name="Text Box 32"/>
          <p:cNvSpPr txBox="1">
            <a:spLocks noChangeArrowheads="1"/>
          </p:cNvSpPr>
          <p:nvPr/>
        </p:nvSpPr>
        <p:spPr bwMode="auto">
          <a:xfrm>
            <a:off x="5334000" y="3962400"/>
            <a:ext cx="26701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>
                <a:latin typeface="Calibri" panose="020F0502020204030204" pitchFamily="34" charset="0"/>
              </a:rPr>
              <a:t>2</a:t>
            </a:r>
            <a:r>
              <a:rPr lang="en-US" altLang="ja-JP" baseline="30000">
                <a:latin typeface="Calibri" panose="020F0502020204030204" pitchFamily="34" charset="0"/>
              </a:rPr>
              <a:t>3 </a:t>
            </a:r>
            <a:r>
              <a:rPr lang="en-US" altLang="ja-JP">
                <a:latin typeface="Calibri" panose="020F0502020204030204" pitchFamily="34" charset="0"/>
              </a:rPr>
              <a:t>-fold  degeneracy</a:t>
            </a:r>
            <a:endParaRPr lang="en-US" altLang="ja-JP" baseline="300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CA920F4F-8A7D-4A08-ABE5-8BFAF4804050}" type="slidenum">
              <a:rPr kumimoji="0" lang="en-US" altLang="ja-JP" sz="1400">
                <a:latin typeface="Calibri" panose="020F0502020204030204" pitchFamily="34" charset="0"/>
              </a:rPr>
              <a:pPr/>
              <a:t>42</a:t>
            </a:fld>
            <a:endParaRPr kumimoji="0" lang="en-US" altLang="ja-JP" sz="1400">
              <a:latin typeface="Calibri" panose="020F0502020204030204" pitchFamily="34" charset="0"/>
            </a:endParaRPr>
          </a:p>
        </p:txBody>
      </p:sp>
      <p:sp>
        <p:nvSpPr>
          <p:cNvPr id="106498" name="Text Box 7"/>
          <p:cNvSpPr txBox="1">
            <a:spLocks noChangeArrowheads="1"/>
          </p:cNvSpPr>
          <p:nvPr/>
        </p:nvSpPr>
        <p:spPr bwMode="auto">
          <a:xfrm>
            <a:off x="381000" y="228600"/>
            <a:ext cx="2930267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b="1" u="sng" dirty="0">
                <a:solidFill>
                  <a:srgbClr val="CC0000"/>
                </a:solidFill>
                <a:latin typeface="Calibri" panose="020F0502020204030204" pitchFamily="34" charset="0"/>
              </a:rPr>
              <a:t>Abelian Higgs  model </a:t>
            </a:r>
            <a:endParaRPr lang="en-US" altLang="ja-JP" b="1" u="sng" baseline="-25000" dirty="0">
              <a:solidFill>
                <a:srgbClr val="CC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106499" name="Group 22"/>
          <p:cNvGrpSpPr>
            <a:grpSpLocks/>
          </p:cNvGrpSpPr>
          <p:nvPr/>
        </p:nvGrpSpPr>
        <p:grpSpPr bwMode="auto">
          <a:xfrm>
            <a:off x="609600" y="2514600"/>
            <a:ext cx="3246438" cy="3463925"/>
            <a:chOff x="384" y="1200"/>
            <a:chExt cx="2045" cy="2182"/>
          </a:xfrm>
        </p:grpSpPr>
        <p:pic>
          <p:nvPicPr>
            <p:cNvPr id="10651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200"/>
              <a:ext cx="2045" cy="2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6513" name="Oval 8"/>
            <p:cNvSpPr>
              <a:spLocks noChangeArrowheads="1"/>
            </p:cNvSpPr>
            <p:nvPr/>
          </p:nvSpPr>
          <p:spPr bwMode="auto">
            <a:xfrm>
              <a:off x="1968" y="1347"/>
              <a:ext cx="96" cy="907"/>
            </a:xfrm>
            <a:prstGeom prst="ellips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0000" tIns="46800" rIns="90000" bIns="46800" anchor="ctr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>
                <a:latin typeface="Calibri" panose="020F0502020204030204" pitchFamily="34" charset="0"/>
              </a:endParaRPr>
            </a:p>
          </p:txBody>
        </p:sp>
        <p:sp>
          <p:nvSpPr>
            <p:cNvPr id="106514" name="Oval 9"/>
            <p:cNvSpPr>
              <a:spLocks noChangeArrowheads="1"/>
            </p:cNvSpPr>
            <p:nvPr/>
          </p:nvSpPr>
          <p:spPr bwMode="auto">
            <a:xfrm>
              <a:off x="960" y="2301"/>
              <a:ext cx="672" cy="91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>
                <a:latin typeface="Calibri" panose="020F0502020204030204" pitchFamily="34" charset="0"/>
              </a:endParaRPr>
            </a:p>
          </p:txBody>
        </p:sp>
        <p:sp>
          <p:nvSpPr>
            <p:cNvPr id="106515" name="Oval 10"/>
            <p:cNvSpPr>
              <a:spLocks noChangeArrowheads="1"/>
            </p:cNvSpPr>
            <p:nvPr/>
          </p:nvSpPr>
          <p:spPr bwMode="auto">
            <a:xfrm>
              <a:off x="1632" y="2290"/>
              <a:ext cx="432" cy="113"/>
            </a:xfrm>
            <a:prstGeom prst="ellipse">
              <a:avLst/>
            </a:prstGeom>
            <a:noFill/>
            <a:ln w="254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>
                <a:latin typeface="Calibri" panose="020F0502020204030204" pitchFamily="34" charset="0"/>
              </a:endParaRPr>
            </a:p>
          </p:txBody>
        </p:sp>
      </p:grpSp>
      <p:grpSp>
        <p:nvGrpSpPr>
          <p:cNvPr id="106500" name="Group 23"/>
          <p:cNvGrpSpPr>
            <a:grpSpLocks/>
          </p:cNvGrpSpPr>
          <p:nvPr/>
        </p:nvGrpSpPr>
        <p:grpSpPr bwMode="auto">
          <a:xfrm>
            <a:off x="4886325" y="2216150"/>
            <a:ext cx="3333750" cy="3154363"/>
            <a:chOff x="3174" y="1108"/>
            <a:chExt cx="2100" cy="1987"/>
          </a:xfrm>
        </p:grpSpPr>
        <p:pic>
          <p:nvPicPr>
            <p:cNvPr id="10650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4" y="1108"/>
              <a:ext cx="2100" cy="1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6509" name="Oval 11"/>
            <p:cNvSpPr>
              <a:spLocks noChangeArrowheads="1"/>
            </p:cNvSpPr>
            <p:nvPr/>
          </p:nvSpPr>
          <p:spPr bwMode="auto">
            <a:xfrm>
              <a:off x="4754" y="1407"/>
              <a:ext cx="79" cy="911"/>
            </a:xfrm>
            <a:prstGeom prst="ellips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0000" tIns="46800" rIns="90000" bIns="46800" anchor="ctr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>
                <a:latin typeface="Calibri" panose="020F0502020204030204" pitchFamily="34" charset="0"/>
              </a:endParaRPr>
            </a:p>
          </p:txBody>
        </p:sp>
        <p:sp>
          <p:nvSpPr>
            <p:cNvPr id="106510" name="Oval 12"/>
            <p:cNvSpPr>
              <a:spLocks noChangeArrowheads="1"/>
            </p:cNvSpPr>
            <p:nvPr/>
          </p:nvSpPr>
          <p:spPr bwMode="auto">
            <a:xfrm>
              <a:off x="4401" y="2344"/>
              <a:ext cx="432" cy="91"/>
            </a:xfrm>
            <a:prstGeom prst="ellipse">
              <a:avLst/>
            </a:prstGeom>
            <a:noFill/>
            <a:ln w="254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>
                <a:latin typeface="Calibri" panose="020F0502020204030204" pitchFamily="34" charset="0"/>
              </a:endParaRPr>
            </a:p>
          </p:txBody>
        </p:sp>
        <p:sp>
          <p:nvSpPr>
            <p:cNvPr id="106511" name="Oval 13"/>
            <p:cNvSpPr>
              <a:spLocks noChangeArrowheads="1"/>
            </p:cNvSpPr>
            <p:nvPr/>
          </p:nvSpPr>
          <p:spPr bwMode="auto">
            <a:xfrm>
              <a:off x="3659" y="2318"/>
              <a:ext cx="720" cy="13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>
                <a:latin typeface="Calibri" panose="020F0502020204030204" pitchFamily="34" charset="0"/>
              </a:endParaRPr>
            </a:p>
          </p:txBody>
        </p:sp>
      </p:grpSp>
      <p:sp>
        <p:nvSpPr>
          <p:cNvPr id="106501" name="Oval 17"/>
          <p:cNvSpPr>
            <a:spLocks noChangeArrowheads="1"/>
          </p:cNvSpPr>
          <p:nvPr/>
        </p:nvSpPr>
        <p:spPr bwMode="auto">
          <a:xfrm>
            <a:off x="5486400" y="5978525"/>
            <a:ext cx="685800" cy="144000"/>
          </a:xfrm>
          <a:prstGeom prst="ellipse">
            <a:avLst/>
          </a:prstGeom>
          <a:noFill/>
          <a:ln w="254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>
              <a:latin typeface="Calibri" panose="020F0502020204030204" pitchFamily="34" charset="0"/>
            </a:endParaRPr>
          </a:p>
        </p:txBody>
      </p:sp>
      <p:sp>
        <p:nvSpPr>
          <p:cNvPr id="106502" name="Oval 18"/>
          <p:cNvSpPr>
            <a:spLocks noChangeArrowheads="1"/>
          </p:cNvSpPr>
          <p:nvPr/>
        </p:nvSpPr>
        <p:spPr bwMode="auto">
          <a:xfrm>
            <a:off x="5486400" y="6462883"/>
            <a:ext cx="685800" cy="180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>
              <a:latin typeface="Calibri" panose="020F0502020204030204" pitchFamily="34" charset="0"/>
            </a:endParaRPr>
          </a:p>
        </p:txBody>
      </p:sp>
      <p:sp>
        <p:nvSpPr>
          <p:cNvPr id="106503" name="Text Box 19"/>
          <p:cNvSpPr txBox="1">
            <a:spLocks noChangeArrowheads="1"/>
          </p:cNvSpPr>
          <p:nvPr/>
        </p:nvSpPr>
        <p:spPr bwMode="auto">
          <a:xfrm>
            <a:off x="6248400" y="5791200"/>
            <a:ext cx="194468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>
                <a:latin typeface="Calibri" panose="020F0502020204030204" pitchFamily="34" charset="0"/>
              </a:rPr>
              <a:t>perimeter law</a:t>
            </a:r>
          </a:p>
        </p:txBody>
      </p:sp>
      <p:sp>
        <p:nvSpPr>
          <p:cNvPr id="106504" name="Text Box 20"/>
          <p:cNvSpPr txBox="1">
            <a:spLocks noChangeArrowheads="1"/>
          </p:cNvSpPr>
          <p:nvPr/>
        </p:nvSpPr>
        <p:spPr bwMode="auto">
          <a:xfrm>
            <a:off x="6324600" y="6248400"/>
            <a:ext cx="124618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>
                <a:latin typeface="Calibri" panose="020F0502020204030204" pitchFamily="34" charset="0"/>
              </a:rPr>
              <a:t>area law</a:t>
            </a:r>
          </a:p>
        </p:txBody>
      </p:sp>
      <p:pic>
        <p:nvPicPr>
          <p:cNvPr id="106505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5" y="665319"/>
            <a:ext cx="8857879" cy="855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6" name="Text Box 25"/>
          <p:cNvSpPr txBox="1">
            <a:spLocks noChangeArrowheads="1"/>
          </p:cNvSpPr>
          <p:nvPr/>
        </p:nvSpPr>
        <p:spPr bwMode="auto">
          <a:xfrm>
            <a:off x="609600" y="1905000"/>
            <a:ext cx="18954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800">
                <a:latin typeface="Calibri" panose="020F0502020204030204" pitchFamily="34" charset="0"/>
              </a:rPr>
              <a:t>1) Higgs charge =1</a:t>
            </a:r>
          </a:p>
        </p:txBody>
      </p:sp>
      <p:sp>
        <p:nvSpPr>
          <p:cNvPr id="106507" name="Text Box 26"/>
          <p:cNvSpPr txBox="1">
            <a:spLocks noChangeArrowheads="1"/>
          </p:cNvSpPr>
          <p:nvPr/>
        </p:nvSpPr>
        <p:spPr bwMode="auto">
          <a:xfrm>
            <a:off x="4724400" y="1905000"/>
            <a:ext cx="18954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800">
                <a:latin typeface="Calibri" panose="020F0502020204030204" pitchFamily="34" charset="0"/>
              </a:rPr>
              <a:t>2) Higgs charge =2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C01ED04E-0FE7-4A8D-A62A-27A22A2FDD6A}" type="slidenum">
              <a:rPr kumimoji="0" lang="en-US" altLang="ja-JP" sz="1400">
                <a:latin typeface="Calibri" panose="020F0502020204030204" pitchFamily="34" charset="0"/>
              </a:rPr>
              <a:pPr/>
              <a:t>43</a:t>
            </a:fld>
            <a:endParaRPr kumimoji="0" lang="en-US" altLang="ja-JP" sz="1400">
              <a:latin typeface="Calibri" panose="020F0502020204030204" pitchFamily="34" charset="0"/>
            </a:endParaRPr>
          </a:p>
        </p:txBody>
      </p:sp>
      <p:sp>
        <p:nvSpPr>
          <p:cNvPr id="108546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7773988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>
                <a:latin typeface="Calibri" panose="020F0502020204030204" pitchFamily="34" charset="0"/>
              </a:rPr>
              <a:t>Our topological argument works when the Higgs field has the two unit of </a:t>
            </a:r>
          </a:p>
          <a:p>
            <a:pPr eaLnBrk="1" hangingPunct="1"/>
            <a:r>
              <a:rPr lang="en-US" altLang="ja-JP" sz="2000">
                <a:latin typeface="Calibri" panose="020F0502020204030204" pitchFamily="34" charset="0"/>
              </a:rPr>
              <a:t>charge. </a:t>
            </a:r>
            <a:endParaRPr lang="en-US" altLang="ja-JP" sz="2000">
              <a:solidFill>
                <a:schemeClr val="hlink"/>
              </a:solidFill>
              <a:latin typeface="Calibri" panose="020F0502020204030204" pitchFamily="34" charset="0"/>
            </a:endParaRPr>
          </a:p>
        </p:txBody>
      </p:sp>
      <p:pic>
        <p:nvPicPr>
          <p:cNvPr id="10854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83058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8548" name="Group 9"/>
          <p:cNvGrpSpPr>
            <a:grpSpLocks/>
          </p:cNvGrpSpPr>
          <p:nvPr/>
        </p:nvGrpSpPr>
        <p:grpSpPr bwMode="auto">
          <a:xfrm>
            <a:off x="3048000" y="3962400"/>
            <a:ext cx="2600325" cy="1447800"/>
            <a:chOff x="677" y="2928"/>
            <a:chExt cx="1638" cy="912"/>
          </a:xfrm>
        </p:grpSpPr>
        <p:sp>
          <p:nvSpPr>
            <p:cNvPr id="108555" name="Line 10"/>
            <p:cNvSpPr>
              <a:spLocks noChangeShapeType="1"/>
            </p:cNvSpPr>
            <p:nvPr/>
          </p:nvSpPr>
          <p:spPr bwMode="auto">
            <a:xfrm>
              <a:off x="677" y="3204"/>
              <a:ext cx="9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108556" name="Line 11"/>
            <p:cNvSpPr>
              <a:spLocks noChangeShapeType="1"/>
            </p:cNvSpPr>
            <p:nvPr/>
          </p:nvSpPr>
          <p:spPr bwMode="auto">
            <a:xfrm flipV="1">
              <a:off x="1613" y="2928"/>
              <a:ext cx="312" cy="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108557" name="Line 12"/>
            <p:cNvSpPr>
              <a:spLocks noChangeShapeType="1"/>
            </p:cNvSpPr>
            <p:nvPr/>
          </p:nvSpPr>
          <p:spPr bwMode="auto">
            <a:xfrm>
              <a:off x="989" y="2928"/>
              <a:ext cx="9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108558" name="Line 13"/>
            <p:cNvSpPr>
              <a:spLocks noChangeShapeType="1"/>
            </p:cNvSpPr>
            <p:nvPr/>
          </p:nvSpPr>
          <p:spPr bwMode="auto">
            <a:xfrm>
              <a:off x="677" y="3204"/>
              <a:ext cx="0" cy="6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108559" name="Line 14"/>
            <p:cNvSpPr>
              <a:spLocks noChangeShapeType="1"/>
            </p:cNvSpPr>
            <p:nvPr/>
          </p:nvSpPr>
          <p:spPr bwMode="auto">
            <a:xfrm>
              <a:off x="1613" y="3204"/>
              <a:ext cx="0" cy="6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108560" name="Line 15"/>
            <p:cNvSpPr>
              <a:spLocks noChangeShapeType="1"/>
            </p:cNvSpPr>
            <p:nvPr/>
          </p:nvSpPr>
          <p:spPr bwMode="auto">
            <a:xfrm>
              <a:off x="677" y="3840"/>
              <a:ext cx="9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108561" name="Line 16"/>
            <p:cNvSpPr>
              <a:spLocks noChangeShapeType="1"/>
            </p:cNvSpPr>
            <p:nvPr/>
          </p:nvSpPr>
          <p:spPr bwMode="auto">
            <a:xfrm>
              <a:off x="989" y="2928"/>
              <a:ext cx="0" cy="6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108562" name="Line 17"/>
            <p:cNvSpPr>
              <a:spLocks noChangeShapeType="1"/>
            </p:cNvSpPr>
            <p:nvPr/>
          </p:nvSpPr>
          <p:spPr bwMode="auto">
            <a:xfrm>
              <a:off x="989" y="3564"/>
              <a:ext cx="9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108563" name="Line 18"/>
            <p:cNvSpPr>
              <a:spLocks noChangeShapeType="1"/>
            </p:cNvSpPr>
            <p:nvPr/>
          </p:nvSpPr>
          <p:spPr bwMode="auto">
            <a:xfrm>
              <a:off x="869" y="3360"/>
              <a:ext cx="52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108564" name="Line 19"/>
            <p:cNvSpPr>
              <a:spLocks noChangeShapeType="1"/>
            </p:cNvSpPr>
            <p:nvPr/>
          </p:nvSpPr>
          <p:spPr bwMode="auto">
            <a:xfrm flipV="1">
              <a:off x="677" y="2928"/>
              <a:ext cx="312" cy="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108565" name="Line 20"/>
            <p:cNvSpPr>
              <a:spLocks noChangeShapeType="1"/>
            </p:cNvSpPr>
            <p:nvPr/>
          </p:nvSpPr>
          <p:spPr bwMode="auto">
            <a:xfrm flipV="1">
              <a:off x="1613" y="3564"/>
              <a:ext cx="312" cy="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108566" name="Line 21"/>
            <p:cNvSpPr>
              <a:spLocks noChangeShapeType="1"/>
            </p:cNvSpPr>
            <p:nvPr/>
          </p:nvSpPr>
          <p:spPr bwMode="auto">
            <a:xfrm flipV="1">
              <a:off x="677" y="3564"/>
              <a:ext cx="312" cy="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108567" name="Line 22"/>
            <p:cNvSpPr>
              <a:spLocks noChangeShapeType="1"/>
            </p:cNvSpPr>
            <p:nvPr/>
          </p:nvSpPr>
          <p:spPr bwMode="auto">
            <a:xfrm>
              <a:off x="1925" y="2928"/>
              <a:ext cx="0" cy="6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108568" name="Line 23"/>
            <p:cNvSpPr>
              <a:spLocks noChangeShapeType="1"/>
            </p:cNvSpPr>
            <p:nvPr/>
          </p:nvSpPr>
          <p:spPr bwMode="auto">
            <a:xfrm flipV="1">
              <a:off x="1128" y="2928"/>
              <a:ext cx="312" cy="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108569" name="Line 24"/>
            <p:cNvSpPr>
              <a:spLocks noChangeShapeType="1"/>
            </p:cNvSpPr>
            <p:nvPr/>
          </p:nvSpPr>
          <p:spPr bwMode="auto">
            <a:xfrm>
              <a:off x="1128" y="3204"/>
              <a:ext cx="0" cy="6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108570" name="Line 25"/>
            <p:cNvSpPr>
              <a:spLocks noChangeShapeType="1"/>
            </p:cNvSpPr>
            <p:nvPr/>
          </p:nvSpPr>
          <p:spPr bwMode="auto">
            <a:xfrm>
              <a:off x="1440" y="2928"/>
              <a:ext cx="0" cy="6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108571" name="Line 26"/>
            <p:cNvSpPr>
              <a:spLocks noChangeShapeType="1"/>
            </p:cNvSpPr>
            <p:nvPr/>
          </p:nvSpPr>
          <p:spPr bwMode="auto">
            <a:xfrm flipV="1">
              <a:off x="1128" y="3564"/>
              <a:ext cx="312" cy="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108572" name="Line 27"/>
            <p:cNvSpPr>
              <a:spLocks noChangeShapeType="1"/>
            </p:cNvSpPr>
            <p:nvPr/>
          </p:nvSpPr>
          <p:spPr bwMode="auto">
            <a:xfrm>
              <a:off x="1296" y="3360"/>
              <a:ext cx="525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108573" name="Line 28"/>
            <p:cNvSpPr>
              <a:spLocks noChangeShapeType="1"/>
            </p:cNvSpPr>
            <p:nvPr/>
          </p:nvSpPr>
          <p:spPr bwMode="auto">
            <a:xfrm flipV="1">
              <a:off x="2069" y="3219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108574" name="Text Box 29"/>
            <p:cNvSpPr txBox="1">
              <a:spLocks noChangeArrowheads="1"/>
            </p:cNvSpPr>
            <p:nvPr/>
          </p:nvSpPr>
          <p:spPr bwMode="auto">
            <a:xfrm>
              <a:off x="2117" y="3216"/>
              <a:ext cx="19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>
                  <a:latin typeface="Symbol" panose="05050102010706020507" pitchFamily="18" charset="2"/>
                </a:rPr>
                <a:t>t</a:t>
              </a:r>
            </a:p>
          </p:txBody>
        </p:sp>
      </p:grpSp>
      <p:sp>
        <p:nvSpPr>
          <p:cNvPr id="108549" name="Text Box 30"/>
          <p:cNvSpPr txBox="1">
            <a:spLocks noChangeArrowheads="1"/>
          </p:cNvSpPr>
          <p:nvPr/>
        </p:nvSpPr>
        <p:spPr bwMode="auto">
          <a:xfrm>
            <a:off x="533400" y="3352800"/>
            <a:ext cx="1822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800" b="1">
                <a:solidFill>
                  <a:srgbClr val="CC0000"/>
                </a:solidFill>
                <a:latin typeface="Calibri" panose="020F0502020204030204" pitchFamily="34" charset="0"/>
              </a:rPr>
              <a:t>center symmetry</a:t>
            </a:r>
          </a:p>
        </p:txBody>
      </p:sp>
      <p:pic>
        <p:nvPicPr>
          <p:cNvPr id="108550" name="Picture 3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715000"/>
            <a:ext cx="19812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51" name="AutoShape 32"/>
          <p:cNvSpPr>
            <a:spLocks noChangeArrowheads="1"/>
          </p:cNvSpPr>
          <p:nvPr/>
        </p:nvSpPr>
        <p:spPr bwMode="auto">
          <a:xfrm>
            <a:off x="228600" y="609600"/>
            <a:ext cx="8382000" cy="7556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>
              <a:latin typeface="Calibri" panose="020F0502020204030204" pitchFamily="34" charset="0"/>
            </a:endParaRPr>
          </a:p>
        </p:txBody>
      </p:sp>
      <p:sp>
        <p:nvSpPr>
          <p:cNvPr id="108552" name="Text Box 33"/>
          <p:cNvSpPr txBox="1">
            <a:spLocks noChangeArrowheads="1"/>
          </p:cNvSpPr>
          <p:nvPr/>
        </p:nvSpPr>
        <p:spPr bwMode="auto">
          <a:xfrm>
            <a:off x="6934200" y="2743200"/>
            <a:ext cx="9842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800">
                <a:solidFill>
                  <a:srgbClr val="CC0000"/>
                </a:solidFill>
                <a:latin typeface="Calibri" panose="020F0502020204030204" pitchFamily="34" charset="0"/>
              </a:rPr>
              <a:t>charge 2</a:t>
            </a:r>
          </a:p>
        </p:txBody>
      </p:sp>
      <p:sp>
        <p:nvSpPr>
          <p:cNvPr id="108553" name="Line 34"/>
          <p:cNvSpPr>
            <a:spLocks noChangeShapeType="1"/>
          </p:cNvSpPr>
          <p:nvPr/>
        </p:nvSpPr>
        <p:spPr bwMode="auto">
          <a:xfrm flipH="1" flipV="1">
            <a:off x="6629400" y="2590800"/>
            <a:ext cx="2286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108554" name="Line 35"/>
          <p:cNvSpPr>
            <a:spLocks noChangeShapeType="1"/>
          </p:cNvSpPr>
          <p:nvPr/>
        </p:nvSpPr>
        <p:spPr bwMode="auto">
          <a:xfrm>
            <a:off x="5943600" y="2590800"/>
            <a:ext cx="18288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C3903F93-E99F-4BA9-AD8F-168C4561F1C5}" type="slidenum">
              <a:rPr kumimoji="0" lang="en-US" altLang="ja-JP" sz="1400">
                <a:latin typeface="Calibri" panose="020F0502020204030204" pitchFamily="34" charset="0"/>
              </a:rPr>
              <a:pPr/>
              <a:t>44</a:t>
            </a:fld>
            <a:endParaRPr kumimoji="0" lang="en-US" altLang="ja-JP" sz="1400">
              <a:latin typeface="Calibri" panose="020F0502020204030204" pitchFamily="34" charset="0"/>
            </a:endParaRPr>
          </a:p>
        </p:txBody>
      </p:sp>
      <p:pic>
        <p:nvPicPr>
          <p:cNvPr id="11059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33600"/>
            <a:ext cx="333375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5" name="AutoShape 12"/>
          <p:cNvSpPr>
            <a:spLocks noChangeArrowheads="1"/>
          </p:cNvSpPr>
          <p:nvPr/>
        </p:nvSpPr>
        <p:spPr bwMode="auto">
          <a:xfrm>
            <a:off x="3733800" y="1371600"/>
            <a:ext cx="1447800" cy="838200"/>
          </a:xfrm>
          <a:prstGeom prst="wedgeRectCallout">
            <a:avLst>
              <a:gd name="adj1" fmla="val 96051"/>
              <a:gd name="adj2" fmla="val 120264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>
              <a:latin typeface="Calibri" panose="020F0502020204030204" pitchFamily="34" charset="0"/>
            </a:endParaRPr>
          </a:p>
        </p:txBody>
      </p:sp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2971800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7" name="AutoShape 6"/>
          <p:cNvSpPr>
            <a:spLocks noChangeArrowheads="1"/>
          </p:cNvSpPr>
          <p:nvPr/>
        </p:nvSpPr>
        <p:spPr bwMode="auto">
          <a:xfrm>
            <a:off x="2819400" y="1143000"/>
            <a:ext cx="2362200" cy="1066800"/>
          </a:xfrm>
          <a:prstGeom prst="wedgeRectCallout">
            <a:avLst>
              <a:gd name="adj1" fmla="val -62097"/>
              <a:gd name="adj2" fmla="val 106102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>
              <a:latin typeface="Calibri" panose="020F0502020204030204" pitchFamily="34" charset="0"/>
            </a:endParaRPr>
          </a:p>
        </p:txBody>
      </p:sp>
      <p:sp>
        <p:nvSpPr>
          <p:cNvPr id="110598" name="Text Box 7"/>
          <p:cNvSpPr txBox="1">
            <a:spLocks noChangeArrowheads="1"/>
          </p:cNvSpPr>
          <p:nvPr/>
        </p:nvSpPr>
        <p:spPr bwMode="auto">
          <a:xfrm>
            <a:off x="2819400" y="1219200"/>
            <a:ext cx="236220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>
                <a:latin typeface="Calibri" panose="020F0502020204030204" pitchFamily="34" charset="0"/>
              </a:rPr>
              <a:t>no ground state </a:t>
            </a:r>
            <a:br>
              <a:rPr lang="en-US" altLang="ja-JP">
                <a:latin typeface="Calibri" panose="020F0502020204030204" pitchFamily="34" charset="0"/>
              </a:rPr>
            </a:br>
            <a:r>
              <a:rPr lang="en-US" altLang="ja-JP">
                <a:latin typeface="Calibri" panose="020F0502020204030204" pitchFamily="34" charset="0"/>
              </a:rPr>
              <a:t>degeneracy</a:t>
            </a:r>
          </a:p>
        </p:txBody>
      </p:sp>
      <p:sp>
        <p:nvSpPr>
          <p:cNvPr id="110599" name="AutoShape 9"/>
          <p:cNvSpPr>
            <a:spLocks noChangeArrowheads="1"/>
          </p:cNvSpPr>
          <p:nvPr/>
        </p:nvSpPr>
        <p:spPr bwMode="auto">
          <a:xfrm>
            <a:off x="6019800" y="1219200"/>
            <a:ext cx="2895600" cy="838200"/>
          </a:xfrm>
          <a:prstGeom prst="wedgeRectCallout">
            <a:avLst>
              <a:gd name="adj1" fmla="val -21380"/>
              <a:gd name="adj2" fmla="val 141856"/>
            </a:avLst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>
              <a:latin typeface="Calibri" panose="020F0502020204030204" pitchFamily="34" charset="0"/>
            </a:endParaRPr>
          </a:p>
        </p:txBody>
      </p:sp>
      <p:sp>
        <p:nvSpPr>
          <p:cNvPr id="110600" name="Text Box 8"/>
          <p:cNvSpPr txBox="1">
            <a:spLocks noChangeArrowheads="1"/>
          </p:cNvSpPr>
          <p:nvPr/>
        </p:nvSpPr>
        <p:spPr bwMode="auto">
          <a:xfrm>
            <a:off x="6019800" y="1371600"/>
            <a:ext cx="26701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>
                <a:latin typeface="Calibri" panose="020F0502020204030204" pitchFamily="34" charset="0"/>
              </a:rPr>
              <a:t>2</a:t>
            </a:r>
            <a:r>
              <a:rPr lang="en-US" altLang="ja-JP" baseline="30000">
                <a:latin typeface="Calibri" panose="020F0502020204030204" pitchFamily="34" charset="0"/>
              </a:rPr>
              <a:t>3 </a:t>
            </a:r>
            <a:r>
              <a:rPr lang="en-US" altLang="ja-JP">
                <a:latin typeface="Calibri" panose="020F0502020204030204" pitchFamily="34" charset="0"/>
              </a:rPr>
              <a:t>-fold  degeneracy</a:t>
            </a:r>
            <a:endParaRPr lang="en-US" altLang="ja-JP" baseline="30000">
              <a:latin typeface="Calibri" panose="020F0502020204030204" pitchFamily="34" charset="0"/>
            </a:endParaRPr>
          </a:p>
        </p:txBody>
      </p:sp>
      <p:sp>
        <p:nvSpPr>
          <p:cNvPr id="110601" name="AutoShape 10"/>
          <p:cNvSpPr>
            <a:spLocks noChangeArrowheads="1"/>
          </p:cNvSpPr>
          <p:nvPr/>
        </p:nvSpPr>
        <p:spPr bwMode="auto">
          <a:xfrm>
            <a:off x="7315200" y="4267200"/>
            <a:ext cx="1447800" cy="838200"/>
          </a:xfrm>
          <a:prstGeom prst="wedgeRectCallout">
            <a:avLst>
              <a:gd name="adj1" fmla="val -71708"/>
              <a:gd name="adj2" fmla="val -104736"/>
            </a:avLst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>
              <a:latin typeface="Calibri" panose="020F0502020204030204" pitchFamily="34" charset="0"/>
            </a:endParaRPr>
          </a:p>
        </p:txBody>
      </p:sp>
      <p:sp>
        <p:nvSpPr>
          <p:cNvPr id="110602" name="Text Box 11"/>
          <p:cNvSpPr txBox="1">
            <a:spLocks noChangeArrowheads="1"/>
          </p:cNvSpPr>
          <p:nvPr/>
        </p:nvSpPr>
        <p:spPr bwMode="auto">
          <a:xfrm>
            <a:off x="7315200" y="4267200"/>
            <a:ext cx="1690688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>
                <a:latin typeface="Calibri" panose="020F0502020204030204" pitchFamily="34" charset="0"/>
              </a:rPr>
              <a:t>massless</a:t>
            </a:r>
          </a:p>
          <a:p>
            <a:pPr eaLnBrk="1" hangingPunct="1"/>
            <a:r>
              <a:rPr lang="en-US" altLang="ja-JP">
                <a:latin typeface="Calibri" panose="020F0502020204030204" pitchFamily="34" charset="0"/>
              </a:rPr>
              <a:t>excitation</a:t>
            </a:r>
          </a:p>
        </p:txBody>
      </p:sp>
      <p:sp>
        <p:nvSpPr>
          <p:cNvPr id="110603" name="Text Box 13"/>
          <p:cNvSpPr txBox="1">
            <a:spLocks noChangeArrowheads="1"/>
          </p:cNvSpPr>
          <p:nvPr/>
        </p:nvSpPr>
        <p:spPr bwMode="auto">
          <a:xfrm>
            <a:off x="685800" y="381000"/>
            <a:ext cx="2693988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 b="1">
                <a:solidFill>
                  <a:srgbClr val="008000"/>
                </a:solidFill>
                <a:latin typeface="Calibri" panose="020F0502020204030204" pitchFamily="34" charset="0"/>
              </a:rPr>
              <a:t>Topological degeneracy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0C25EE88-678E-4C76-AA2E-AD2424D90BAA}" type="slidenum">
              <a:rPr kumimoji="0" lang="en-US" altLang="ja-JP" sz="1400">
                <a:latin typeface="Calibri" panose="020F0502020204030204" pitchFamily="34" charset="0"/>
              </a:rPr>
              <a:pPr/>
              <a:t>45</a:t>
            </a:fld>
            <a:endParaRPr kumimoji="0" lang="en-US" altLang="ja-JP" sz="1400">
              <a:latin typeface="Calibri" panose="020F0502020204030204" pitchFamily="34" charset="0"/>
            </a:endParaRPr>
          </a:p>
        </p:txBody>
      </p:sp>
      <p:sp>
        <p:nvSpPr>
          <p:cNvPr id="112642" name="Text Box 4"/>
          <p:cNvSpPr txBox="1">
            <a:spLocks noChangeArrowheads="1"/>
          </p:cNvSpPr>
          <p:nvPr/>
        </p:nvSpPr>
        <p:spPr bwMode="auto">
          <a:xfrm>
            <a:off x="304800" y="373063"/>
            <a:ext cx="17752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indent="0" eaLnBrk="1" hangingPunct="1"/>
            <a:r>
              <a:rPr lang="en-US" altLang="ja-JP" sz="3200" dirty="0" smtClean="0">
                <a:latin typeface="Calibri" panose="020F0502020204030204" pitchFamily="34" charset="0"/>
              </a:rPr>
              <a:t>Summary</a:t>
            </a:r>
            <a:endParaRPr lang="en-US" altLang="ja-JP" sz="3200" dirty="0">
              <a:latin typeface="Calibri" panose="020F0502020204030204" pitchFamily="34" charset="0"/>
            </a:endParaRPr>
          </a:p>
        </p:txBody>
      </p:sp>
      <p:sp>
        <p:nvSpPr>
          <p:cNvPr id="112643" name="Text Box 5"/>
          <p:cNvSpPr txBox="1">
            <a:spLocks noChangeArrowheads="1"/>
          </p:cNvSpPr>
          <p:nvPr/>
        </p:nvSpPr>
        <p:spPr bwMode="auto">
          <a:xfrm>
            <a:off x="152400" y="1600200"/>
            <a:ext cx="8534400" cy="3049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ja-JP" dirty="0">
                <a:latin typeface="+mn-lt"/>
                <a:ea typeface="ＭＳ Ｐゴシック" charset="0"/>
                <a:cs typeface="ＭＳ Ｐゴシック" charset="0"/>
              </a:rPr>
              <a:t>Generally, excitations can be used to examine the entanglement of the system directly.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ja-JP" dirty="0" smtClean="0">
                <a:latin typeface="Calibri" panose="020F0502020204030204" pitchFamily="34" charset="0"/>
              </a:rPr>
              <a:t>If </a:t>
            </a:r>
            <a:r>
              <a:rPr lang="en-US" altLang="ja-JP" dirty="0">
                <a:latin typeface="Calibri" panose="020F0502020204030204" pitchFamily="34" charset="0"/>
              </a:rPr>
              <a:t>we have a non-trivial </a:t>
            </a:r>
            <a:r>
              <a:rPr lang="en-US" altLang="ja-JP" dirty="0" err="1">
                <a:latin typeface="Calibri" panose="020F0502020204030204" pitchFamily="34" charset="0"/>
              </a:rPr>
              <a:t>Aharanov</a:t>
            </a:r>
            <a:r>
              <a:rPr lang="en-US" altLang="ja-JP" dirty="0">
                <a:latin typeface="Calibri" panose="020F0502020204030204" pitchFamily="34" charset="0"/>
              </a:rPr>
              <a:t>-Bohm phase by exchanging excitations, </a:t>
            </a:r>
            <a:r>
              <a:rPr lang="en-US" altLang="ja-JP" dirty="0" smtClean="0">
                <a:latin typeface="Calibri" panose="020F0502020204030204" pitchFamily="34" charset="0"/>
              </a:rPr>
              <a:t>we </a:t>
            </a:r>
            <a:r>
              <a:rPr lang="en-US" altLang="ja-JP" dirty="0">
                <a:latin typeface="Calibri" panose="020F0502020204030204" pitchFamily="34" charset="0"/>
              </a:rPr>
              <a:t>can expect the entanglement of the ground states </a:t>
            </a:r>
            <a:r>
              <a:rPr lang="en-US" altLang="ja-JP" dirty="0" smtClean="0">
                <a:latin typeface="+mn-lt"/>
              </a:rPr>
              <a:t> 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ja-JP" dirty="0" smtClean="0">
                <a:latin typeface="+mn-lt"/>
              </a:rPr>
              <a:t>The concept of topological phase is useful to </a:t>
            </a:r>
            <a:r>
              <a:rPr lang="en-US" altLang="ja-JP" dirty="0" err="1" smtClean="0">
                <a:latin typeface="+mn-lt"/>
              </a:rPr>
              <a:t>characteraize</a:t>
            </a:r>
            <a:r>
              <a:rPr lang="en-US" altLang="ja-JP" dirty="0" smtClean="0">
                <a:latin typeface="+mn-lt"/>
              </a:rPr>
              <a:t> the </a:t>
            </a:r>
            <a:r>
              <a:rPr lang="en-US" altLang="ja-JP" dirty="0">
                <a:latin typeface="+mn-lt"/>
              </a:rPr>
              <a:t>quark confinement </a:t>
            </a:r>
            <a:r>
              <a:rPr lang="en-US" altLang="ja-JP" dirty="0" smtClean="0">
                <a:latin typeface="+mn-lt"/>
              </a:rPr>
              <a:t>phase</a:t>
            </a:r>
            <a:r>
              <a:rPr lang="en-US" altLang="ja-JP" dirty="0">
                <a:latin typeface="+mn-lt"/>
              </a:rPr>
              <a:t> </a:t>
            </a:r>
            <a:r>
              <a:rPr lang="en-US" altLang="ja-JP" dirty="0" smtClean="0">
                <a:latin typeface="+mn-lt"/>
              </a:rPr>
              <a:t>even </a:t>
            </a:r>
            <a:r>
              <a:rPr lang="en-US" altLang="ja-JP" dirty="0">
                <a:latin typeface="+mn-lt"/>
              </a:rPr>
              <a:t>in the presence of the dynamical quarks</a:t>
            </a:r>
            <a:r>
              <a:rPr lang="en-US" altLang="ja-JP" dirty="0" smtClean="0">
                <a:latin typeface="+mn-lt"/>
              </a:rPr>
              <a:t>.</a:t>
            </a:r>
            <a:endParaRPr lang="en-US" altLang="ja-JP" dirty="0"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330200" y="339725"/>
            <a:ext cx="2182813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sz="3200" b="1" dirty="0">
                <a:latin typeface="Calibri"/>
                <a:ea typeface="+mj-ea"/>
                <a:cs typeface="メイリオ" pitchFamily="50" charset="-128"/>
              </a:rPr>
              <a:t>Gelation</a:t>
            </a:r>
          </a:p>
        </p:txBody>
      </p:sp>
      <p:pic>
        <p:nvPicPr>
          <p:cNvPr id="23554" name="Picture 3" descr="C:\Users\masatoshi\Desktop\0510106\snapshot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2819400"/>
            <a:ext cx="5221287" cy="31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>
            <a:spLocks noChangeArrowheads="1"/>
          </p:cNvSpPr>
          <p:nvPr/>
        </p:nvSpPr>
        <p:spPr bwMode="auto">
          <a:xfrm>
            <a:off x="6754813" y="3455988"/>
            <a:ext cx="2063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b="1">
                <a:latin typeface="Calibri" panose="020F0502020204030204" pitchFamily="34" charset="0"/>
              </a:rPr>
              <a:t>Not connected</a:t>
            </a:r>
            <a:endParaRPr lang="ja-JP" altLang="en-US" b="1">
              <a:latin typeface="Calibri" panose="020F0502020204030204" pitchFamily="34" charset="0"/>
            </a:endParaRPr>
          </a:p>
        </p:txBody>
      </p:sp>
      <p:sp>
        <p:nvSpPr>
          <p:cNvPr id="9" name="テキスト ボックス 8"/>
          <p:cNvSpPr txBox="1">
            <a:spLocks noChangeArrowheads="1"/>
          </p:cNvSpPr>
          <p:nvPr/>
        </p:nvSpPr>
        <p:spPr bwMode="auto">
          <a:xfrm>
            <a:off x="7010400" y="4876800"/>
            <a:ext cx="1743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800" b="1">
                <a:latin typeface="Calibri" panose="020F0502020204030204" pitchFamily="34" charset="0"/>
              </a:rPr>
              <a:t>connected</a:t>
            </a:r>
            <a:endParaRPr lang="ja-JP" altLang="en-US" sz="2800" b="1">
              <a:latin typeface="Calibri" panose="020F0502020204030204" pitchFamily="34" charset="0"/>
            </a:endParaRPr>
          </a:p>
        </p:txBody>
      </p:sp>
      <p:pic>
        <p:nvPicPr>
          <p:cNvPr id="23557" name="Picture 4" descr="C:\Users\masatoshi\Downloads\Gelator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25" y="5026025"/>
            <a:ext cx="8651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5" descr="C:\Users\masatoshi\Downloads\Gelator9 (1)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3467100"/>
            <a:ext cx="86995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5" descr="C:\Users\masatoshi\Downloads\Gelator9 (1)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3467100"/>
            <a:ext cx="86995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5" descr="C:\Users\masatoshi\Downloads\Gelator9 (1)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4995863"/>
            <a:ext cx="8699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61" name="グループ化 17"/>
          <p:cNvGrpSpPr>
            <a:grpSpLocks/>
          </p:cNvGrpSpPr>
          <p:nvPr/>
        </p:nvGrpSpPr>
        <p:grpSpPr bwMode="auto">
          <a:xfrm>
            <a:off x="3332163" y="1147763"/>
            <a:ext cx="1530350" cy="849312"/>
            <a:chOff x="344032" y="980728"/>
            <a:chExt cx="2447076" cy="1839398"/>
          </a:xfrm>
        </p:grpSpPr>
        <p:sp>
          <p:nvSpPr>
            <p:cNvPr id="16" name="フリーフォーム 15"/>
            <p:cNvSpPr/>
            <p:nvPr/>
          </p:nvSpPr>
          <p:spPr>
            <a:xfrm>
              <a:off x="600416" y="980728"/>
              <a:ext cx="1660153" cy="1516214"/>
            </a:xfrm>
            <a:custGeom>
              <a:avLst/>
              <a:gdLst>
                <a:gd name="connsiteX0" fmla="*/ 58936 w 1660841"/>
                <a:gd name="connsiteY0" fmla="*/ 617336 h 1514730"/>
                <a:gd name="connsiteX1" fmla="*/ 86096 w 1660841"/>
                <a:gd name="connsiteY1" fmla="*/ 988528 h 1514730"/>
                <a:gd name="connsiteX2" fmla="*/ 882801 w 1660841"/>
                <a:gd name="connsiteY2" fmla="*/ 1513629 h 1514730"/>
                <a:gd name="connsiteX3" fmla="*/ 1570865 w 1660841"/>
                <a:gd name="connsiteY3" fmla="*/ 1115277 h 1514730"/>
                <a:gd name="connsiteX4" fmla="*/ 1552758 w 1660841"/>
                <a:gd name="connsiteY4" fmla="*/ 725978 h 1514730"/>
                <a:gd name="connsiteX5" fmla="*/ 656465 w 1660841"/>
                <a:gd name="connsiteY5" fmla="*/ 671657 h 1514730"/>
                <a:gd name="connsiteX6" fmla="*/ 448235 w 1660841"/>
                <a:gd name="connsiteY6" fmla="*/ 363839 h 1514730"/>
                <a:gd name="connsiteX7" fmla="*/ 928069 w 1660841"/>
                <a:gd name="connsiteY7" fmla="*/ 37914 h 1514730"/>
                <a:gd name="connsiteX8" fmla="*/ 982389 w 1660841"/>
                <a:gd name="connsiteY8" fmla="*/ 19807 h 151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0841" h="1514730">
                  <a:moveTo>
                    <a:pt x="58936" y="617336"/>
                  </a:moveTo>
                  <a:cubicBezTo>
                    <a:pt x="3860" y="728241"/>
                    <a:pt x="-51215" y="839146"/>
                    <a:pt x="86096" y="988528"/>
                  </a:cubicBezTo>
                  <a:cubicBezTo>
                    <a:pt x="223407" y="1137910"/>
                    <a:pt x="635340" y="1492504"/>
                    <a:pt x="882801" y="1513629"/>
                  </a:cubicBezTo>
                  <a:cubicBezTo>
                    <a:pt x="1130263" y="1534754"/>
                    <a:pt x="1459205" y="1246552"/>
                    <a:pt x="1570865" y="1115277"/>
                  </a:cubicBezTo>
                  <a:cubicBezTo>
                    <a:pt x="1682525" y="984002"/>
                    <a:pt x="1705158" y="799915"/>
                    <a:pt x="1552758" y="725978"/>
                  </a:cubicBezTo>
                  <a:cubicBezTo>
                    <a:pt x="1400358" y="652041"/>
                    <a:pt x="840552" y="732013"/>
                    <a:pt x="656465" y="671657"/>
                  </a:cubicBezTo>
                  <a:cubicBezTo>
                    <a:pt x="472378" y="611301"/>
                    <a:pt x="402968" y="469463"/>
                    <a:pt x="448235" y="363839"/>
                  </a:cubicBezTo>
                  <a:cubicBezTo>
                    <a:pt x="493502" y="258215"/>
                    <a:pt x="839043" y="95253"/>
                    <a:pt x="928069" y="37914"/>
                  </a:cubicBezTo>
                  <a:cubicBezTo>
                    <a:pt x="1017095" y="-19425"/>
                    <a:pt x="999742" y="191"/>
                    <a:pt x="982389" y="19807"/>
                  </a:cubicBezTo>
                </a:path>
              </a:pathLst>
            </a:cu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 dirty="0"/>
            </a:p>
          </p:txBody>
        </p:sp>
        <p:sp>
          <p:nvSpPr>
            <p:cNvPr id="17" name="フリーフォーム 16"/>
            <p:cNvSpPr/>
            <p:nvPr/>
          </p:nvSpPr>
          <p:spPr>
            <a:xfrm>
              <a:off x="344032" y="1138882"/>
              <a:ext cx="2447076" cy="1681244"/>
            </a:xfrm>
            <a:custGeom>
              <a:avLst/>
              <a:gdLst>
                <a:gd name="connsiteX0" fmla="*/ 0 w 2447076"/>
                <a:gd name="connsiteY0" fmla="*/ 879879 h 1681082"/>
                <a:gd name="connsiteX1" fmla="*/ 534154 w 2447076"/>
                <a:gd name="connsiteY1" fmla="*/ 789344 h 1681082"/>
                <a:gd name="connsiteX2" fmla="*/ 651849 w 2447076"/>
                <a:gd name="connsiteY2" fmla="*/ 916093 h 1681082"/>
                <a:gd name="connsiteX3" fmla="*/ 506994 w 2447076"/>
                <a:gd name="connsiteY3" fmla="*/ 1441194 h 1681082"/>
                <a:gd name="connsiteX4" fmla="*/ 814812 w 2447076"/>
                <a:gd name="connsiteY4" fmla="*/ 1613209 h 1681082"/>
                <a:gd name="connsiteX5" fmla="*/ 1656784 w 2447076"/>
                <a:gd name="connsiteY5" fmla="*/ 327617 h 1681082"/>
                <a:gd name="connsiteX6" fmla="*/ 1557196 w 2447076"/>
                <a:gd name="connsiteY6" fmla="*/ 10746 h 1681082"/>
                <a:gd name="connsiteX7" fmla="*/ 1267485 w 2447076"/>
                <a:gd name="connsiteY7" fmla="*/ 119388 h 1681082"/>
                <a:gd name="connsiteX8" fmla="*/ 1077362 w 2447076"/>
                <a:gd name="connsiteY8" fmla="*/ 553954 h 1681082"/>
                <a:gd name="connsiteX9" fmla="*/ 1204111 w 2447076"/>
                <a:gd name="connsiteY9" fmla="*/ 834611 h 1681082"/>
                <a:gd name="connsiteX10" fmla="*/ 1991762 w 2447076"/>
                <a:gd name="connsiteY10" fmla="*/ 943253 h 1681082"/>
                <a:gd name="connsiteX11" fmla="*/ 2181885 w 2447076"/>
                <a:gd name="connsiteY11" fmla="*/ 1260124 h 1681082"/>
                <a:gd name="connsiteX12" fmla="*/ 2426328 w 2447076"/>
                <a:gd name="connsiteY12" fmla="*/ 1341606 h 1681082"/>
                <a:gd name="connsiteX13" fmla="*/ 2417275 w 2447076"/>
                <a:gd name="connsiteY13" fmla="*/ 1341606 h 1681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47076" h="1681082">
                  <a:moveTo>
                    <a:pt x="0" y="879879"/>
                  </a:moveTo>
                  <a:cubicBezTo>
                    <a:pt x="212756" y="831593"/>
                    <a:pt x="425513" y="783308"/>
                    <a:pt x="534154" y="789344"/>
                  </a:cubicBezTo>
                  <a:cubicBezTo>
                    <a:pt x="642796" y="795380"/>
                    <a:pt x="656376" y="807451"/>
                    <a:pt x="651849" y="916093"/>
                  </a:cubicBezTo>
                  <a:cubicBezTo>
                    <a:pt x="647322" y="1024735"/>
                    <a:pt x="479834" y="1325008"/>
                    <a:pt x="506994" y="1441194"/>
                  </a:cubicBezTo>
                  <a:cubicBezTo>
                    <a:pt x="534155" y="1557380"/>
                    <a:pt x="623180" y="1798805"/>
                    <a:pt x="814812" y="1613209"/>
                  </a:cubicBezTo>
                  <a:cubicBezTo>
                    <a:pt x="1006444" y="1427613"/>
                    <a:pt x="1533053" y="594694"/>
                    <a:pt x="1656784" y="327617"/>
                  </a:cubicBezTo>
                  <a:cubicBezTo>
                    <a:pt x="1780515" y="60540"/>
                    <a:pt x="1622079" y="45451"/>
                    <a:pt x="1557196" y="10746"/>
                  </a:cubicBezTo>
                  <a:cubicBezTo>
                    <a:pt x="1492313" y="-23959"/>
                    <a:pt x="1347457" y="28853"/>
                    <a:pt x="1267485" y="119388"/>
                  </a:cubicBezTo>
                  <a:cubicBezTo>
                    <a:pt x="1187513" y="209923"/>
                    <a:pt x="1087924" y="434750"/>
                    <a:pt x="1077362" y="553954"/>
                  </a:cubicBezTo>
                  <a:cubicBezTo>
                    <a:pt x="1066800" y="673158"/>
                    <a:pt x="1051711" y="769728"/>
                    <a:pt x="1204111" y="834611"/>
                  </a:cubicBezTo>
                  <a:cubicBezTo>
                    <a:pt x="1356511" y="899494"/>
                    <a:pt x="1828800" y="872334"/>
                    <a:pt x="1991762" y="943253"/>
                  </a:cubicBezTo>
                  <a:cubicBezTo>
                    <a:pt x="2154724" y="1014172"/>
                    <a:pt x="2109457" y="1193732"/>
                    <a:pt x="2181885" y="1260124"/>
                  </a:cubicBezTo>
                  <a:cubicBezTo>
                    <a:pt x="2254313" y="1326516"/>
                    <a:pt x="2387096" y="1328026"/>
                    <a:pt x="2426328" y="1341606"/>
                  </a:cubicBezTo>
                  <a:cubicBezTo>
                    <a:pt x="2465560" y="1355186"/>
                    <a:pt x="2441417" y="1348396"/>
                    <a:pt x="2417275" y="1341606"/>
                  </a:cubicBezTo>
                </a:path>
              </a:pathLst>
            </a:cu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 dirty="0"/>
            </a:p>
          </p:txBody>
        </p:sp>
      </p:grpSp>
      <p:grpSp>
        <p:nvGrpSpPr>
          <p:cNvPr id="23562" name="グループ化 21"/>
          <p:cNvGrpSpPr>
            <a:grpSpLocks/>
          </p:cNvGrpSpPr>
          <p:nvPr/>
        </p:nvGrpSpPr>
        <p:grpSpPr bwMode="auto">
          <a:xfrm>
            <a:off x="963613" y="1147763"/>
            <a:ext cx="1150937" cy="765175"/>
            <a:chOff x="3460057" y="1518146"/>
            <a:chExt cx="1232060" cy="929688"/>
          </a:xfrm>
        </p:grpSpPr>
        <p:sp>
          <p:nvSpPr>
            <p:cNvPr id="19" name="フローチャート : 結合子 18"/>
            <p:cNvSpPr/>
            <p:nvPr/>
          </p:nvSpPr>
          <p:spPr>
            <a:xfrm>
              <a:off x="3891703" y="1801681"/>
              <a:ext cx="73073" cy="73295"/>
            </a:xfrm>
            <a:prstGeom prst="flowChartConnector">
              <a:avLst/>
            </a:prstGeom>
            <a:ln>
              <a:solidFill>
                <a:schemeClr val="accent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 dirty="0"/>
            </a:p>
          </p:txBody>
        </p:sp>
        <p:sp>
          <p:nvSpPr>
            <p:cNvPr id="25" name="フローチャート : 結合子 24"/>
            <p:cNvSpPr/>
            <p:nvPr/>
          </p:nvSpPr>
          <p:spPr>
            <a:xfrm>
              <a:off x="3460057" y="2058214"/>
              <a:ext cx="71375" cy="71365"/>
            </a:xfrm>
            <a:prstGeom prst="flowChartConnector">
              <a:avLst/>
            </a:prstGeom>
            <a:ln>
              <a:solidFill>
                <a:schemeClr val="accent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 dirty="0"/>
            </a:p>
          </p:txBody>
        </p:sp>
        <p:sp>
          <p:nvSpPr>
            <p:cNvPr id="26" name="フローチャート : 結合子 25"/>
            <p:cNvSpPr/>
            <p:nvPr/>
          </p:nvSpPr>
          <p:spPr>
            <a:xfrm>
              <a:off x="3954580" y="2096790"/>
              <a:ext cx="71375" cy="71365"/>
            </a:xfrm>
            <a:prstGeom prst="flowChartConnector">
              <a:avLst/>
            </a:prstGeom>
            <a:ln>
              <a:solidFill>
                <a:schemeClr val="accent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 dirty="0"/>
            </a:p>
          </p:txBody>
        </p:sp>
        <p:sp>
          <p:nvSpPr>
            <p:cNvPr id="27" name="フローチャート : 結合子 26"/>
            <p:cNvSpPr/>
            <p:nvPr/>
          </p:nvSpPr>
          <p:spPr>
            <a:xfrm>
              <a:off x="4313153" y="1867261"/>
              <a:ext cx="71375" cy="71367"/>
            </a:xfrm>
            <a:prstGeom prst="flowChartConnector">
              <a:avLst/>
            </a:prstGeom>
            <a:ln>
              <a:solidFill>
                <a:schemeClr val="accent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 dirty="0"/>
            </a:p>
          </p:txBody>
        </p:sp>
        <p:sp>
          <p:nvSpPr>
            <p:cNvPr id="28" name="フローチャート : 結合子 27"/>
            <p:cNvSpPr/>
            <p:nvPr/>
          </p:nvSpPr>
          <p:spPr>
            <a:xfrm>
              <a:off x="3820328" y="2376467"/>
              <a:ext cx="71375" cy="71367"/>
            </a:xfrm>
            <a:prstGeom prst="flowChartConnector">
              <a:avLst/>
            </a:prstGeom>
            <a:ln>
              <a:solidFill>
                <a:schemeClr val="accent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 dirty="0"/>
            </a:p>
          </p:txBody>
        </p:sp>
        <p:sp>
          <p:nvSpPr>
            <p:cNvPr id="29" name="フローチャート : 結合子 28"/>
            <p:cNvSpPr/>
            <p:nvPr/>
          </p:nvSpPr>
          <p:spPr>
            <a:xfrm>
              <a:off x="4384527" y="2310888"/>
              <a:ext cx="73073" cy="73295"/>
            </a:xfrm>
            <a:prstGeom prst="flowChartConnector">
              <a:avLst/>
            </a:prstGeom>
            <a:ln>
              <a:solidFill>
                <a:schemeClr val="accent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 dirty="0"/>
            </a:p>
          </p:txBody>
        </p:sp>
        <p:sp>
          <p:nvSpPr>
            <p:cNvPr id="30" name="フローチャート : 結合子 29"/>
            <p:cNvSpPr/>
            <p:nvPr/>
          </p:nvSpPr>
          <p:spPr>
            <a:xfrm>
              <a:off x="4144912" y="2270383"/>
              <a:ext cx="71375" cy="73295"/>
            </a:xfrm>
            <a:prstGeom prst="flowChartConnector">
              <a:avLst/>
            </a:prstGeom>
            <a:ln>
              <a:solidFill>
                <a:schemeClr val="accent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 dirty="0"/>
            </a:p>
          </p:txBody>
        </p:sp>
        <p:sp>
          <p:nvSpPr>
            <p:cNvPr id="31" name="フローチャート : 結合子 30"/>
            <p:cNvSpPr/>
            <p:nvPr/>
          </p:nvSpPr>
          <p:spPr>
            <a:xfrm>
              <a:off x="4612246" y="1726458"/>
              <a:ext cx="71375" cy="71365"/>
            </a:xfrm>
            <a:prstGeom prst="flowChartConnector">
              <a:avLst/>
            </a:prstGeom>
            <a:ln>
              <a:solidFill>
                <a:schemeClr val="accent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 dirty="0"/>
            </a:p>
          </p:txBody>
        </p:sp>
        <p:sp>
          <p:nvSpPr>
            <p:cNvPr id="32" name="フローチャート : 結合子 31"/>
            <p:cNvSpPr/>
            <p:nvPr/>
          </p:nvSpPr>
          <p:spPr>
            <a:xfrm>
              <a:off x="4620742" y="2075572"/>
              <a:ext cx="71375" cy="71367"/>
            </a:xfrm>
            <a:prstGeom prst="flowChartConnector">
              <a:avLst/>
            </a:prstGeom>
            <a:ln>
              <a:solidFill>
                <a:schemeClr val="accent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 dirty="0"/>
            </a:p>
          </p:txBody>
        </p:sp>
        <p:sp>
          <p:nvSpPr>
            <p:cNvPr id="33" name="フローチャート : 結合子 32"/>
            <p:cNvSpPr/>
            <p:nvPr/>
          </p:nvSpPr>
          <p:spPr>
            <a:xfrm>
              <a:off x="4313153" y="1518146"/>
              <a:ext cx="71375" cy="71365"/>
            </a:xfrm>
            <a:prstGeom prst="flowChartConnector">
              <a:avLst/>
            </a:prstGeom>
            <a:ln>
              <a:solidFill>
                <a:schemeClr val="accent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 dirty="0"/>
            </a:p>
          </p:txBody>
        </p:sp>
        <p:sp>
          <p:nvSpPr>
            <p:cNvPr id="34" name="フローチャート : 結合子 33"/>
            <p:cNvSpPr/>
            <p:nvPr/>
          </p:nvSpPr>
          <p:spPr>
            <a:xfrm>
              <a:off x="3932488" y="1518146"/>
              <a:ext cx="71375" cy="71365"/>
            </a:xfrm>
            <a:prstGeom prst="flowChartConnector">
              <a:avLst/>
            </a:prstGeom>
            <a:ln>
              <a:solidFill>
                <a:schemeClr val="accent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 dirty="0"/>
            </a:p>
          </p:txBody>
        </p:sp>
      </p:grpSp>
      <p:grpSp>
        <p:nvGrpSpPr>
          <p:cNvPr id="23563" name="グループ化 22"/>
          <p:cNvGrpSpPr>
            <a:grpSpLocks/>
          </p:cNvGrpSpPr>
          <p:nvPr/>
        </p:nvGrpSpPr>
        <p:grpSpPr bwMode="auto">
          <a:xfrm>
            <a:off x="6030913" y="1066800"/>
            <a:ext cx="1655762" cy="942975"/>
            <a:chOff x="5810284" y="1523384"/>
            <a:chExt cx="1772064" cy="1031276"/>
          </a:xfrm>
        </p:grpSpPr>
        <p:grpSp>
          <p:nvGrpSpPr>
            <p:cNvPr id="23569" name="グループ化 35"/>
            <p:cNvGrpSpPr>
              <a:grpSpLocks/>
            </p:cNvGrpSpPr>
            <p:nvPr/>
          </p:nvGrpSpPr>
          <p:grpSpPr bwMode="auto">
            <a:xfrm>
              <a:off x="5810284" y="1523384"/>
              <a:ext cx="1772064" cy="1031276"/>
              <a:chOff x="344032" y="980728"/>
              <a:chExt cx="2447076" cy="1839398"/>
            </a:xfrm>
          </p:grpSpPr>
          <p:sp>
            <p:nvSpPr>
              <p:cNvPr id="37" name="フリーフォーム 36"/>
              <p:cNvSpPr/>
              <p:nvPr/>
            </p:nvSpPr>
            <p:spPr>
              <a:xfrm>
                <a:off x="599766" y="980728"/>
                <a:ext cx="1661103" cy="1514253"/>
              </a:xfrm>
              <a:custGeom>
                <a:avLst/>
                <a:gdLst>
                  <a:gd name="connsiteX0" fmla="*/ 58936 w 1660841"/>
                  <a:gd name="connsiteY0" fmla="*/ 617336 h 1514730"/>
                  <a:gd name="connsiteX1" fmla="*/ 86096 w 1660841"/>
                  <a:gd name="connsiteY1" fmla="*/ 988528 h 1514730"/>
                  <a:gd name="connsiteX2" fmla="*/ 882801 w 1660841"/>
                  <a:gd name="connsiteY2" fmla="*/ 1513629 h 1514730"/>
                  <a:gd name="connsiteX3" fmla="*/ 1570865 w 1660841"/>
                  <a:gd name="connsiteY3" fmla="*/ 1115277 h 1514730"/>
                  <a:gd name="connsiteX4" fmla="*/ 1552758 w 1660841"/>
                  <a:gd name="connsiteY4" fmla="*/ 725978 h 1514730"/>
                  <a:gd name="connsiteX5" fmla="*/ 656465 w 1660841"/>
                  <a:gd name="connsiteY5" fmla="*/ 671657 h 1514730"/>
                  <a:gd name="connsiteX6" fmla="*/ 448235 w 1660841"/>
                  <a:gd name="connsiteY6" fmla="*/ 363839 h 1514730"/>
                  <a:gd name="connsiteX7" fmla="*/ 928069 w 1660841"/>
                  <a:gd name="connsiteY7" fmla="*/ 37914 h 1514730"/>
                  <a:gd name="connsiteX8" fmla="*/ 982389 w 1660841"/>
                  <a:gd name="connsiteY8" fmla="*/ 19807 h 1514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60841" h="1514730">
                    <a:moveTo>
                      <a:pt x="58936" y="617336"/>
                    </a:moveTo>
                    <a:cubicBezTo>
                      <a:pt x="3860" y="728241"/>
                      <a:pt x="-51215" y="839146"/>
                      <a:pt x="86096" y="988528"/>
                    </a:cubicBezTo>
                    <a:cubicBezTo>
                      <a:pt x="223407" y="1137910"/>
                      <a:pt x="635340" y="1492504"/>
                      <a:pt x="882801" y="1513629"/>
                    </a:cubicBezTo>
                    <a:cubicBezTo>
                      <a:pt x="1130263" y="1534754"/>
                      <a:pt x="1459205" y="1246552"/>
                      <a:pt x="1570865" y="1115277"/>
                    </a:cubicBezTo>
                    <a:cubicBezTo>
                      <a:pt x="1682525" y="984002"/>
                      <a:pt x="1705158" y="799915"/>
                      <a:pt x="1552758" y="725978"/>
                    </a:cubicBezTo>
                    <a:cubicBezTo>
                      <a:pt x="1400358" y="652041"/>
                      <a:pt x="840552" y="732013"/>
                      <a:pt x="656465" y="671657"/>
                    </a:cubicBezTo>
                    <a:cubicBezTo>
                      <a:pt x="472378" y="611301"/>
                      <a:pt x="402968" y="469463"/>
                      <a:pt x="448235" y="363839"/>
                    </a:cubicBezTo>
                    <a:cubicBezTo>
                      <a:pt x="493502" y="258215"/>
                      <a:pt x="839043" y="95253"/>
                      <a:pt x="928069" y="37914"/>
                    </a:cubicBezTo>
                    <a:cubicBezTo>
                      <a:pt x="1017095" y="-19425"/>
                      <a:pt x="999742" y="191"/>
                      <a:pt x="982389" y="19807"/>
                    </a:cubicBezTo>
                  </a:path>
                </a:pathLst>
              </a:cu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 dirty="0"/>
              </a:p>
            </p:txBody>
          </p:sp>
          <p:sp>
            <p:nvSpPr>
              <p:cNvPr id="38" name="フリーフォーム 37"/>
              <p:cNvSpPr/>
              <p:nvPr/>
            </p:nvSpPr>
            <p:spPr>
              <a:xfrm>
                <a:off x="344032" y="1138657"/>
                <a:ext cx="2447076" cy="1681469"/>
              </a:xfrm>
              <a:custGeom>
                <a:avLst/>
                <a:gdLst>
                  <a:gd name="connsiteX0" fmla="*/ 0 w 2447076"/>
                  <a:gd name="connsiteY0" fmla="*/ 879879 h 1681082"/>
                  <a:gd name="connsiteX1" fmla="*/ 534154 w 2447076"/>
                  <a:gd name="connsiteY1" fmla="*/ 789344 h 1681082"/>
                  <a:gd name="connsiteX2" fmla="*/ 651849 w 2447076"/>
                  <a:gd name="connsiteY2" fmla="*/ 916093 h 1681082"/>
                  <a:gd name="connsiteX3" fmla="*/ 506994 w 2447076"/>
                  <a:gd name="connsiteY3" fmla="*/ 1441194 h 1681082"/>
                  <a:gd name="connsiteX4" fmla="*/ 814812 w 2447076"/>
                  <a:gd name="connsiteY4" fmla="*/ 1613209 h 1681082"/>
                  <a:gd name="connsiteX5" fmla="*/ 1656784 w 2447076"/>
                  <a:gd name="connsiteY5" fmla="*/ 327617 h 1681082"/>
                  <a:gd name="connsiteX6" fmla="*/ 1557196 w 2447076"/>
                  <a:gd name="connsiteY6" fmla="*/ 10746 h 1681082"/>
                  <a:gd name="connsiteX7" fmla="*/ 1267485 w 2447076"/>
                  <a:gd name="connsiteY7" fmla="*/ 119388 h 1681082"/>
                  <a:gd name="connsiteX8" fmla="*/ 1077362 w 2447076"/>
                  <a:gd name="connsiteY8" fmla="*/ 553954 h 1681082"/>
                  <a:gd name="connsiteX9" fmla="*/ 1204111 w 2447076"/>
                  <a:gd name="connsiteY9" fmla="*/ 834611 h 1681082"/>
                  <a:gd name="connsiteX10" fmla="*/ 1991762 w 2447076"/>
                  <a:gd name="connsiteY10" fmla="*/ 943253 h 1681082"/>
                  <a:gd name="connsiteX11" fmla="*/ 2181885 w 2447076"/>
                  <a:gd name="connsiteY11" fmla="*/ 1260124 h 1681082"/>
                  <a:gd name="connsiteX12" fmla="*/ 2426328 w 2447076"/>
                  <a:gd name="connsiteY12" fmla="*/ 1341606 h 1681082"/>
                  <a:gd name="connsiteX13" fmla="*/ 2417275 w 2447076"/>
                  <a:gd name="connsiteY13" fmla="*/ 1341606 h 1681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47076" h="1681082">
                    <a:moveTo>
                      <a:pt x="0" y="879879"/>
                    </a:moveTo>
                    <a:cubicBezTo>
                      <a:pt x="212756" y="831593"/>
                      <a:pt x="425513" y="783308"/>
                      <a:pt x="534154" y="789344"/>
                    </a:cubicBezTo>
                    <a:cubicBezTo>
                      <a:pt x="642796" y="795380"/>
                      <a:pt x="656376" y="807451"/>
                      <a:pt x="651849" y="916093"/>
                    </a:cubicBezTo>
                    <a:cubicBezTo>
                      <a:pt x="647322" y="1024735"/>
                      <a:pt x="479834" y="1325008"/>
                      <a:pt x="506994" y="1441194"/>
                    </a:cubicBezTo>
                    <a:cubicBezTo>
                      <a:pt x="534155" y="1557380"/>
                      <a:pt x="623180" y="1798805"/>
                      <a:pt x="814812" y="1613209"/>
                    </a:cubicBezTo>
                    <a:cubicBezTo>
                      <a:pt x="1006444" y="1427613"/>
                      <a:pt x="1533053" y="594694"/>
                      <a:pt x="1656784" y="327617"/>
                    </a:cubicBezTo>
                    <a:cubicBezTo>
                      <a:pt x="1780515" y="60540"/>
                      <a:pt x="1622079" y="45451"/>
                      <a:pt x="1557196" y="10746"/>
                    </a:cubicBezTo>
                    <a:cubicBezTo>
                      <a:pt x="1492313" y="-23959"/>
                      <a:pt x="1347457" y="28853"/>
                      <a:pt x="1267485" y="119388"/>
                    </a:cubicBezTo>
                    <a:cubicBezTo>
                      <a:pt x="1187513" y="209923"/>
                      <a:pt x="1087924" y="434750"/>
                      <a:pt x="1077362" y="553954"/>
                    </a:cubicBezTo>
                    <a:cubicBezTo>
                      <a:pt x="1066800" y="673158"/>
                      <a:pt x="1051711" y="769728"/>
                      <a:pt x="1204111" y="834611"/>
                    </a:cubicBezTo>
                    <a:cubicBezTo>
                      <a:pt x="1356511" y="899494"/>
                      <a:pt x="1828800" y="872334"/>
                      <a:pt x="1991762" y="943253"/>
                    </a:cubicBezTo>
                    <a:cubicBezTo>
                      <a:pt x="2154724" y="1014172"/>
                      <a:pt x="2109457" y="1193732"/>
                      <a:pt x="2181885" y="1260124"/>
                    </a:cubicBezTo>
                    <a:cubicBezTo>
                      <a:pt x="2254313" y="1326516"/>
                      <a:pt x="2387096" y="1328026"/>
                      <a:pt x="2426328" y="1341606"/>
                    </a:cubicBezTo>
                    <a:cubicBezTo>
                      <a:pt x="2465560" y="1355186"/>
                      <a:pt x="2441417" y="1348396"/>
                      <a:pt x="2417275" y="1341606"/>
                    </a:cubicBezTo>
                  </a:path>
                </a:pathLst>
              </a:cu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 dirty="0"/>
              </a:p>
            </p:txBody>
          </p:sp>
        </p:grpSp>
        <p:sp>
          <p:nvSpPr>
            <p:cNvPr id="39" name="フローチャート : 結合子 38"/>
            <p:cNvSpPr/>
            <p:nvPr/>
          </p:nvSpPr>
          <p:spPr>
            <a:xfrm>
              <a:off x="6561245" y="1867143"/>
              <a:ext cx="73057" cy="72919"/>
            </a:xfrm>
            <a:prstGeom prst="flowChartConnector">
              <a:avLst/>
            </a:prstGeom>
            <a:ln>
              <a:solidFill>
                <a:schemeClr val="accent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 dirty="0"/>
            </a:p>
          </p:txBody>
        </p:sp>
        <p:sp>
          <p:nvSpPr>
            <p:cNvPr id="40" name="フローチャート : 結合子 39"/>
            <p:cNvSpPr/>
            <p:nvPr/>
          </p:nvSpPr>
          <p:spPr>
            <a:xfrm>
              <a:off x="6912939" y="1870615"/>
              <a:ext cx="71358" cy="71183"/>
            </a:xfrm>
            <a:prstGeom prst="flowChartConnector">
              <a:avLst/>
            </a:prstGeom>
            <a:ln>
              <a:solidFill>
                <a:schemeClr val="accent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 dirty="0"/>
            </a:p>
          </p:txBody>
        </p:sp>
        <p:sp>
          <p:nvSpPr>
            <p:cNvPr id="41" name="フローチャート : 結合子 40"/>
            <p:cNvSpPr/>
            <p:nvPr/>
          </p:nvSpPr>
          <p:spPr>
            <a:xfrm>
              <a:off x="5995475" y="2021661"/>
              <a:ext cx="73058" cy="72919"/>
            </a:xfrm>
            <a:prstGeom prst="flowChartConnector">
              <a:avLst/>
            </a:prstGeom>
            <a:ln>
              <a:solidFill>
                <a:schemeClr val="accent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 dirty="0"/>
            </a:p>
          </p:txBody>
        </p:sp>
        <p:sp>
          <p:nvSpPr>
            <p:cNvPr id="42" name="フローチャート : 結合子 41"/>
            <p:cNvSpPr/>
            <p:nvPr/>
          </p:nvSpPr>
          <p:spPr>
            <a:xfrm>
              <a:off x="6228240" y="2174443"/>
              <a:ext cx="73057" cy="72919"/>
            </a:xfrm>
            <a:prstGeom prst="flowChartConnector">
              <a:avLst/>
            </a:prstGeom>
            <a:ln>
              <a:solidFill>
                <a:schemeClr val="accent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 dirty="0"/>
            </a:p>
          </p:txBody>
        </p:sp>
        <p:sp>
          <p:nvSpPr>
            <p:cNvPr id="43" name="フローチャート : 結合子 42"/>
            <p:cNvSpPr/>
            <p:nvPr/>
          </p:nvSpPr>
          <p:spPr>
            <a:xfrm>
              <a:off x="6727748" y="2072009"/>
              <a:ext cx="71358" cy="71183"/>
            </a:xfrm>
            <a:prstGeom prst="flowChartConnector">
              <a:avLst/>
            </a:prstGeom>
            <a:ln>
              <a:solidFill>
                <a:schemeClr val="accent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 dirty="0"/>
            </a:p>
          </p:txBody>
        </p:sp>
        <p:sp>
          <p:nvSpPr>
            <p:cNvPr id="44" name="フローチャート : 結合子 43"/>
            <p:cNvSpPr/>
            <p:nvPr/>
          </p:nvSpPr>
          <p:spPr>
            <a:xfrm>
              <a:off x="6511973" y="2322015"/>
              <a:ext cx="73058" cy="72919"/>
            </a:xfrm>
            <a:prstGeom prst="flowChartConnector">
              <a:avLst/>
            </a:prstGeom>
            <a:ln>
              <a:solidFill>
                <a:schemeClr val="accent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 dirty="0"/>
            </a:p>
          </p:txBody>
        </p:sp>
        <p:sp>
          <p:nvSpPr>
            <p:cNvPr id="45" name="フローチャート : 結合子 44"/>
            <p:cNvSpPr/>
            <p:nvPr/>
          </p:nvSpPr>
          <p:spPr>
            <a:xfrm>
              <a:off x="7130412" y="2084163"/>
              <a:ext cx="73058" cy="71182"/>
            </a:xfrm>
            <a:prstGeom prst="flowChartConnector">
              <a:avLst/>
            </a:prstGeom>
            <a:ln>
              <a:solidFill>
                <a:schemeClr val="accent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 dirty="0"/>
            </a:p>
          </p:txBody>
        </p:sp>
      </p:grpSp>
      <p:sp>
        <p:nvSpPr>
          <p:cNvPr id="21" name="右矢印 20"/>
          <p:cNvSpPr/>
          <p:nvPr/>
        </p:nvSpPr>
        <p:spPr>
          <a:xfrm>
            <a:off x="5222875" y="1473200"/>
            <a:ext cx="503238" cy="2079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dirty="0"/>
          </a:p>
        </p:txBody>
      </p:sp>
      <p:sp>
        <p:nvSpPr>
          <p:cNvPr id="24" name="加算記号 23"/>
          <p:cNvSpPr/>
          <p:nvPr/>
        </p:nvSpPr>
        <p:spPr>
          <a:xfrm>
            <a:off x="2486025" y="1147763"/>
            <a:ext cx="636588" cy="666750"/>
          </a:xfrm>
          <a:prstGeom prst="mathPlus">
            <a:avLst>
              <a:gd name="adj1" fmla="val 97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dirty="0"/>
          </a:p>
        </p:txBody>
      </p:sp>
      <p:sp>
        <p:nvSpPr>
          <p:cNvPr id="46" name="円/楕円 45"/>
          <p:cNvSpPr/>
          <p:nvPr/>
        </p:nvSpPr>
        <p:spPr>
          <a:xfrm>
            <a:off x="6858000" y="4730750"/>
            <a:ext cx="1984375" cy="8826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dirty="0"/>
          </a:p>
        </p:txBody>
      </p:sp>
      <p:sp>
        <p:nvSpPr>
          <p:cNvPr id="23567" name="テキスト ボックス 46"/>
          <p:cNvSpPr txBox="1">
            <a:spLocks noChangeArrowheads="1"/>
          </p:cNvSpPr>
          <p:nvPr/>
        </p:nvSpPr>
        <p:spPr bwMode="auto">
          <a:xfrm>
            <a:off x="5715000" y="6172200"/>
            <a:ext cx="27747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400" dirty="0" err="1">
                <a:latin typeface="Calibri" panose="020F0502020204030204" pitchFamily="34" charset="0"/>
              </a:rPr>
              <a:t>Ohira</a:t>
            </a:r>
            <a:r>
              <a:rPr lang="en-US" altLang="ja-JP" sz="1400" dirty="0">
                <a:latin typeface="Calibri" panose="020F0502020204030204" pitchFamily="34" charset="0"/>
              </a:rPr>
              <a:t>-MS-</a:t>
            </a:r>
            <a:r>
              <a:rPr lang="en-US" altLang="ja-JP" sz="1400" dirty="0" err="1">
                <a:latin typeface="Calibri" panose="020F0502020204030204" pitchFamily="34" charset="0"/>
              </a:rPr>
              <a:t>Kohmoto</a:t>
            </a:r>
            <a:r>
              <a:rPr lang="en-US" altLang="ja-JP" sz="1400" dirty="0">
                <a:latin typeface="Calibri" panose="020F0502020204030204" pitchFamily="34" charset="0"/>
              </a:rPr>
              <a:t> Phys. Rev. E(06)</a:t>
            </a:r>
            <a:endParaRPr lang="ja-JP" altLang="en-US" sz="1400" dirty="0">
              <a:latin typeface="Calibri" panose="020F0502020204030204" pitchFamily="34" charset="0"/>
            </a:endParaRPr>
          </a:p>
        </p:txBody>
      </p:sp>
      <p:sp>
        <p:nvSpPr>
          <p:cNvPr id="23568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E4068ABB-9F9B-4806-A659-9504F278BDB2}" type="slidenum">
              <a:rPr lang="ja-JP" altLang="en-US" sz="1400">
                <a:latin typeface="Calibri" panose="020F0502020204030204" pitchFamily="34" charset="0"/>
              </a:rPr>
              <a:pPr/>
              <a:t>5</a:t>
            </a:fld>
            <a:endParaRPr lang="ja-JP" altLang="en-US" sz="1400">
              <a:latin typeface="Calibri" panose="020F0502020204030204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12455" y="2068513"/>
            <a:ext cx="1164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+mn-lt"/>
              </a:rPr>
              <a:t>cross-link</a:t>
            </a:r>
            <a:endParaRPr kumimoji="1" lang="ja-JP" altLang="en-US" sz="2000" dirty="0">
              <a:latin typeface="+mn-lt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3514935" y="2068513"/>
            <a:ext cx="1051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+mn-lt"/>
              </a:rPr>
              <a:t>polymer</a:t>
            </a:r>
            <a:endParaRPr kumimoji="1" lang="ja-JP" altLang="en-US" sz="2000" dirty="0">
              <a:latin typeface="+mn-lt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6644491" y="2055753"/>
            <a:ext cx="490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+mn-lt"/>
              </a:rPr>
              <a:t>gel</a:t>
            </a:r>
            <a:endParaRPr kumimoji="1" lang="ja-JP" altLang="en-U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/>
          <p:cNvSpPr txBox="1">
            <a:spLocks noChangeArrowheads="1"/>
          </p:cNvSpPr>
          <p:nvPr/>
        </p:nvSpPr>
        <p:spPr bwMode="auto">
          <a:xfrm>
            <a:off x="304800" y="914400"/>
            <a:ext cx="2581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 b="1">
                <a:latin typeface="Calibri" panose="020F0502020204030204" pitchFamily="34" charset="0"/>
              </a:rPr>
              <a:t>Nambu-Landau theory</a:t>
            </a:r>
            <a:endParaRPr lang="ja-JP" altLang="en-US" sz="2000" b="1">
              <a:latin typeface="Calibri" panose="020F0502020204030204" pitchFamily="34" charset="0"/>
            </a:endParaRPr>
          </a:p>
        </p:txBody>
      </p:sp>
      <p:sp>
        <p:nvSpPr>
          <p:cNvPr id="16" name="テキスト ボックス 15"/>
          <p:cNvSpPr txBox="1">
            <a:spLocks noChangeArrowheads="1"/>
          </p:cNvSpPr>
          <p:nvPr/>
        </p:nvSpPr>
        <p:spPr bwMode="auto">
          <a:xfrm>
            <a:off x="4572000" y="914400"/>
            <a:ext cx="3525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 b="1">
                <a:latin typeface="Calibri" panose="020F0502020204030204" pitchFamily="34" charset="0"/>
              </a:rPr>
              <a:t>Phase classified by connectivity</a:t>
            </a:r>
            <a:endParaRPr lang="ja-JP" altLang="en-US" sz="2000" b="1">
              <a:latin typeface="Calibri" panose="020F0502020204030204" pitchFamily="34" charset="0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1600200" y="152400"/>
            <a:ext cx="68453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sz="3200" b="1" dirty="0">
                <a:latin typeface="Calibri"/>
                <a:ea typeface="+mj-ea"/>
                <a:cs typeface="メイリオ" pitchFamily="50" charset="-128"/>
              </a:rPr>
              <a:t>Two distinct concepts of phases</a:t>
            </a:r>
          </a:p>
        </p:txBody>
      </p:sp>
      <p:cxnSp>
        <p:nvCxnSpPr>
          <p:cNvPr id="5" name="直線コネクタ 4"/>
          <p:cNvCxnSpPr/>
          <p:nvPr/>
        </p:nvCxnSpPr>
        <p:spPr>
          <a:xfrm flipH="1">
            <a:off x="4408488" y="996950"/>
            <a:ext cx="12700" cy="53816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角丸四角形 25"/>
          <p:cNvSpPr/>
          <p:nvPr/>
        </p:nvSpPr>
        <p:spPr>
          <a:xfrm>
            <a:off x="357188" y="2125663"/>
            <a:ext cx="2871787" cy="1543050"/>
          </a:xfrm>
          <a:prstGeom prst="roundRect">
            <a:avLst>
              <a:gd name="adj" fmla="val 0"/>
            </a:avLst>
          </a:prstGeom>
          <a:ln>
            <a:solidFill>
              <a:srgbClr val="FF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eaLnBrk="1" hangingPunct="1">
              <a:buFont typeface="Arial"/>
              <a:buChar char="•"/>
              <a:defRPr/>
            </a:pPr>
            <a:r>
              <a:rPr lang="en-US" altLang="ja-JP" sz="2000" dirty="0"/>
              <a:t>phase transition at finite T </a:t>
            </a: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en-US" altLang="ja-JP" sz="2000" dirty="0"/>
              <a:t>spontaneous symmetry breaking </a:t>
            </a:r>
          </a:p>
        </p:txBody>
      </p:sp>
      <p:sp>
        <p:nvSpPr>
          <p:cNvPr id="28" name="角丸四角形 27"/>
          <p:cNvSpPr/>
          <p:nvPr/>
        </p:nvSpPr>
        <p:spPr>
          <a:xfrm>
            <a:off x="304800" y="1828800"/>
            <a:ext cx="2673764" cy="355685"/>
          </a:xfrm>
          <a:prstGeom prst="roundRect">
            <a:avLst/>
          </a:prstGeom>
          <a:solidFill>
            <a:srgbClr val="FF66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altLang="ja-JP" smtClean="0">
                <a:solidFill>
                  <a:srgbClr val="FFFFFF"/>
                </a:solidFill>
                <a:latin typeface="Calibri" charset="0"/>
              </a:rPr>
              <a:t>classical phase</a:t>
            </a:r>
            <a:endParaRPr lang="ja-JP" altLang="en-US" smtClean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304800" y="4572000"/>
            <a:ext cx="3024188" cy="1703388"/>
          </a:xfrm>
          <a:prstGeom prst="roundRect">
            <a:avLst>
              <a:gd name="adj" fmla="val 515"/>
            </a:avLst>
          </a:prstGeom>
          <a:ln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eaLnBrk="1" hangingPunct="1">
              <a:buFont typeface="Arial"/>
              <a:buChar char="•"/>
              <a:defRPr/>
            </a:pPr>
            <a:r>
              <a:rPr lang="en-US" altLang="ja-JP" dirty="0">
                <a:latin typeface="+mj-ea"/>
                <a:ea typeface="+mj-ea"/>
              </a:rPr>
              <a:t>phase transition at zero T</a:t>
            </a: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en-US" altLang="ja-JP" dirty="0">
                <a:latin typeface="+mj-ea"/>
                <a:ea typeface="+mj-ea"/>
              </a:rPr>
              <a:t>spontaneous symmetry breaking</a:t>
            </a:r>
          </a:p>
        </p:txBody>
      </p:sp>
      <p:sp>
        <p:nvSpPr>
          <p:cNvPr id="31" name="角丸四角形 30"/>
          <p:cNvSpPr/>
          <p:nvPr/>
        </p:nvSpPr>
        <p:spPr>
          <a:xfrm>
            <a:off x="304800" y="4267200"/>
            <a:ext cx="2743200" cy="355685"/>
          </a:xfrm>
          <a:prstGeom prst="roundRect">
            <a:avLst/>
          </a:prstGeom>
          <a:solidFill>
            <a:srgbClr val="008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altLang="ja-JP" smtClean="0">
                <a:solidFill>
                  <a:srgbClr val="FFFFFF"/>
                </a:solidFill>
                <a:latin typeface="Calibri" charset="0"/>
              </a:rPr>
              <a:t>quantum phase</a:t>
            </a:r>
            <a:endParaRPr lang="ja-JP" altLang="en-US" smtClean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5257800" y="2133600"/>
            <a:ext cx="2873375" cy="1543050"/>
          </a:xfrm>
          <a:prstGeom prst="roundRect">
            <a:avLst>
              <a:gd name="adj" fmla="val 26221"/>
            </a:avLst>
          </a:prstGeom>
          <a:ln>
            <a:solidFill>
              <a:srgbClr val="8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en-US" altLang="ja-JP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ja-JP" sz="2000">
                <a:solidFill>
                  <a:srgbClr val="000000"/>
                </a:solidFill>
                <a:latin typeface="Calibri" panose="020F0502020204030204" pitchFamily="34" charset="0"/>
              </a:rPr>
              <a:t>phase transition at finite T</a:t>
            </a:r>
          </a:p>
          <a:p>
            <a:pPr eaLnBrk="1" hangingPunct="1">
              <a:buFontTx/>
              <a:buChar char="•"/>
            </a:pPr>
            <a:r>
              <a:rPr lang="en-US" altLang="ja-JP" sz="2000">
                <a:solidFill>
                  <a:srgbClr val="000000"/>
                </a:solidFill>
                <a:latin typeface="Calibri" panose="020F0502020204030204" pitchFamily="34" charset="0"/>
              </a:rPr>
              <a:t>classical entanglement</a:t>
            </a:r>
          </a:p>
          <a:p>
            <a:pPr algn="ctr" eaLnBrk="1" hangingPunct="1"/>
            <a:endParaRPr lang="en-US" altLang="ja-JP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4572000" y="1828800"/>
            <a:ext cx="3505200" cy="347443"/>
          </a:xfrm>
          <a:prstGeom prst="roundRect">
            <a:avLst/>
          </a:prstGeom>
          <a:solidFill>
            <a:srgbClr val="8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altLang="ja-JP" smtClean="0">
                <a:solidFill>
                  <a:srgbClr val="FFFFFF"/>
                </a:solidFill>
                <a:latin typeface="Calibri" charset="0"/>
              </a:rPr>
              <a:t>topological classical phase</a:t>
            </a:r>
            <a:endParaRPr lang="ja-JP" altLang="en-US" smtClean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4" name="角丸四角形 33"/>
          <p:cNvSpPr>
            <a:spLocks noChangeArrowheads="1"/>
          </p:cNvSpPr>
          <p:nvPr/>
        </p:nvSpPr>
        <p:spPr bwMode="auto">
          <a:xfrm>
            <a:off x="4495800" y="4191000"/>
            <a:ext cx="4572000" cy="2259013"/>
          </a:xfrm>
          <a:prstGeom prst="roundRect">
            <a:avLst>
              <a:gd name="adj" fmla="val 20704"/>
            </a:avLst>
          </a:prstGeom>
          <a:solidFill>
            <a:srgbClr val="BADDE1"/>
          </a:solidFill>
          <a:ln w="9525">
            <a:solidFill>
              <a:srgbClr val="D5E8EA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marL="571500" indent="-571500" eaLnBrk="1" hangingPunct="1">
              <a:buFont typeface="Arial"/>
              <a:buChar char="•"/>
              <a:defRPr/>
            </a:pPr>
            <a:r>
              <a:rPr lang="en-US" altLang="ja-JP" sz="3200" b="1" dirty="0">
                <a:latin typeface="+mj-ea"/>
                <a:ea typeface="+mj-ea"/>
              </a:rPr>
              <a:t>phase transition at zero T</a:t>
            </a:r>
          </a:p>
          <a:p>
            <a:pPr marL="571500" indent="-571500" eaLnBrk="1" hangingPunct="1">
              <a:buFont typeface="Arial"/>
              <a:buChar char="•"/>
              <a:defRPr/>
            </a:pPr>
            <a:r>
              <a:rPr lang="en-US" altLang="ja-JP" sz="3200" b="1" dirty="0">
                <a:solidFill>
                  <a:srgbClr val="C00000"/>
                </a:solidFill>
                <a:latin typeface="+mj-ea"/>
                <a:ea typeface="+mj-ea"/>
              </a:rPr>
              <a:t>quantum entanglement</a:t>
            </a:r>
          </a:p>
        </p:txBody>
      </p:sp>
      <p:sp>
        <p:nvSpPr>
          <p:cNvPr id="35" name="角丸四角形 34"/>
          <p:cNvSpPr/>
          <p:nvPr/>
        </p:nvSpPr>
        <p:spPr>
          <a:xfrm>
            <a:off x="4495800" y="3810000"/>
            <a:ext cx="4436370" cy="544498"/>
          </a:xfrm>
          <a:prstGeom prst="roundRect">
            <a:avLst/>
          </a:prstGeom>
          <a:solidFill>
            <a:srgbClr val="0000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altLang="ja-JP" sz="2800" smtClean="0">
                <a:solidFill>
                  <a:srgbClr val="FFFFFF"/>
                </a:solidFill>
                <a:latin typeface="Calibri" charset="0"/>
              </a:rPr>
              <a:t>topological quantum phase</a:t>
            </a:r>
            <a:endParaRPr lang="ja-JP" altLang="en-US" sz="2800" smtClean="0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36" name="Picture 4" descr="C:\Users\masatoshi\Downloads\Gelator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371600"/>
            <a:ext cx="8651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95400"/>
            <a:ext cx="75565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3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29165E69-8227-496C-8A8D-184F3CE8E93C}" type="slidenum">
              <a:rPr lang="ja-JP" altLang="en-US" sz="1400">
                <a:latin typeface="Calibri" panose="020F0502020204030204" pitchFamily="34" charset="0"/>
              </a:rPr>
              <a:pPr/>
              <a:t>6</a:t>
            </a:fld>
            <a:endParaRPr lang="ja-JP" altLang="en-US" sz="1400">
              <a:latin typeface="Calibri" panose="020F0502020204030204" pitchFamily="34" charset="0"/>
            </a:endParaRPr>
          </a:p>
        </p:txBody>
      </p:sp>
      <p:sp>
        <p:nvSpPr>
          <p:cNvPr id="25624" name="テキスト ボックス 1"/>
          <p:cNvSpPr txBox="1">
            <a:spLocks noChangeArrowheads="1"/>
          </p:cNvSpPr>
          <p:nvPr/>
        </p:nvSpPr>
        <p:spPr bwMode="auto">
          <a:xfrm>
            <a:off x="1524000" y="3733800"/>
            <a:ext cx="2698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dirty="0">
                <a:latin typeface="Calibri" panose="020F0502020204030204" pitchFamily="34" charset="0"/>
              </a:rPr>
              <a:t>thermal fluctuation</a:t>
            </a:r>
            <a:endParaRPr lang="ja-JP" altLang="en-US" dirty="0">
              <a:latin typeface="Calibri" panose="020F0502020204030204" pitchFamily="34" charset="0"/>
            </a:endParaRPr>
          </a:p>
        </p:txBody>
      </p:sp>
      <p:sp>
        <p:nvSpPr>
          <p:cNvPr id="25625" name="テキスト ボックス 19"/>
          <p:cNvSpPr txBox="1">
            <a:spLocks noChangeArrowheads="1"/>
          </p:cNvSpPr>
          <p:nvPr/>
        </p:nvSpPr>
        <p:spPr bwMode="auto">
          <a:xfrm>
            <a:off x="1447800" y="6396038"/>
            <a:ext cx="27606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dirty="0">
                <a:latin typeface="Calibri" panose="020F0502020204030204" pitchFamily="34" charset="0"/>
              </a:rPr>
              <a:t>quantum fluctuation</a:t>
            </a:r>
            <a:endParaRPr lang="ja-JP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6" grpId="0" animBg="1"/>
      <p:bldP spid="30" grpId="0" animBg="1"/>
      <p:bldP spid="32" grpId="0" animBg="1"/>
      <p:bldP spid="34" grpId="0" animBg="1"/>
      <p:bldP spid="25624" grpId="0"/>
      <p:bldP spid="256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正方形/長方形 1"/>
          <p:cNvSpPr>
            <a:spLocks noChangeArrowheads="1"/>
          </p:cNvSpPr>
          <p:nvPr/>
        </p:nvSpPr>
        <p:spPr bwMode="auto">
          <a:xfrm>
            <a:off x="1143000" y="2667000"/>
            <a:ext cx="7010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3600" b="1" dirty="0">
                <a:latin typeface="Calibri" panose="020F0502020204030204" pitchFamily="34" charset="0"/>
              </a:rPr>
              <a:t>What is </a:t>
            </a:r>
            <a:r>
              <a:rPr lang="en-US" altLang="ja-JP" sz="3600" b="1" dirty="0" smtClean="0">
                <a:latin typeface="Calibri" panose="020F0502020204030204" pitchFamily="34" charset="0"/>
              </a:rPr>
              <a:t>quantum entanglement ?</a:t>
            </a:r>
            <a:endParaRPr lang="en-US" altLang="ja-JP" sz="3600" b="1" dirty="0">
              <a:latin typeface="Calibri" panose="020F0502020204030204" pitchFamily="34" charset="0"/>
            </a:endParaRPr>
          </a:p>
        </p:txBody>
      </p:sp>
      <p:sp>
        <p:nvSpPr>
          <p:cNvPr id="27650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DEDDA230-4A7A-4F33-8545-FF9FE3676DD7}" type="slidenum">
              <a:rPr lang="ja-JP" altLang="en-US" sz="1400">
                <a:latin typeface="Calibri" panose="020F0502020204030204" pitchFamily="34" charset="0"/>
              </a:rPr>
              <a:pPr/>
              <a:t>7</a:t>
            </a:fld>
            <a:endParaRPr lang="ja-JP" altLang="en-US" sz="14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正方形/長方形 1"/>
          <p:cNvSpPr>
            <a:spLocks noChangeArrowheads="1"/>
          </p:cNvSpPr>
          <p:nvPr/>
        </p:nvSpPr>
        <p:spPr bwMode="auto">
          <a:xfrm>
            <a:off x="228600" y="152400"/>
            <a:ext cx="830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3600" b="1">
                <a:latin typeface="Calibri" panose="020F0502020204030204" pitchFamily="34" charset="0"/>
              </a:rPr>
              <a:t>Entanglement in quantum theories</a:t>
            </a:r>
          </a:p>
        </p:txBody>
      </p:sp>
      <p:sp>
        <p:nvSpPr>
          <p:cNvPr id="29698" name="テキスト ボックス 2"/>
          <p:cNvSpPr txBox="1">
            <a:spLocks noChangeArrowheads="1"/>
          </p:cNvSpPr>
          <p:nvPr/>
        </p:nvSpPr>
        <p:spPr bwMode="auto">
          <a:xfrm>
            <a:off x="684213" y="1276350"/>
            <a:ext cx="42243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ja-JP" sz="3200">
                <a:latin typeface="Calibri" panose="020F0502020204030204" pitchFamily="34" charset="0"/>
              </a:rPr>
              <a:t>Not directly observed</a:t>
            </a:r>
          </a:p>
        </p:txBody>
      </p:sp>
      <p:sp>
        <p:nvSpPr>
          <p:cNvPr id="29699" name="テキスト ボックス 11"/>
          <p:cNvSpPr txBox="1">
            <a:spLocks noChangeArrowheads="1"/>
          </p:cNvSpPr>
          <p:nvPr/>
        </p:nvSpPr>
        <p:spPr bwMode="auto">
          <a:xfrm>
            <a:off x="684213" y="3063875"/>
            <a:ext cx="7507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ja-JP" sz="3200">
                <a:latin typeface="Calibri" panose="020F0502020204030204" pitchFamily="34" charset="0"/>
              </a:rPr>
              <a:t>Non-locality specific to quantum theories</a:t>
            </a: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3" y="4210050"/>
            <a:ext cx="5975350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テキスト ボックス 18"/>
          <p:cNvSpPr txBox="1">
            <a:spLocks noChangeArrowheads="1"/>
          </p:cNvSpPr>
          <p:nvPr/>
        </p:nvSpPr>
        <p:spPr bwMode="auto">
          <a:xfrm>
            <a:off x="4495800" y="3657600"/>
            <a:ext cx="3643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>
                <a:latin typeface="Calibri" panose="020F0502020204030204" pitchFamily="34" charset="0"/>
              </a:rPr>
              <a:t>Einstein-Podolsky-Rosen paradox</a:t>
            </a:r>
            <a:endParaRPr lang="ja-JP" altLang="en-US" sz="2000">
              <a:latin typeface="Calibri" panose="020F0502020204030204" pitchFamily="34" charset="0"/>
            </a:endParaRPr>
          </a:p>
        </p:txBody>
      </p:sp>
      <p:sp>
        <p:nvSpPr>
          <p:cNvPr id="29703" name="テキスト ボックス 14"/>
          <p:cNvSpPr txBox="1">
            <a:spLocks noChangeArrowheads="1"/>
          </p:cNvSpPr>
          <p:nvPr/>
        </p:nvSpPr>
        <p:spPr bwMode="auto">
          <a:xfrm>
            <a:off x="4267200" y="2438400"/>
            <a:ext cx="2457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>
                <a:latin typeface="Calibri" panose="020F0502020204030204" pitchFamily="34" charset="0"/>
              </a:rPr>
              <a:t>(probability wave)</a:t>
            </a:r>
            <a:r>
              <a:rPr lang="ja-JP" altLang="en-US">
                <a:latin typeface="Calibri" panose="020F0502020204030204" pitchFamily="34" charset="0"/>
              </a:rPr>
              <a:t>　</a:t>
            </a:r>
            <a:r>
              <a:rPr lang="en-US" altLang="ja-JP">
                <a:latin typeface="Calibri" panose="020F0502020204030204" pitchFamily="34" charset="0"/>
              </a:rPr>
              <a:t>  </a:t>
            </a:r>
            <a:endParaRPr lang="ja-JP" altLang="en-US">
              <a:latin typeface="Calibri" panose="020F0502020204030204" pitchFamily="34" charset="0"/>
            </a:endParaRPr>
          </a:p>
        </p:txBody>
      </p:sp>
      <p:sp>
        <p:nvSpPr>
          <p:cNvPr id="29704" name="スライド番号プレースホルダー 1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1E197E11-39A5-4450-AE50-AD76B9622BF5}" type="slidenum">
              <a:rPr lang="ja-JP" altLang="en-US" sz="1400">
                <a:latin typeface="Calibri" panose="020F0502020204030204" pitchFamily="34" charset="0"/>
              </a:rPr>
              <a:pPr/>
              <a:t>8</a:t>
            </a:fld>
            <a:endParaRPr lang="ja-JP" altLang="en-US" sz="1400">
              <a:latin typeface="Calibri" panose="020F0502020204030204" pitchFamily="34" charset="0"/>
            </a:endParaRPr>
          </a:p>
        </p:txBody>
      </p:sp>
      <p:sp>
        <p:nvSpPr>
          <p:cNvPr id="29705" name="テキスト ボックス 14"/>
          <p:cNvSpPr txBox="1">
            <a:spLocks noChangeArrowheads="1"/>
          </p:cNvSpPr>
          <p:nvPr/>
        </p:nvSpPr>
        <p:spPr bwMode="auto">
          <a:xfrm>
            <a:off x="4495800" y="1905000"/>
            <a:ext cx="3871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800">
                <a:latin typeface="Calibri" panose="020F0502020204030204" pitchFamily="34" charset="0"/>
              </a:rPr>
              <a:t>state vector ≠ observable  </a:t>
            </a:r>
            <a:endParaRPr lang="ja-JP" altLang="en-US" sz="280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2362200" y="1953666"/>
                <a:ext cx="113665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kumimoji="1" lang="el-GR" altLang="ja-JP" sz="4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l-GR" altLang="ja-JP" sz="44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altLang="ja-JP" sz="4400" i="1">
                                  <a:latin typeface="Cambria Math"/>
                                  <a:ea typeface="Cambria Math"/>
                                </a:rPr>
                                <m:t>Ψ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1" lang="ja-JP" altLang="en-US" sz="4400" dirty="0"/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953666"/>
                <a:ext cx="1136658" cy="7694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テキスト ボックス 2"/>
          <p:cNvSpPr txBox="1">
            <a:spLocks noChangeArrowheads="1"/>
          </p:cNvSpPr>
          <p:nvPr/>
        </p:nvSpPr>
        <p:spPr bwMode="auto">
          <a:xfrm>
            <a:off x="762000" y="990600"/>
            <a:ext cx="591585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indent="0"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altLang="ja-JP" sz="3200" dirty="0" smtClean="0">
                <a:latin typeface="Calibri" panose="020F0502020204030204" pitchFamily="34" charset="0"/>
              </a:rPr>
              <a:t>0. Use entropy</a:t>
            </a:r>
          </a:p>
          <a:p>
            <a:pPr marL="514350" indent="-514350" eaLnBrk="1" hangingPunct="1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en-US" altLang="ja-JP" sz="3200" dirty="0" smtClean="0">
                <a:latin typeface="Calibri" panose="020F0502020204030204" pitchFamily="34" charset="0"/>
              </a:rPr>
              <a:t>Examine </a:t>
            </a:r>
            <a:r>
              <a:rPr lang="en-US" altLang="ja-JP" sz="3200" dirty="0">
                <a:latin typeface="Calibri" panose="020F0502020204030204" pitchFamily="34" charset="0"/>
              </a:rPr>
              <a:t>cross sections</a:t>
            </a:r>
            <a:r>
              <a:rPr lang="ja-JP" altLang="en-US" sz="3200" dirty="0">
                <a:latin typeface="Calibri" panose="020F0502020204030204" pitchFamily="34" charset="0"/>
              </a:rPr>
              <a:t>　</a:t>
            </a:r>
            <a:r>
              <a:rPr lang="en-US" altLang="ja-JP" sz="3200" dirty="0">
                <a:latin typeface="Calibri" panose="020F0502020204030204" pitchFamily="34" charset="0"/>
              </a:rPr>
              <a:t/>
            </a:r>
            <a:br>
              <a:rPr lang="en-US" altLang="ja-JP" sz="3200" dirty="0">
                <a:latin typeface="Calibri" panose="020F0502020204030204" pitchFamily="34" charset="0"/>
              </a:rPr>
            </a:br>
            <a:r>
              <a:rPr lang="en-US" altLang="ja-JP" sz="3200" dirty="0">
                <a:latin typeface="Calibri" panose="020F0502020204030204" pitchFamily="34" charset="0"/>
              </a:rPr>
              <a:t/>
            </a:r>
            <a:br>
              <a:rPr lang="en-US" altLang="ja-JP" sz="3200" dirty="0">
                <a:latin typeface="Calibri" panose="020F0502020204030204" pitchFamily="34" charset="0"/>
              </a:rPr>
            </a:br>
            <a:r>
              <a:rPr lang="en-US" altLang="ja-JP" sz="3200" dirty="0">
                <a:latin typeface="Calibri" panose="020F0502020204030204" pitchFamily="34" charset="0"/>
              </a:rPr>
              <a:t/>
            </a:r>
            <a:br>
              <a:rPr lang="en-US" altLang="ja-JP" sz="3200" dirty="0">
                <a:latin typeface="Calibri" panose="020F0502020204030204" pitchFamily="34" charset="0"/>
              </a:rPr>
            </a:br>
            <a:endParaRPr lang="en-US" altLang="ja-JP" sz="3200" dirty="0" smtClean="0">
              <a:latin typeface="Calibri" panose="020F0502020204030204" pitchFamily="34" charset="0"/>
            </a:endParaRPr>
          </a:p>
          <a:p>
            <a:pPr marL="514350" indent="-514350" eaLnBrk="1" hangingPunct="1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en-US" altLang="ja-JP" sz="3200" dirty="0" smtClean="0">
                <a:latin typeface="Calibri" panose="020F0502020204030204" pitchFamily="34" charset="0"/>
              </a:rPr>
              <a:t>Directly </a:t>
            </a:r>
            <a:r>
              <a:rPr lang="en-US" altLang="ja-JP" sz="3200" dirty="0">
                <a:latin typeface="Calibri" panose="020F0502020204030204" pitchFamily="34" charset="0"/>
              </a:rPr>
              <a:t>examine entanglement</a:t>
            </a:r>
            <a:endParaRPr lang="ja-JP" altLang="en-US" sz="3200" dirty="0">
              <a:latin typeface="Calibri" panose="020F0502020204030204" pitchFamily="34" charset="0"/>
            </a:endParaRPr>
          </a:p>
        </p:txBody>
      </p:sp>
      <p:pic>
        <p:nvPicPr>
          <p:cNvPr id="2051" name="Picture 3" descr="C:\Users\masatoshi\Downloads\img_957716_27517068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872038"/>
            <a:ext cx="1871663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直方体 3"/>
          <p:cNvSpPr/>
          <p:nvPr/>
        </p:nvSpPr>
        <p:spPr>
          <a:xfrm>
            <a:off x="1905000" y="2446338"/>
            <a:ext cx="1535113" cy="1433512"/>
          </a:xfrm>
          <a:prstGeom prst="cub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dirty="0"/>
          </a:p>
        </p:txBody>
      </p:sp>
      <p:sp>
        <p:nvSpPr>
          <p:cNvPr id="3174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5918A888-57F8-48E7-8596-65AB23299BF6}" type="slidenum">
              <a:rPr lang="ja-JP" altLang="en-US" sz="1400">
                <a:latin typeface="Calibri" panose="020F0502020204030204" pitchFamily="34" charset="0"/>
              </a:rPr>
              <a:pPr/>
              <a:t>9</a:t>
            </a:fld>
            <a:endParaRPr lang="ja-JP" altLang="en-US" sz="1400">
              <a:latin typeface="Calibri" panose="020F0502020204030204" pitchFamily="34" charset="0"/>
            </a:endParaRPr>
          </a:p>
        </p:txBody>
      </p:sp>
      <p:sp>
        <p:nvSpPr>
          <p:cNvPr id="31749" name="正方形/長方形 10"/>
          <p:cNvSpPr>
            <a:spLocks noChangeArrowheads="1"/>
          </p:cNvSpPr>
          <p:nvPr/>
        </p:nvSpPr>
        <p:spPr bwMode="auto">
          <a:xfrm>
            <a:off x="76200" y="1524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3200">
                <a:latin typeface="Calibri" panose="020F0502020204030204" pitchFamily="34" charset="0"/>
              </a:rPr>
              <a:t>How</a:t>
            </a:r>
            <a:r>
              <a:rPr lang="ja-JP" altLang="en-US" sz="3200">
                <a:latin typeface="Calibri" panose="020F0502020204030204" pitchFamily="34" charset="0"/>
              </a:rPr>
              <a:t> </a:t>
            </a:r>
            <a:r>
              <a:rPr lang="en-US" altLang="ja-JP" sz="3200">
                <a:latin typeface="Calibri" panose="020F0502020204030204" pitchFamily="34" charset="0"/>
              </a:rPr>
              <a:t>to study entanglement</a:t>
            </a:r>
            <a:r>
              <a:rPr lang="ja-JP" altLang="en-US" sz="3200">
                <a:latin typeface="Calibri" panose="020F0502020204030204" pitchFamily="34" charset="0"/>
              </a:rPr>
              <a:t> </a:t>
            </a:r>
            <a:r>
              <a:rPr lang="en-US" altLang="ja-JP" sz="3200">
                <a:latin typeface="Calibri" panose="020F0502020204030204" pitchFamily="34" charset="0"/>
              </a:rPr>
              <a:t>in</a:t>
            </a:r>
            <a:r>
              <a:rPr lang="ja-JP" altLang="en-US" sz="3200">
                <a:latin typeface="Calibri" panose="020F0502020204030204" pitchFamily="34" charset="0"/>
              </a:rPr>
              <a:t> </a:t>
            </a:r>
            <a:r>
              <a:rPr lang="en-US" altLang="ja-JP" sz="3200">
                <a:latin typeface="Calibri" panose="020F0502020204030204" pitchFamily="34" charset="0"/>
              </a:rPr>
              <a:t>quantum</a:t>
            </a:r>
            <a:r>
              <a:rPr lang="ja-JP" altLang="en-US" sz="3200">
                <a:latin typeface="Calibri" panose="020F0502020204030204" pitchFamily="34" charset="0"/>
              </a:rPr>
              <a:t> </a:t>
            </a:r>
            <a:r>
              <a:rPr lang="en-US" altLang="ja-JP" sz="3200">
                <a:latin typeface="Calibri" panose="020F0502020204030204" pitchFamily="34" charset="0"/>
              </a:rPr>
              <a:t>theories </a:t>
            </a:r>
          </a:p>
        </p:txBody>
      </p:sp>
      <p:sp>
        <p:nvSpPr>
          <p:cNvPr id="16" name="直方体 15"/>
          <p:cNvSpPr/>
          <p:nvPr/>
        </p:nvSpPr>
        <p:spPr>
          <a:xfrm>
            <a:off x="2157413" y="4878388"/>
            <a:ext cx="1800225" cy="1431925"/>
          </a:xfrm>
          <a:prstGeom prst="cub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dirty="0"/>
          </a:p>
        </p:txBody>
      </p:sp>
      <p:cxnSp>
        <p:nvCxnSpPr>
          <p:cNvPr id="10" name="直線コネクタ 9"/>
          <p:cNvCxnSpPr/>
          <p:nvPr/>
        </p:nvCxnSpPr>
        <p:spPr>
          <a:xfrm>
            <a:off x="2744788" y="4673600"/>
            <a:ext cx="0" cy="1803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3319463" y="4648200"/>
            <a:ext cx="0" cy="1803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フローチャート : 結合子 16"/>
          <p:cNvSpPr/>
          <p:nvPr/>
        </p:nvSpPr>
        <p:spPr>
          <a:xfrm>
            <a:off x="2630488" y="5035550"/>
            <a:ext cx="228600" cy="1143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dirty="0"/>
          </a:p>
        </p:txBody>
      </p:sp>
      <p:sp>
        <p:nvSpPr>
          <p:cNvPr id="20" name="フローチャート : 結合子 19"/>
          <p:cNvSpPr/>
          <p:nvPr/>
        </p:nvSpPr>
        <p:spPr>
          <a:xfrm>
            <a:off x="3205163" y="5035550"/>
            <a:ext cx="228600" cy="1143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dirty="0"/>
          </a:p>
        </p:txBody>
      </p:sp>
      <p:sp>
        <p:nvSpPr>
          <p:cNvPr id="18" name="フリーフォーム 17"/>
          <p:cNvSpPr/>
          <p:nvPr/>
        </p:nvSpPr>
        <p:spPr>
          <a:xfrm>
            <a:off x="2859088" y="4495800"/>
            <a:ext cx="385762" cy="168275"/>
          </a:xfrm>
          <a:custGeom>
            <a:avLst/>
            <a:gdLst>
              <a:gd name="connsiteX0" fmla="*/ 0 w 618978"/>
              <a:gd name="connsiteY0" fmla="*/ 88343 h 200885"/>
              <a:gd name="connsiteX1" fmla="*/ 379828 w 618978"/>
              <a:gd name="connsiteY1" fmla="*/ 3937 h 200885"/>
              <a:gd name="connsiteX2" fmla="*/ 618978 w 618978"/>
              <a:gd name="connsiteY2" fmla="*/ 200885 h 200885"/>
              <a:gd name="connsiteX3" fmla="*/ 618978 w 618978"/>
              <a:gd name="connsiteY3" fmla="*/ 200885 h 200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8978" h="200885">
                <a:moveTo>
                  <a:pt x="0" y="88343"/>
                </a:moveTo>
                <a:cubicBezTo>
                  <a:pt x="138332" y="36761"/>
                  <a:pt x="276665" y="-14820"/>
                  <a:pt x="379828" y="3937"/>
                </a:cubicBezTo>
                <a:cubicBezTo>
                  <a:pt x="482991" y="22694"/>
                  <a:pt x="618978" y="200885"/>
                  <a:pt x="618978" y="200885"/>
                </a:cubicBezTo>
                <a:lnTo>
                  <a:pt x="618978" y="200885"/>
                </a:ln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dirty="0"/>
          </a:p>
        </p:txBody>
      </p:sp>
      <p:sp>
        <p:nvSpPr>
          <p:cNvPr id="22" name="フリーフォーム 21"/>
          <p:cNvSpPr/>
          <p:nvPr/>
        </p:nvSpPr>
        <p:spPr>
          <a:xfrm rot="10611432">
            <a:off x="2822575" y="4651375"/>
            <a:ext cx="381000" cy="120650"/>
          </a:xfrm>
          <a:custGeom>
            <a:avLst/>
            <a:gdLst>
              <a:gd name="connsiteX0" fmla="*/ 0 w 618978"/>
              <a:gd name="connsiteY0" fmla="*/ 88343 h 200885"/>
              <a:gd name="connsiteX1" fmla="*/ 379828 w 618978"/>
              <a:gd name="connsiteY1" fmla="*/ 3937 h 200885"/>
              <a:gd name="connsiteX2" fmla="*/ 618978 w 618978"/>
              <a:gd name="connsiteY2" fmla="*/ 200885 h 200885"/>
              <a:gd name="connsiteX3" fmla="*/ 618978 w 618978"/>
              <a:gd name="connsiteY3" fmla="*/ 200885 h 200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8978" h="200885">
                <a:moveTo>
                  <a:pt x="0" y="88343"/>
                </a:moveTo>
                <a:cubicBezTo>
                  <a:pt x="138332" y="36761"/>
                  <a:pt x="276665" y="-14820"/>
                  <a:pt x="379828" y="3937"/>
                </a:cubicBezTo>
                <a:cubicBezTo>
                  <a:pt x="482991" y="22694"/>
                  <a:pt x="618978" y="200885"/>
                  <a:pt x="618978" y="200885"/>
                </a:cubicBezTo>
                <a:lnTo>
                  <a:pt x="618978" y="200885"/>
                </a:ln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dirty="0"/>
          </a:p>
        </p:txBody>
      </p:sp>
      <p:sp>
        <p:nvSpPr>
          <p:cNvPr id="24" name="直方体 23"/>
          <p:cNvSpPr/>
          <p:nvPr/>
        </p:nvSpPr>
        <p:spPr>
          <a:xfrm>
            <a:off x="2970213" y="2446338"/>
            <a:ext cx="1533525" cy="1433512"/>
          </a:xfrm>
          <a:prstGeom prst="cub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dirty="0"/>
          </a:p>
        </p:txBody>
      </p:sp>
      <p:sp>
        <p:nvSpPr>
          <p:cNvPr id="19" name="テキスト ボックス 1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213423" y="5162273"/>
            <a:ext cx="676788" cy="707886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ja-JP" altLang="en-US" dirty="0">
                <a:noFill/>
                <a:latin typeface="Calibri"/>
                <a:ea typeface="ＭＳ Ｐゴシック" charset="0"/>
                <a:cs typeface="ＭＳ Ｐゴシック" charset="0"/>
              </a:rPr>
              <a:t> </a:t>
            </a:r>
          </a:p>
        </p:txBody>
      </p:sp>
      <p:sp>
        <p:nvSpPr>
          <p:cNvPr id="21" name="下矢印 20"/>
          <p:cNvSpPr/>
          <p:nvPr/>
        </p:nvSpPr>
        <p:spPr>
          <a:xfrm rot="3012386">
            <a:off x="3502819" y="2347119"/>
            <a:ext cx="484188" cy="69215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82239E-6 L 0.19688 0.00023 " pathEditMode="relative" ptsTypes="AA">
                                      <p:cBhvr>
                                        <p:cTn id="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4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$S^1$&#10;\end{document}&#10;"/>
  <p:tag name="TEX2PS" val="platex $(base).tex; dvipsk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1"/>
  <p:tag name="DEFAULTFONTSIZE" val="8"/>
  <p:tag name="DEFAULTWIDTH" val="348"/>
  <p:tag name="DEFAULTHEIGHT" val="22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T^3=S^1\otimes S^1\otimes S^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3"/>
  <p:tag name="PICTUREFILESIZE" val="351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T^2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63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S^1\otimes S^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4"/>
  <p:tag name="PICTUREFILESIZE" val="17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{\cal L}=-\frac{1}{2}F_{\mu\nu}F^{\mu\nu}+&#10;\bar{\psi}i\gamma^{\mu}(D_{\mu}-i\Phi_a\delta_{\mu,a}/L_a)\psi&#10;-m\bar{\psi}\psi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27"/>
  <p:tag name="PICTUREFILESIZE" val="1060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A_{\mu}\rightarrow \frac{i}{g}U\partial_{\mu}U^{-1}+UA_{\mu}U^{-1}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4"/>
  <p:tag name="PICTUREFILESIZE" val="544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 $\psi\rightarrow Ue^{-i2\pi x_a/3L_a}\ps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7"/>
  <p:tag name="PICTUREFILESIZE" val="408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}&#10;U=\left(&#10;\begin{array}{ccc}&#10;e^{i2\pi x_a/3L_a}&amp; 0 &amp; \\&#10;0 &amp; e^{i2\pi x_a/3L_a} &amp; 0 \\&#10;0 &amp; 0 &amp; e^{-i4\pi x_a/3L_a} &#10;\end{array}&#10;\right)&#10;\nonumber&#10;\end{eqnarray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03"/>
  <p:tag name="PICTUREFILESIZE" val="1190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U_a: \Phi_a\rightarrow \Phi_a+2\pi/3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2"/>
  <p:tag name="PICTUREFILESIZE" val="364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U_a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7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{\cal L}=-\frac{1}{2}F_{\mu\nu}F^{\mu\nu}+&#10;\bar{\psi}i\gamma^{\mu}(D_{\mu}-i\Phi_a\delta_{\mu,a}/L_a)\psi&#10;-m\bar{\psi}\psi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27"/>
  <p:tag name="PICTUREFILESIZE" val="1060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bm}&#10;\begin{document}&#10;${\bm k}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6"/>
  <p:tag name="PICTUREFILESIZE" val="219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U_a: \Phi_a\rightarrow \Phi_a+2\pi/3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2"/>
  <p:tag name="PICTUREFILESIZE" val="364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"/>
  <p:tag name="PICTUREFILESIZE" val="35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U_a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7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2\pi/3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1"/>
  <p:tag name="PICTUREFILESIZE" val="13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"/>
  <p:tag name="PICTUREFILESIZE" val="35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T_a U_b=U_b T_a,\quad T_aT_b=T_bT_a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5"/>
  <p:tag name="PICTUREFILESIZE" val="403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T_a U_b=e^{i(2\pi/3)\delta_{ab}}U_bT_a, \quad T_aT_b=T_bT_a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67"/>
  <p:tag name="PICTUREFILESIZE" val="685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U_a\propto 1$ (i.e.$U_aU_b=U_bU_a$)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1"/>
  <p:tag name="PICTUREFILESIZE" val="438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}&#10;S=\left(&#10;\begin{array}{ccc}&#10;1 &amp; &amp; \\&#10;&amp; e^{-i2\pi/3} &amp; \\&#10;&amp; &amp; e^{-i4\pi/3} &#10;\end{array}&#10;\right)&#10;\nonumber&#10;\end{eqnarray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2"/>
  <p:tag name="PICTUREFILESIZE" val="665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}&#10;R=\left(&#10;\begin{array}{ccc}&#10;&amp; 1&amp; \\&#10;&amp; &amp; 1\\&#10;1&amp; &amp;  &#10;\end{array}&#10;\right)&#10;\nonumber&#10;\end{eqnarray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1"/>
  <p:tag name="PICTUREFILESIZE" val="321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bm}&#10;\begin{document}&#10;$\varepsilon({\bm k})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9"/>
  <p:tag name="PICTUREFILESIZE" val="738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T_1=S\otimes E\otimes E,\quad U_1=R\otimes E\otimes E$ 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58"/>
  <p:tag name="PICTUREFILESIZE" val="616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}&#10;E=\left(&#10;\begin{array}{ccc}&#10;1&amp; &amp; \\&#10;&amp; 1&amp; \\&#10;&amp; &amp;1  &#10;\end{array}&#10;\right)&#10;\nonumber&#10;\end{eqnarray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1"/>
  <p:tag name="PICTUREFILESIZE" val="312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T_2=E\otimes S\otimes E,\quad U_2=E\otimes R\otimes E$ 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58"/>
  <p:tag name="PICTUREFILESIZE" val="636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T_3=E\otimes E\otimes S,\quad U_3=E\otimes E\otimes R$ 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58"/>
  <p:tag name="PICTUREFILESIZE" val="592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langle T_a\rangle =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6"/>
  <p:tag name="PICTUREFILESIZE" val="136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langle T_a\rangle =e^{i2\pi/3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6"/>
  <p:tag name="PICTUREFILESIZE" val="266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langle T_a\rangle =e^{i4\pi/3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6"/>
  <p:tag name="PICTUREFILESIZE" val="260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U_a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7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U_a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7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U_a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7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Delta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8"/>
  <p:tag name="PICTUREFILESIZE" val="272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B_a: U_a\rightarrow e^{i2\pi /3}U_a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27"/>
  <p:tag name="BOXFONT" val="8"/>
  <p:tag name="BOXWRAP" val="False"/>
  <p:tag name="WORKAROUNDTRANSPARENCYBUG" val="False"/>
  <p:tag name="ALLOWFONTSUBSTITUTION" val="False"/>
  <p:tag name="BITMAPFORMAT" val="pngmono"/>
  <p:tag name="ORIGWIDTH" val="180.0004"/>
  <p:tag name="PICTUREFILESIZE" val="93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}&#10;W(C_a)&amp;\rightarrow&amp; B_a W(C_a) B_a^{\dagger}&#10;\nonumber\\&#10;&amp;=&amp;e^{i2\pi/3} W(C_a)&#10;\nonumber&#10;\end{eqnarray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27"/>
  <p:tag name="BOXFONT" val="8"/>
  <p:tag name="BOXWRAP" val="False"/>
  <p:tag name="WORKAROUNDTRANSPARENCYBUG" val="False"/>
  <p:tag name="ALLOWFONTSUBSTITUTION" val="False"/>
  <p:tag name="BITMAPFORMAT" val="pngmono"/>
  <p:tag name="ORIGWIDTH" val="240.9605"/>
  <p:tag name="PICTUREFILESIZE" val="234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langle W(C_a,\tau) W^{\dagger}(C_a,\tau'))\rangle \sim e^{-\sigma L(\tau-\tau')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27"/>
  <p:tag name="BOXFONT" val="8"/>
  <p:tag name="BOXWRAP" val="False"/>
  <p:tag name="WORKAROUNDTRANSPARENCYBUG" val="False"/>
  <p:tag name="ALLOWFONTSUBSTITUTION" val="False"/>
  <p:tag name="BITMAPFORMAT" val="pngmono"/>
  <p:tag name="ORIGWIDTH" val="340"/>
  <p:tag name="PICTUREFILESIZE" val="1937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langle W(C_a)\rangle =0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27"/>
  <p:tag name="BOXFONT" val="8"/>
  <p:tag name="BOXWRAP" val="False"/>
  <p:tag name="WORKAROUNDTRANSPARENCYBUG" val="False"/>
  <p:tag name="ALLOWFONTSUBSTITUTION" val="False"/>
  <p:tag name="BITMAPFORMAT" val="pngmono"/>
  <p:tag name="ORIGWIDTH" val="124"/>
  <p:tag name="PICTUREFILESIZE" val="773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langle W(C_a,\tau) W^{\dagger}(C_a,\tau'))\rangle\stackrel{|\tau-\tau'|\rightarrow\infty}{\rightarrow} |\langle W(C_a)\rangle |^2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27"/>
  <p:tag name="BOXFONT" val="8"/>
  <p:tag name="BOXWRAP" val="False"/>
  <p:tag name="WORKAROUNDTRANSPARENCYBUG" val="False"/>
  <p:tag name="ALLOWFONTSUBSTITUTION" val="False"/>
  <p:tag name="BITMAPFORMAT" val="pngmono"/>
  <p:tag name="ORIGWIDTH" val="413"/>
  <p:tag name="PICTUREFILESIZE" val="2526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langle W(C_a)\rangle\neq 0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27"/>
  <p:tag name="BOXFONT" val="8"/>
  <p:tag name="BOXWRAP" val="False"/>
  <p:tag name="WORKAROUNDTRANSPARENCYBUG" val="False"/>
  <p:tag name="ALLOWFONTSUBSTITUTION" val="False"/>
  <p:tag name="BITMAPFORMAT" val="pngmono"/>
  <p:tag name="ORIGWIDTH" val="124"/>
  <p:tag name="PICTUREFILESIZE" val="828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langle W(C_a,\tau) W^{\dagger}(C_a,\tau'))\rangle \sim e^{-m L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27"/>
  <p:tag name="BOXFONT" val="8"/>
  <p:tag name="BOXWRAP" val="False"/>
  <p:tag name="WORKAROUNDTRANSPARENCYBUG" val="False"/>
  <p:tag name="ALLOWFONTSUBSTITUTION" val="False"/>
  <p:tag name="BITMAPFORMAT" val="pngmono"/>
  <p:tag name="ORIGWIDTH" val="293"/>
  <p:tag name="PICTUREFILESIZE" val="1731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}&#10;&amp;&amp;T_a \rightarrow W(C_a)&#10;\nonumber\\&#10;&amp;&amp;U_a \rightarrow B_a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27"/>
  <p:tag name="BOXFONT" val="8"/>
  <p:tag name="BOXWRAP" val="False"/>
  <p:tag name="WORKAROUNDTRANSPARENCYBUG" val="False"/>
  <p:tag name="ALLOWFONTSUBSTITUTION" val="False"/>
  <p:tag name="BITMAPFORMAT" val="pngmono"/>
  <p:tag name="ORIGWIDTH" val="120.0002"/>
  <p:tag name="PICTUREFILESIZE" val="1138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U_a T_a=e^{i2\pi/3}T_a U_a\rightarrow  B_a W(C_a)=e^{i2\pi/3}W(C_a)B_a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27"/>
  <p:tag name="BOXFONT" val="8"/>
  <p:tag name="BOXWRAP" val="False"/>
  <p:tag name="WORKAROUNDTRANSPARENCYBUG" val="False"/>
  <p:tag name="ALLOWFONTSUBSTITUTION" val="False"/>
  <p:tag name="BITMAPFORMAT" val="pngmono"/>
  <p:tag name="ORIGWIDTH" val="483.961"/>
  <p:tag name="PICTUREFILESIZE" val="2694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(${\bf Z}_2\in SU(2)$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27"/>
  <p:tag name="BOXFONT" val="8"/>
  <p:tag name="BOXWRAP" val="False"/>
  <p:tag name="WORKAROUNDTRANSPARENCYBUG" val="False"/>
  <p:tag name="ALLOWFONTSUBSTITUTION" val="False"/>
  <p:tag name="BITMAPFORMAT" val="pngmono"/>
  <p:tag name="ORIGWIDTH" val="129"/>
  <p:tag name="PICTUREFILESIZE" val="766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bm}&#10;\begin{document}&#10;$E_{\rm F}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2"/>
  <p:tag name="PICTUREFILESIZE" val="473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}&#10;S=K\sum_{P}U_{P} +\beta \sum_{n,\mu}\sigma_n U_{n,\mu} \sigma_{n+\mu}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27"/>
  <p:tag name="BOXFONT" val="8"/>
  <p:tag name="BOXWRAP" val="False"/>
  <p:tag name="WORKAROUNDTRANSPARENCYBUG" val="False"/>
  <p:tag name="ALLOWFONTSUBSTITUTION" val="False"/>
  <p:tag name="BITMAPFORMAT" val="pngmono"/>
  <p:tag name="ORIGWIDTH" val="312"/>
  <p:tag name="PICTUREFILESIZE" val="1922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U_{n,\mu}=\pm 1$, $\sigma_n=\pm 1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27"/>
  <p:tag name="BOXFONT" val="8"/>
  <p:tag name="BOXWRAP" val="False"/>
  <p:tag name="WORKAROUNDTRANSPARENCYBUG" val="False"/>
  <p:tag name="ALLOWFONTSUBSTITUTION" val="False"/>
  <p:tag name="BITMAPFORMAT" val="pngmono"/>
  <p:tag name="ORIGWIDTH" val="197"/>
  <p:tag name="PICTUREFILESIZE" val="592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U_{\mu}(\vec{r})\rightarrow -U_{\mu}(\vec{r}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27"/>
  <p:tag name="BOXFONT" val="8"/>
  <p:tag name="BOXWRAP" val="False"/>
  <p:tag name="WORKAROUNDTRANSPARENCYBUG" val="False"/>
  <p:tag name="ALLOWFONTSUBSTITUTION" val="False"/>
  <p:tag name="BITMAPFORMAT" val="pngmono"/>
  <p:tag name="ORIGWIDTH" val="156"/>
  <p:tag name="PICTUREFILESIZE" val="819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Delta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8"/>
  <p:tag name="PICTUREFILESIZE" val="272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bm}&#10;\begin{document}&#10;$\varepsilon({\bm k})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9"/>
  <p:tag name="PICTUREFILESIZE" val="738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bm}&#10;\begin{document}&#10;$E_{\rm F}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2"/>
  <p:tag name="PICTUREFILESIZE" val="473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bm}&#10;\begin{document}&#10;${\bm k}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6"/>
  <p:tag name="PICTUREFILESIZE" val="2190"/>
</p:tagLst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 \ p a g e s t y l e { e m p t y } < / p r e a m b l e >  
     < b o d y > \ b e g i n { a l i g n * }    
  
 \ e n d { a l i g n * } < / b o d y >  
     < f c o l o r > F F 0 0 0 0 0 0 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EFF3E24A-DCDA-4C85-900C-2879E07635C4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11968</TotalTime>
  <Words>1723</Words>
  <Application>Microsoft Macintosh PowerPoint</Application>
  <PresentationFormat>画面に合わせる (4:3)</PresentationFormat>
  <Paragraphs>347</Paragraphs>
  <Slides>45</Slides>
  <Notes>43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45</vt:i4>
      </vt:variant>
    </vt:vector>
  </HeadingPairs>
  <TitlesOfParts>
    <vt:vector size="47" baseType="lpstr">
      <vt:lpstr>標準デザイン</vt:lpstr>
      <vt:lpstr>数式</vt:lpstr>
      <vt:lpstr>Topological Quantum Phenomena and Gauge Theories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msato</dc:creator>
  <cp:keywords/>
  <dc:description/>
  <cp:lastModifiedBy>Sato Masatoshi</cp:lastModifiedBy>
  <cp:revision>799</cp:revision>
  <cp:lastPrinted>1601-01-01T00:00:00Z</cp:lastPrinted>
  <dcterms:created xsi:type="dcterms:W3CDTF">1601-01-01T00:00:00Z</dcterms:created>
  <dcterms:modified xsi:type="dcterms:W3CDTF">2015-06-09T13:18:24Z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